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87" r:id="rId2"/>
    <p:sldId id="767" r:id="rId3"/>
    <p:sldId id="829" r:id="rId4"/>
    <p:sldId id="831" r:id="rId5"/>
    <p:sldId id="835" r:id="rId6"/>
    <p:sldId id="814" r:id="rId7"/>
    <p:sldId id="876" r:id="rId8"/>
    <p:sldId id="896" r:id="rId9"/>
    <p:sldId id="826" r:id="rId10"/>
    <p:sldId id="902" r:id="rId11"/>
    <p:sldId id="821" r:id="rId12"/>
    <p:sldId id="822" r:id="rId13"/>
    <p:sldId id="875" r:id="rId14"/>
    <p:sldId id="880" r:id="rId15"/>
    <p:sldId id="881" r:id="rId16"/>
    <p:sldId id="889" r:id="rId17"/>
    <p:sldId id="887" r:id="rId18"/>
    <p:sldId id="888" r:id="rId19"/>
    <p:sldId id="890" r:id="rId20"/>
    <p:sldId id="894" r:id="rId21"/>
    <p:sldId id="895" r:id="rId22"/>
    <p:sldId id="883" r:id="rId23"/>
    <p:sldId id="897" r:id="rId24"/>
    <p:sldId id="898" r:id="rId25"/>
    <p:sldId id="899" r:id="rId26"/>
    <p:sldId id="738" r:id="rId27"/>
    <p:sldId id="900" r:id="rId28"/>
    <p:sldId id="901" r:id="rId29"/>
    <p:sldId id="825" r:id="rId30"/>
    <p:sldId id="886" r:id="rId31"/>
    <p:sldId id="903" r:id="rId32"/>
    <p:sldId id="885" r:id="rId33"/>
    <p:sldId id="904" r:id="rId34"/>
    <p:sldId id="905" r:id="rId35"/>
    <p:sldId id="884" r:id="rId36"/>
    <p:sldId id="716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92" autoAdjust="0"/>
    <p:restoredTop sz="83312"/>
  </p:normalViewPr>
  <p:slideViewPr>
    <p:cSldViewPr snapToGrid="0" snapToObjects="1">
      <p:cViewPr varScale="1">
        <p:scale>
          <a:sx n="96" d="100"/>
          <a:sy n="96" d="100"/>
        </p:scale>
        <p:origin x="168" y="2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yscalls.kernelgrok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3240" y="1315598"/>
            <a:ext cx="80185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Topics of Software Security</a:t>
            </a:r>
            <a:b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</a:b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ROP &amp; Return-to-</a:t>
            </a:r>
            <a:r>
              <a:rPr lang="en-US" altLang="zh-CN" sz="3200" b="1" dirty="0" err="1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libc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Attack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Dr. 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24436" y="-93336"/>
            <a:ext cx="19598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dirty="0">
                <a:solidFill>
                  <a:srgbClr val="247793">
                    <a:lumMod val="60000"/>
                    <a:lumOff val="40000"/>
                  </a:srgbClr>
                </a:solidFill>
                <a:latin typeface="Franklin Gothic Book" panose="020B0503020102020204"/>
              </a:rPr>
              <a:t>10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 descr="Course Logo">
            <a:extLst>
              <a:ext uri="{FF2B5EF4-FFF2-40B4-BE49-F238E27FC236}">
                <a16:creationId xmlns:a16="http://schemas.microsoft.com/office/drawing/2014/main" id="{9282C541-23EE-469D-A06B-4D0016D9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51" y="3823398"/>
            <a:ext cx="3164449" cy="21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87FB-D570-EC43-93FC-44EC9A87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ROP: Gadget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C83B6-8436-0842-A5A4-0C937EEABFCD}"/>
              </a:ext>
            </a:extLst>
          </p:cNvPr>
          <p:cNvSpPr/>
          <p:nvPr/>
        </p:nvSpPr>
        <p:spPr>
          <a:xfrm>
            <a:off x="154264" y="1051798"/>
            <a:ext cx="92017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Various instruction sequences can be combined to form gadgets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Gadgets perform higher level actions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Write specific 32-bit value to specific memory location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Add/sub/and/or/</a:t>
            </a:r>
            <a:r>
              <a:rPr lang="en-US" dirty="0" err="1"/>
              <a:t>xor</a:t>
            </a:r>
            <a:r>
              <a:rPr lang="en-US" dirty="0"/>
              <a:t> value at memory location with immediate value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Call function in shared library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6563D-00E3-E24F-B383-B65169EF2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22" y="2797836"/>
            <a:ext cx="3907764" cy="39077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CBA475-DBE2-CB4E-8D5D-AF14CF856D1C}"/>
              </a:ext>
            </a:extLst>
          </p:cNvPr>
          <p:cNvSpPr/>
          <p:nvPr/>
        </p:nvSpPr>
        <p:spPr>
          <a:xfrm>
            <a:off x="183149" y="564597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recon.cx</a:t>
            </a:r>
            <a:r>
              <a:rPr lang="en-US" dirty="0"/>
              <a:t>/2010/slides/mac-</a:t>
            </a:r>
            <a:r>
              <a:rPr lang="en-US" dirty="0" err="1"/>
              <a:t>os</a:t>
            </a:r>
            <a:r>
              <a:rPr lang="en-US" dirty="0"/>
              <a:t>-</a:t>
            </a:r>
            <a:r>
              <a:rPr lang="en-US" dirty="0" err="1"/>
              <a:t>x_roe.pdf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63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 bwMode="gray">
          <a:xfrm>
            <a:off x="315279" y="101600"/>
            <a:ext cx="5909945" cy="4001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宋体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12700">
              <a:lnSpc>
                <a:spcPct val="100000"/>
              </a:lnSpc>
              <a:tabLst>
                <a:tab pos="4112895" algn="l"/>
              </a:tabLst>
            </a:pPr>
            <a:r>
              <a:rPr lang="en-US" kern="0" spc="10"/>
              <a:t>Attack Process on x86</a:t>
            </a:r>
            <a:endParaRPr lang="en-US" kern="0" spc="75" dirty="0"/>
          </a:p>
        </p:txBody>
      </p:sp>
      <p:sp>
        <p:nvSpPr>
          <p:cNvPr id="4" name="object 3"/>
          <p:cNvSpPr/>
          <p:nvPr/>
        </p:nvSpPr>
        <p:spPr>
          <a:xfrm>
            <a:off x="4875615" y="1794689"/>
            <a:ext cx="4268385" cy="4368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 txBox="1"/>
          <p:nvPr/>
        </p:nvSpPr>
        <p:spPr>
          <a:xfrm>
            <a:off x="315279" y="3568813"/>
            <a:ext cx="10223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Times New Roman"/>
                <a:cs typeface="Times New Roman"/>
              </a:rPr>
              <a:t>●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541339" y="3494264"/>
            <a:ext cx="2842895" cy="354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>
                <a:latin typeface="Times New Roman"/>
                <a:cs typeface="Times New Roman"/>
              </a:rPr>
              <a:t>So, the </a:t>
            </a:r>
            <a:r>
              <a:rPr sz="2250" spc="-5" dirty="0">
                <a:latin typeface="Times New Roman"/>
                <a:cs typeface="Times New Roman"/>
              </a:rPr>
              <a:t>real execution</a:t>
            </a:r>
            <a:r>
              <a:rPr sz="2250" spc="-6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is: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00038" y="4080237"/>
            <a:ext cx="4368800" cy="208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300038" y="1679816"/>
            <a:ext cx="42466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Gadget1 is executed and returns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Gadget2 is executed and returns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Gadget3 is executed and returns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8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How can we ﬁnd</a:t>
            </a:r>
            <a:r>
              <a:rPr lang="en-US" spc="-45" dirty="0"/>
              <a:t> </a:t>
            </a:r>
            <a:r>
              <a:rPr lang="en-US" spc="-5" dirty="0"/>
              <a:t>gadgets?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07721" y="1495676"/>
            <a:ext cx="7885134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800" spc="-5" dirty="0">
                <a:latin typeface="+mj-lt"/>
                <a:cs typeface="Times New Roman"/>
              </a:rPr>
              <a:t>Several ways to find</a:t>
            </a:r>
            <a:r>
              <a:rPr lang="en-US" sz="2800" spc="-15" dirty="0">
                <a:latin typeface="+mj-lt"/>
                <a:cs typeface="Times New Roman"/>
              </a:rPr>
              <a:t> </a:t>
            </a:r>
            <a:r>
              <a:rPr lang="en-US" sz="2800" spc="-5" dirty="0">
                <a:latin typeface="+mj-lt"/>
                <a:cs typeface="Times New Roman"/>
              </a:rPr>
              <a:t>gadgets</a:t>
            </a:r>
            <a:endParaRPr lang="en-US" sz="2800" dirty="0">
              <a:latin typeface="+mj-lt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latin typeface="+mj-lt"/>
                <a:cs typeface="Times New Roman"/>
              </a:rPr>
              <a:t>Old </a:t>
            </a:r>
            <a:r>
              <a:rPr lang="en-US" sz="2400" spc="-5" dirty="0">
                <a:latin typeface="+mj-lt"/>
                <a:cs typeface="Times New Roman"/>
              </a:rPr>
              <a:t>school method </a:t>
            </a:r>
            <a:r>
              <a:rPr lang="en-US" sz="2400" dirty="0">
                <a:latin typeface="+mj-lt"/>
                <a:cs typeface="Times New Roman"/>
              </a:rPr>
              <a:t>: </a:t>
            </a:r>
            <a:r>
              <a:rPr lang="en-US" sz="2400" i="1" dirty="0" err="1">
                <a:latin typeface="+mj-lt"/>
                <a:cs typeface="Times New Roman"/>
              </a:rPr>
              <a:t>objdump</a:t>
            </a:r>
            <a:r>
              <a:rPr lang="en-US" sz="2400" i="1" dirty="0">
                <a:latin typeface="+mj-lt"/>
                <a:cs typeface="Times New Roman"/>
              </a:rPr>
              <a:t> </a:t>
            </a:r>
            <a:r>
              <a:rPr lang="en-US" sz="2400" spc="-5" dirty="0">
                <a:latin typeface="+mj-lt"/>
                <a:cs typeface="Times New Roman"/>
              </a:rPr>
              <a:t>and</a:t>
            </a:r>
            <a:r>
              <a:rPr lang="en-US" sz="2400" spc="-20" dirty="0">
                <a:latin typeface="+mj-lt"/>
                <a:cs typeface="Times New Roman"/>
              </a:rPr>
              <a:t> </a:t>
            </a:r>
            <a:r>
              <a:rPr lang="en-US" sz="2400" i="1" spc="-30" dirty="0">
                <a:latin typeface="+mj-lt"/>
                <a:cs typeface="Times New Roman"/>
              </a:rPr>
              <a:t>grep</a:t>
            </a:r>
          </a:p>
          <a:p>
            <a:pPr marL="3556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400" spc="-5" dirty="0">
                <a:latin typeface="+mj-lt"/>
                <a:cs typeface="Calibri"/>
              </a:rPr>
              <a:t>Some </a:t>
            </a:r>
            <a:r>
              <a:rPr lang="en-US" sz="2400" dirty="0">
                <a:latin typeface="+mj-lt"/>
                <a:cs typeface="Calibri"/>
              </a:rPr>
              <a:t>gadgets </a:t>
            </a:r>
            <a:r>
              <a:rPr lang="en-US" sz="2400" spc="-5" dirty="0">
                <a:latin typeface="+mj-lt"/>
                <a:cs typeface="Calibri"/>
              </a:rPr>
              <a:t>will </a:t>
            </a:r>
            <a:r>
              <a:rPr lang="en-US" sz="2400" dirty="0">
                <a:latin typeface="+mj-lt"/>
                <a:cs typeface="Calibri"/>
              </a:rPr>
              <a:t>be </a:t>
            </a:r>
            <a:r>
              <a:rPr lang="en-US" sz="2400" spc="-5" dirty="0">
                <a:latin typeface="+mj-lt"/>
                <a:cs typeface="Calibri"/>
              </a:rPr>
              <a:t>not found: </a:t>
            </a:r>
            <a:r>
              <a:rPr lang="en-US" sz="2400" i="1" dirty="0" err="1">
                <a:latin typeface="+mj-lt"/>
                <a:cs typeface="Times New Roman"/>
              </a:rPr>
              <a:t>objdump</a:t>
            </a:r>
            <a:r>
              <a:rPr lang="en-US" sz="2400" i="1" dirty="0">
                <a:latin typeface="+mj-lt"/>
                <a:cs typeface="Times New Roman"/>
              </a:rPr>
              <a:t> </a:t>
            </a:r>
            <a:r>
              <a:rPr lang="en-US" sz="2400" dirty="0">
                <a:latin typeface="+mj-lt"/>
                <a:cs typeface="Calibri"/>
              </a:rPr>
              <a:t>aligns</a:t>
            </a:r>
            <a:r>
              <a:rPr lang="en-US" sz="2400" spc="15" dirty="0">
                <a:latin typeface="+mj-lt"/>
                <a:cs typeface="Calibri"/>
              </a:rPr>
              <a:t> </a:t>
            </a:r>
            <a:r>
              <a:rPr lang="en-US" sz="2400" spc="-5" dirty="0">
                <a:latin typeface="+mj-lt"/>
                <a:cs typeface="Calibri"/>
              </a:rPr>
              <a:t>instructions</a:t>
            </a:r>
            <a:endParaRPr lang="en-US" sz="2400" dirty="0">
              <a:latin typeface="+mj-lt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 charset="0"/>
              <a:buChar char="•"/>
            </a:pPr>
            <a:endParaRPr lang="en-US" sz="2400" dirty="0">
              <a:latin typeface="+mj-lt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latin typeface="+mj-lt"/>
                <a:cs typeface="Calibri"/>
              </a:rPr>
              <a:t>Make </a:t>
            </a:r>
            <a:r>
              <a:rPr lang="en-US" sz="2400" spc="-5" dirty="0">
                <a:latin typeface="+mj-lt"/>
                <a:cs typeface="Calibri"/>
              </a:rPr>
              <a:t>your own tool which </a:t>
            </a:r>
            <a:r>
              <a:rPr lang="en-US" sz="2400" dirty="0">
                <a:latin typeface="+mj-lt"/>
                <a:cs typeface="Calibri"/>
              </a:rPr>
              <a:t>scans an executable</a:t>
            </a:r>
            <a:r>
              <a:rPr lang="en-US" sz="2400" spc="-35" dirty="0">
                <a:latin typeface="+mj-lt"/>
                <a:cs typeface="Calibri"/>
              </a:rPr>
              <a:t> </a:t>
            </a:r>
            <a:r>
              <a:rPr lang="en-US" sz="2400" dirty="0">
                <a:latin typeface="+mj-lt"/>
                <a:cs typeface="Calibri"/>
              </a:rPr>
              <a:t>segment</a:t>
            </a:r>
          </a:p>
          <a:p>
            <a:pPr marL="3556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latin typeface="+mj-lt"/>
                <a:cs typeface="Calibri"/>
              </a:rPr>
              <a:t>Use an </a:t>
            </a:r>
            <a:r>
              <a:rPr lang="en-US" sz="2400" spc="-5" dirty="0">
                <a:latin typeface="+mj-lt"/>
                <a:cs typeface="Calibri"/>
              </a:rPr>
              <a:t>existing</a:t>
            </a:r>
            <a:r>
              <a:rPr lang="en-US" sz="2400" spc="-75" dirty="0">
                <a:latin typeface="+mj-lt"/>
                <a:cs typeface="Calibri"/>
              </a:rPr>
              <a:t> </a:t>
            </a:r>
            <a:r>
              <a:rPr lang="en-US" sz="2400" spc="-5" dirty="0">
                <a:latin typeface="+mj-lt"/>
                <a:cs typeface="Calibri"/>
              </a:rPr>
              <a:t>tool</a:t>
            </a:r>
          </a:p>
          <a:p>
            <a:pPr marL="355600" indent="-342900">
              <a:lnSpc>
                <a:spcPct val="100000"/>
              </a:lnSpc>
              <a:buFont typeface="Arial" charset="0"/>
              <a:buChar char="•"/>
            </a:pPr>
            <a:endParaRPr lang="en-US" sz="2400" spc="-5" dirty="0">
              <a:latin typeface="+mj-lt"/>
              <a:cs typeface="Calibri"/>
            </a:endParaRPr>
          </a:p>
          <a:p>
            <a:pPr marL="355600" indent="-342900">
              <a:buFont typeface="Arial" charset="0"/>
              <a:buChar char="•"/>
            </a:pPr>
            <a:r>
              <a:rPr lang="en-US" sz="2400" spc="-9" dirty="0">
                <a:cs typeface="Gill Sans MT"/>
              </a:rPr>
              <a:t>Any </a:t>
            </a:r>
            <a:r>
              <a:rPr lang="en-US" sz="2400" dirty="0">
                <a:cs typeface="Gill Sans MT"/>
              </a:rPr>
              <a:t>instruction </a:t>
            </a:r>
            <a:r>
              <a:rPr lang="en-US" sz="2400" spc="9" dirty="0">
                <a:cs typeface="Gill Sans MT"/>
              </a:rPr>
              <a:t>sequence </a:t>
            </a:r>
            <a:r>
              <a:rPr lang="en-US" sz="2400" spc="4" dirty="0">
                <a:cs typeface="Gill Sans MT"/>
              </a:rPr>
              <a:t>ending in </a:t>
            </a:r>
            <a:r>
              <a:rPr lang="en-US" sz="2400" spc="-4" dirty="0">
                <a:cs typeface="Gill Sans MT"/>
              </a:rPr>
              <a:t>“ret” </a:t>
            </a:r>
            <a:r>
              <a:rPr lang="en-US" sz="2400" dirty="0">
                <a:cs typeface="Gill Sans MT"/>
              </a:rPr>
              <a:t>is </a:t>
            </a:r>
            <a:r>
              <a:rPr lang="en-US" sz="2400" spc="4" dirty="0">
                <a:cs typeface="Gill Sans MT"/>
              </a:rPr>
              <a:t>useful </a:t>
            </a:r>
            <a:r>
              <a:rPr lang="en-US" sz="2400" spc="18" dirty="0">
                <a:cs typeface="Gill Sans MT"/>
              </a:rPr>
              <a:t>—  </a:t>
            </a:r>
            <a:r>
              <a:rPr lang="en-US" sz="2400" spc="4" dirty="0">
                <a:cs typeface="Gill Sans MT"/>
              </a:rPr>
              <a:t>could </a:t>
            </a:r>
            <a:r>
              <a:rPr lang="en-US" sz="2400" spc="9" dirty="0">
                <a:cs typeface="Gill Sans MT"/>
              </a:rPr>
              <a:t>be </a:t>
            </a:r>
            <a:r>
              <a:rPr lang="en-US" sz="2400" spc="18" dirty="0">
                <a:cs typeface="Gill Sans MT"/>
              </a:rPr>
              <a:t>part </a:t>
            </a:r>
            <a:r>
              <a:rPr lang="en-US" sz="2400" spc="4" dirty="0">
                <a:cs typeface="Gill Sans MT"/>
              </a:rPr>
              <a:t>of a</a:t>
            </a:r>
            <a:r>
              <a:rPr lang="en-US" sz="2400" spc="-44" dirty="0">
                <a:cs typeface="Gill Sans MT"/>
              </a:rPr>
              <a:t> </a:t>
            </a:r>
            <a:r>
              <a:rPr lang="en-US" sz="2400" spc="4" dirty="0">
                <a:cs typeface="Gill Sans MT"/>
              </a:rPr>
              <a:t>gadget</a:t>
            </a:r>
            <a:endParaRPr lang="en-US" sz="2400" dirty="0">
              <a:cs typeface="Gill Sans MT"/>
            </a:endParaRPr>
          </a:p>
          <a:p>
            <a:pPr marL="355600" indent="-342900">
              <a:lnSpc>
                <a:spcPct val="100000"/>
              </a:lnSpc>
              <a:buFont typeface="Arial" charset="0"/>
              <a:buChar char="•"/>
            </a:pPr>
            <a:endParaRPr lang="en-US" sz="2400" dirty="0">
              <a:latin typeface="+mj-lt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 charset="0"/>
              <a:buChar char="•"/>
            </a:pP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252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5DC87C-933F-D64B-AADF-B379BA6D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" y="101600"/>
            <a:ext cx="5605310" cy="6756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458DE-E049-0942-8465-9E5FC12AFDF4}"/>
              </a:ext>
            </a:extLst>
          </p:cNvPr>
          <p:cNvSpPr txBox="1"/>
          <p:nvPr/>
        </p:nvSpPr>
        <p:spPr>
          <a:xfrm>
            <a:off x="5934623" y="2172434"/>
            <a:ext cx="3209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main()</a:t>
            </a:r>
          </a:p>
          <a:p>
            <a:r>
              <a:rPr lang="en-US" altLang="zh-CN" dirty="0">
                <a:sym typeface="Wingdings" pitchFamily="2" charset="2"/>
              </a:rPr>
              <a:t> </a:t>
            </a:r>
            <a:r>
              <a:rPr lang="en-US" altLang="zh-CN" dirty="0" err="1">
                <a:solidFill>
                  <a:srgbClr val="FF0000"/>
                </a:solidFill>
              </a:rPr>
              <a:t>vulnerable_function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(hacked)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/>
              <a:t>add_bin</a:t>
            </a:r>
            <a:r>
              <a:rPr lang="en-US" altLang="zh-CN" dirty="0"/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dirty="0" err="1">
                <a:sym typeface="Wingdings" pitchFamily="2" charset="2"/>
              </a:rPr>
              <a:t>add_bash</a:t>
            </a:r>
            <a:r>
              <a:rPr lang="en-US" altLang="zh-CN" dirty="0">
                <a:sym typeface="Wingdings" pitchFamily="2" charset="2"/>
              </a:rPr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dirty="0" err="1">
                <a:sym typeface="Wingdings" pitchFamily="2" charset="2"/>
              </a:rPr>
              <a:t>exec_string</a:t>
            </a:r>
            <a:r>
              <a:rPr lang="en-US" altLang="zh-CN" dirty="0">
                <a:sym typeface="Wingdings" pitchFamily="2" charset="2"/>
              </a:rPr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dirty="0">
                <a:sym typeface="Wingdings" pitchFamily="2" charset="2"/>
              </a:rPr>
              <a:t>Spawn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shell</a:t>
            </a:r>
            <a:endParaRPr lang="en-US" altLang="zh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E24AC-DB13-BB40-B952-41EB23B927E6}"/>
              </a:ext>
            </a:extLst>
          </p:cNvPr>
          <p:cNvSpPr txBox="1"/>
          <p:nvPr/>
        </p:nvSpPr>
        <p:spPr>
          <a:xfrm>
            <a:off x="6042991" y="1656522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Execution</a:t>
            </a:r>
            <a:r>
              <a:rPr lang="zh-CN" altLang="en-US" b="1" dirty="0"/>
              <a:t> </a:t>
            </a:r>
            <a:r>
              <a:rPr lang="en-US" altLang="zh-CN" b="1" dirty="0"/>
              <a:t>Path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6853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5DC87C-933F-D64B-AADF-B379BA6D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" y="101600"/>
            <a:ext cx="5605310" cy="6756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458DE-E049-0942-8465-9E5FC12AFDF4}"/>
              </a:ext>
            </a:extLst>
          </p:cNvPr>
          <p:cNvSpPr txBox="1"/>
          <p:nvPr/>
        </p:nvSpPr>
        <p:spPr>
          <a:xfrm>
            <a:off x="5934623" y="2172434"/>
            <a:ext cx="32093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altLang="zh-CN" dirty="0" err="1">
                <a:sym typeface="Wingdings" pitchFamily="2" charset="2"/>
              </a:rPr>
              <a:t>add_bin</a:t>
            </a:r>
            <a:r>
              <a:rPr lang="en-US" altLang="zh-CN" dirty="0">
                <a:sym typeface="Wingdings" pitchFamily="2" charset="2"/>
              </a:rPr>
              <a:t>()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dirty="0">
                <a:sym typeface="Wingdings" pitchFamily="2" charset="2"/>
              </a:rPr>
              <a:t>magic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==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0xdeadbeef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dirty="0" err="1"/>
              <a:t>add_bash</a:t>
            </a:r>
            <a:r>
              <a:rPr lang="en-US" altLang="zh-CN" dirty="0"/>
              <a:t>()</a:t>
            </a:r>
            <a:r>
              <a:rPr lang="zh-CN" altLang="en-US" dirty="0"/>
              <a:t> </a:t>
            </a:r>
            <a:endParaRPr lang="en-US" altLang="zh-CN" dirty="0"/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dirty="0"/>
              <a:t>magic1</a:t>
            </a:r>
            <a:r>
              <a:rPr lang="zh-CN" altLang="en-US" dirty="0"/>
              <a:t> </a:t>
            </a:r>
            <a:r>
              <a:rPr lang="en-US" altLang="zh-CN" dirty="0"/>
              <a:t>==</a:t>
            </a:r>
            <a:r>
              <a:rPr lang="zh-CN" altLang="en-US" dirty="0"/>
              <a:t> </a:t>
            </a:r>
            <a:r>
              <a:rPr lang="en-US" altLang="zh-CN" dirty="0"/>
              <a:t>0xcafebabe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dirty="0"/>
              <a:t>magic2</a:t>
            </a:r>
            <a:r>
              <a:rPr lang="zh-CN" altLang="en-US" dirty="0"/>
              <a:t> </a:t>
            </a:r>
            <a:r>
              <a:rPr lang="en-US" altLang="zh-CN" dirty="0"/>
              <a:t>==</a:t>
            </a:r>
            <a:r>
              <a:rPr lang="zh-CN" altLang="en-US" dirty="0"/>
              <a:t> </a:t>
            </a:r>
            <a:r>
              <a:rPr lang="en-US" altLang="zh-CN" dirty="0"/>
              <a:t>0x0badf00d</a:t>
            </a:r>
            <a:endParaRPr lang="en-US" altLang="zh-CN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dirty="0" err="1">
                <a:sym typeface="Wingdings" pitchFamily="2" charset="2"/>
              </a:rPr>
              <a:t>exec_string</a:t>
            </a:r>
            <a:r>
              <a:rPr lang="en-US" altLang="zh-CN" dirty="0">
                <a:sym typeface="Wingdings" pitchFamily="2" charset="2"/>
              </a:rPr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dirty="0">
                <a:sym typeface="Wingdings" pitchFamily="2" charset="2"/>
              </a:rPr>
              <a:t>Spawn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shell</a:t>
            </a:r>
            <a:endParaRPr lang="en-US" altLang="zh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E24AC-DB13-BB40-B952-41EB23B927E6}"/>
              </a:ext>
            </a:extLst>
          </p:cNvPr>
          <p:cNvSpPr txBox="1"/>
          <p:nvPr/>
        </p:nvSpPr>
        <p:spPr>
          <a:xfrm>
            <a:off x="6042991" y="1656522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Execution</a:t>
            </a:r>
            <a:r>
              <a:rPr lang="zh-CN" altLang="en-US" b="1" dirty="0"/>
              <a:t> </a:t>
            </a:r>
            <a:r>
              <a:rPr lang="en-US" altLang="zh-CN" b="1" dirty="0"/>
              <a:t>Path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3075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24D31-B805-674B-B097-FA8D5FDE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ABECB-1B64-1340-924B-5A125899F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C5E3822-6D9A-D548-ADA5-537848AB4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49299"/>
            <a:ext cx="9172747" cy="61087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8F5D76-3971-0448-85CA-2E98885DE36C}"/>
              </a:ext>
            </a:extLst>
          </p:cNvPr>
          <p:cNvSpPr/>
          <p:nvPr/>
        </p:nvSpPr>
        <p:spPr bwMode="auto">
          <a:xfrm>
            <a:off x="5043948" y="4306529"/>
            <a:ext cx="2554421" cy="1250663"/>
          </a:xfrm>
          <a:prstGeom prst="rect">
            <a:avLst/>
          </a:prstGeom>
          <a:solidFill>
            <a:schemeClr val="accent2">
              <a:alpha val="6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51BED3-1B78-934F-8A24-A746AFCB2EC0}"/>
              </a:ext>
            </a:extLst>
          </p:cNvPr>
          <p:cNvSpPr txBox="1"/>
          <p:nvPr/>
        </p:nvSpPr>
        <p:spPr>
          <a:xfrm>
            <a:off x="7598369" y="4716416"/>
            <a:ext cx="1354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Basic  Structure of </a:t>
            </a:r>
          </a:p>
          <a:p>
            <a:r>
              <a:rPr lang="en-US" sz="1100" dirty="0"/>
              <a:t>Return Chaining</a:t>
            </a:r>
          </a:p>
        </p:txBody>
      </p:sp>
    </p:spTree>
    <p:extLst>
      <p:ext uri="{BB962C8B-B14F-4D97-AF65-F5344CB8AC3E}">
        <p14:creationId xmlns:p14="http://schemas.microsoft.com/office/powerpoint/2010/main" val="202220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56F4-F28F-C34C-B1C7-C2480A99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Chaining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114C6A-4E66-4444-92CC-EDE622E1A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749300"/>
            <a:ext cx="3571096" cy="237821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7EF974-E945-6F47-A950-43786F4C6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967501"/>
              </p:ext>
            </p:extLst>
          </p:nvPr>
        </p:nvGraphicFramePr>
        <p:xfrm>
          <a:off x="2107096" y="3606167"/>
          <a:ext cx="6096000" cy="1920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6508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Function Address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107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Return Address (Old EIP)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68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Arguments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93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069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1859-9C53-AB43-83B9-0B830AD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Chaining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2158A9-69A3-5A4F-BB69-FE4D7D9842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594594"/>
              </p:ext>
            </p:extLst>
          </p:nvPr>
        </p:nvGraphicFramePr>
        <p:xfrm>
          <a:off x="377866" y="3724930"/>
          <a:ext cx="8524875" cy="2595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4875">
                  <a:extLst>
                    <a:ext uri="{9D8B030D-6E8A-4147-A177-3AD203B41FA5}">
                      <a16:colId xmlns:a16="http://schemas.microsoft.com/office/drawing/2014/main" val="4218247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Dummy Character “A”s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804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Add_bin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978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Add_bash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270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exec_string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873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674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25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07620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D36855A-A113-4B4B-9D70-2C78F1D56D0D}"/>
              </a:ext>
            </a:extLst>
          </p:cNvPr>
          <p:cNvSpPr/>
          <p:nvPr/>
        </p:nvSpPr>
        <p:spPr bwMode="auto">
          <a:xfrm>
            <a:off x="448351" y="2731911"/>
            <a:ext cx="1492536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Add_bin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F17EB0-AC73-2846-912D-D39FFCD282E5}"/>
              </a:ext>
            </a:extLst>
          </p:cNvPr>
          <p:cNvSpPr/>
          <p:nvPr/>
        </p:nvSpPr>
        <p:spPr bwMode="auto">
          <a:xfrm>
            <a:off x="2228973" y="2731911"/>
            <a:ext cx="1345053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Add_bash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A3D41-00DD-B241-A43E-04C8B1B0FDCB}"/>
              </a:ext>
            </a:extLst>
          </p:cNvPr>
          <p:cNvSpPr txBox="1"/>
          <p:nvPr/>
        </p:nvSpPr>
        <p:spPr>
          <a:xfrm>
            <a:off x="6034912" y="1181342"/>
            <a:ext cx="32093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main()</a:t>
            </a:r>
          </a:p>
          <a:p>
            <a:r>
              <a:rPr lang="en-US" altLang="zh-CN" sz="1100" dirty="0">
                <a:sym typeface="Wingdings" pitchFamily="2" charset="2"/>
              </a:rPr>
              <a:t> </a:t>
            </a:r>
            <a:r>
              <a:rPr lang="en-US" altLang="zh-CN" sz="1100" dirty="0" err="1">
                <a:solidFill>
                  <a:srgbClr val="FF0000"/>
                </a:solidFill>
              </a:rPr>
              <a:t>vulnerable_function</a:t>
            </a:r>
            <a:r>
              <a:rPr lang="zh-CN" altLang="en-US" sz="1100" dirty="0">
                <a:solidFill>
                  <a:srgbClr val="FF0000"/>
                </a:solidFill>
              </a:rPr>
              <a:t> </a:t>
            </a:r>
            <a:r>
              <a:rPr lang="en-US" altLang="zh-CN" sz="1100" dirty="0">
                <a:solidFill>
                  <a:srgbClr val="FF0000"/>
                </a:solidFill>
              </a:rPr>
              <a:t>(hacked)</a:t>
            </a:r>
            <a:r>
              <a:rPr lang="zh-CN" altLang="en-US" sz="1100" dirty="0">
                <a:solidFill>
                  <a:srgbClr val="FF0000"/>
                </a:solidFill>
              </a:rPr>
              <a:t> </a:t>
            </a:r>
            <a:endParaRPr lang="en-US" altLang="zh-CN" sz="1100" dirty="0">
              <a:solidFill>
                <a:srgbClr val="FF0000"/>
              </a:solidFill>
            </a:endParaRPr>
          </a:p>
          <a:p>
            <a:r>
              <a:rPr lang="en-US" altLang="zh-CN" sz="1100" dirty="0">
                <a:sym typeface="Wingdings" pitchFamily="2" charset="2"/>
              </a:rPr>
              <a:t></a:t>
            </a:r>
            <a:r>
              <a:rPr lang="zh-CN" altLang="en-US" sz="1100" dirty="0">
                <a:sym typeface="Wingdings" pitchFamily="2" charset="2"/>
              </a:rPr>
              <a:t> </a:t>
            </a:r>
            <a:r>
              <a:rPr lang="en-US" altLang="zh-CN" sz="1100" dirty="0" err="1"/>
              <a:t>add_bash</a:t>
            </a:r>
            <a:r>
              <a:rPr lang="en-US" altLang="zh-CN" sz="1100" dirty="0"/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100" dirty="0" err="1">
                <a:sym typeface="Wingdings" pitchFamily="2" charset="2"/>
              </a:rPr>
              <a:t>add_bin</a:t>
            </a:r>
            <a:r>
              <a:rPr lang="en-US" altLang="zh-CN" sz="1100" dirty="0">
                <a:sym typeface="Wingdings" pitchFamily="2" charset="2"/>
              </a:rPr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100" dirty="0" err="1">
                <a:sym typeface="Wingdings" pitchFamily="2" charset="2"/>
              </a:rPr>
              <a:t>exec_string</a:t>
            </a:r>
            <a:r>
              <a:rPr lang="en-US" altLang="zh-CN" sz="1100" dirty="0">
                <a:sym typeface="Wingdings" pitchFamily="2" charset="2"/>
              </a:rPr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100" dirty="0">
                <a:sym typeface="Wingdings" pitchFamily="2" charset="2"/>
              </a:rPr>
              <a:t>Spawn</a:t>
            </a:r>
            <a:r>
              <a:rPr lang="zh-CN" altLang="en-US" sz="1100" dirty="0">
                <a:sym typeface="Wingdings" pitchFamily="2" charset="2"/>
              </a:rPr>
              <a:t> </a:t>
            </a:r>
            <a:r>
              <a:rPr lang="en-US" altLang="zh-CN" sz="1100" dirty="0">
                <a:sym typeface="Wingdings" pitchFamily="2" charset="2"/>
              </a:rPr>
              <a:t>shell</a:t>
            </a:r>
            <a:endParaRPr lang="en-US" altLang="zh-CN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37336-3129-8844-9B2D-42BB088CB99A}"/>
              </a:ext>
            </a:extLst>
          </p:cNvPr>
          <p:cNvSpPr txBox="1"/>
          <p:nvPr/>
        </p:nvSpPr>
        <p:spPr>
          <a:xfrm>
            <a:off x="6143280" y="665430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Execution</a:t>
            </a:r>
            <a:r>
              <a:rPr lang="zh-CN" altLang="en-US" sz="1100" b="1" dirty="0"/>
              <a:t> </a:t>
            </a:r>
            <a:r>
              <a:rPr lang="en-US" altLang="zh-CN" sz="1100" b="1" dirty="0"/>
              <a:t>Path</a:t>
            </a:r>
            <a:endParaRPr lang="en-US" sz="11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358EE-27BB-6045-835E-29E243A93117}"/>
              </a:ext>
            </a:extLst>
          </p:cNvPr>
          <p:cNvSpPr/>
          <p:nvPr/>
        </p:nvSpPr>
        <p:spPr bwMode="auto">
          <a:xfrm>
            <a:off x="3862112" y="2731911"/>
            <a:ext cx="1872061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Exec_string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D9C012-56BC-2D4B-AC71-1E10D1B6A732}"/>
              </a:ext>
            </a:extLst>
          </p:cNvPr>
          <p:cNvSpPr txBox="1"/>
          <p:nvPr/>
        </p:nvSpPr>
        <p:spPr>
          <a:xfrm>
            <a:off x="153383" y="1181342"/>
            <a:ext cx="4222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parameters, the ROP chain</a:t>
            </a:r>
          </a:p>
          <a:p>
            <a:r>
              <a:rPr lang="en-US" dirty="0"/>
              <a:t>looks much simpler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4B8AA0-82EF-234F-AC25-67516B53295B}"/>
              </a:ext>
            </a:extLst>
          </p:cNvPr>
          <p:cNvSpPr/>
          <p:nvPr/>
        </p:nvSpPr>
        <p:spPr>
          <a:xfrm>
            <a:off x="6745368" y="3576612"/>
            <a:ext cx="2372139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Similarly to lab1, </a:t>
            </a:r>
            <a:r>
              <a:rPr lang="en-US" altLang="zh-CN" dirty="0"/>
              <a:t>we</a:t>
            </a:r>
            <a:r>
              <a:rPr lang="en-US" dirty="0"/>
              <a:t> use </a:t>
            </a:r>
            <a:r>
              <a:rPr lang="en-US" dirty="0" err="1"/>
              <a:t>gdb</a:t>
            </a:r>
            <a:r>
              <a:rPr lang="en-US" dirty="0"/>
              <a:t> to adjust the length of the dummy characters to trigger buffer overflow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2500F731-1694-9A4D-837B-E1519F292CEE}"/>
              </a:ext>
            </a:extLst>
          </p:cNvPr>
          <p:cNvSpPr/>
          <p:nvPr/>
        </p:nvSpPr>
        <p:spPr bwMode="auto">
          <a:xfrm>
            <a:off x="6034912" y="3724930"/>
            <a:ext cx="710456" cy="502513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60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1859-9C53-AB43-83B9-0B830AD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Chaining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2158A9-69A3-5A4F-BB69-FE4D7D9842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07046"/>
              </p:ext>
            </p:extLst>
          </p:nvPr>
        </p:nvGraphicFramePr>
        <p:xfrm>
          <a:off x="377866" y="3724930"/>
          <a:ext cx="8524875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4875">
                  <a:extLst>
                    <a:ext uri="{9D8B030D-6E8A-4147-A177-3AD203B41FA5}">
                      <a16:colId xmlns:a16="http://schemas.microsoft.com/office/drawing/2014/main" val="4218247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Dummy Character “A”s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804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Add_bin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978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Add_bash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674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0xdeadbeef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25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exec_string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07620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D36855A-A113-4B4B-9D70-2C78F1D56D0D}"/>
              </a:ext>
            </a:extLst>
          </p:cNvPr>
          <p:cNvSpPr/>
          <p:nvPr/>
        </p:nvSpPr>
        <p:spPr bwMode="auto">
          <a:xfrm>
            <a:off x="448351" y="2731911"/>
            <a:ext cx="1492536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Add_bin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F17EB0-AC73-2846-912D-D39FFCD282E5}"/>
              </a:ext>
            </a:extLst>
          </p:cNvPr>
          <p:cNvSpPr/>
          <p:nvPr/>
        </p:nvSpPr>
        <p:spPr bwMode="auto">
          <a:xfrm>
            <a:off x="2228973" y="2731911"/>
            <a:ext cx="1494888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Add_bash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A3D41-00DD-B241-A43E-04C8B1B0FDCB}"/>
              </a:ext>
            </a:extLst>
          </p:cNvPr>
          <p:cNvSpPr txBox="1"/>
          <p:nvPr/>
        </p:nvSpPr>
        <p:spPr>
          <a:xfrm>
            <a:off x="6143280" y="927040"/>
            <a:ext cx="3209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>
                <a:sym typeface="Wingdings" pitchFamily="2" charset="2"/>
              </a:rPr>
              <a:t>add_bin</a:t>
            </a:r>
            <a:r>
              <a:rPr lang="en-US" altLang="zh-CN" sz="1600" dirty="0">
                <a:sym typeface="Wingdings" pitchFamily="2" charset="2"/>
              </a:rPr>
              <a:t>()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magic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==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0xdeadbeef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/>
              <a:t>add_bash</a:t>
            </a:r>
            <a:r>
              <a:rPr lang="en-US" altLang="zh-CN" sz="1600" dirty="0"/>
              <a:t>()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magic1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0xcafebabe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magic2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0x0badf00d</a:t>
            </a:r>
            <a:endParaRPr lang="en-US" altLang="zh-CN" sz="16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>
                <a:sym typeface="Wingdings" pitchFamily="2" charset="2"/>
              </a:rPr>
              <a:t>exec_string</a:t>
            </a:r>
            <a:r>
              <a:rPr lang="en-US" altLang="zh-CN" sz="1600" dirty="0">
                <a:sym typeface="Wingdings" pitchFamily="2" charset="2"/>
              </a:rPr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Spawn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shell</a:t>
            </a:r>
            <a:endParaRPr lang="en-US" altLang="zh-CN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37336-3129-8844-9B2D-42BB088CB99A}"/>
              </a:ext>
            </a:extLst>
          </p:cNvPr>
          <p:cNvSpPr txBox="1"/>
          <p:nvPr/>
        </p:nvSpPr>
        <p:spPr>
          <a:xfrm>
            <a:off x="6143280" y="665430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Execution</a:t>
            </a:r>
            <a:r>
              <a:rPr lang="zh-CN" altLang="en-US" sz="1100" b="1" dirty="0"/>
              <a:t> </a:t>
            </a:r>
            <a:r>
              <a:rPr lang="en-US" altLang="zh-CN" sz="1100" b="1" dirty="0"/>
              <a:t>Path</a:t>
            </a:r>
            <a:endParaRPr lang="en-US" sz="11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358EE-27BB-6045-835E-29E243A93117}"/>
              </a:ext>
            </a:extLst>
          </p:cNvPr>
          <p:cNvSpPr/>
          <p:nvPr/>
        </p:nvSpPr>
        <p:spPr bwMode="auto">
          <a:xfrm>
            <a:off x="4011947" y="2731911"/>
            <a:ext cx="1872061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Exec_string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D3D7F-B7FF-1D48-AB33-CD2C4375152B}"/>
              </a:ext>
            </a:extLst>
          </p:cNvPr>
          <p:cNvSpPr txBox="1"/>
          <p:nvPr/>
        </p:nvSpPr>
        <p:spPr>
          <a:xfrm>
            <a:off x="300038" y="1366228"/>
            <a:ext cx="5211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</a:t>
            </a:r>
            <a:r>
              <a:rPr lang="en-US" dirty="0" err="1"/>
              <a:t>add_bin</a:t>
            </a:r>
            <a:r>
              <a:rPr lang="en-US" dirty="0"/>
              <a:t>(), we need to pass 0xdeadbeef,</a:t>
            </a:r>
          </a:p>
          <a:p>
            <a:r>
              <a:rPr lang="en-US" dirty="0"/>
              <a:t>So the ROP chain looks like: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1827E-7631-7A48-B17B-A6AFF4C405A0}"/>
              </a:ext>
            </a:extLst>
          </p:cNvPr>
          <p:cNvSpPr/>
          <p:nvPr/>
        </p:nvSpPr>
        <p:spPr>
          <a:xfrm>
            <a:off x="300038" y="3091772"/>
            <a:ext cx="2965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magic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==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0xdeadbeef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E19A322-EEC1-FD4D-9ADD-E6F61C572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525892"/>
              </p:ext>
            </p:extLst>
          </p:nvPr>
        </p:nvGraphicFramePr>
        <p:xfrm>
          <a:off x="300038" y="3724930"/>
          <a:ext cx="2152581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2581">
                  <a:extLst>
                    <a:ext uri="{9D8B030D-6E8A-4147-A177-3AD203B41FA5}">
                      <a16:colId xmlns:a16="http://schemas.microsoft.com/office/drawing/2014/main" val="36508227"/>
                    </a:ext>
                  </a:extLst>
                </a:gridCol>
              </a:tblGrid>
              <a:tr h="199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Function Address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107846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Return Address (Old EIP)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684978"/>
                  </a:ext>
                </a:extLst>
              </a:tr>
              <a:tr h="199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Arguments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933372"/>
                  </a:ext>
                </a:extLst>
              </a:tr>
            </a:tbl>
          </a:graphicData>
        </a:graphic>
      </p:graphicFrame>
      <p:sp>
        <p:nvSpPr>
          <p:cNvPr id="13" name="Left Arrow 12">
            <a:extLst>
              <a:ext uri="{FF2B5EF4-FFF2-40B4-BE49-F238E27FC236}">
                <a16:creationId xmlns:a16="http://schemas.microsoft.com/office/drawing/2014/main" id="{2492BDDB-DA74-7D45-BC05-86C6591DF0CC}"/>
              </a:ext>
            </a:extLst>
          </p:cNvPr>
          <p:cNvSpPr/>
          <p:nvPr/>
        </p:nvSpPr>
        <p:spPr bwMode="auto">
          <a:xfrm>
            <a:off x="6143280" y="5234609"/>
            <a:ext cx="840616" cy="45057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8925F0-3586-784E-9C44-6B6AA515CC03}"/>
              </a:ext>
            </a:extLst>
          </p:cNvPr>
          <p:cNvSpPr txBox="1"/>
          <p:nvPr/>
        </p:nvSpPr>
        <p:spPr>
          <a:xfrm>
            <a:off x="7061724" y="5285073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Broken link</a:t>
            </a:r>
          </a:p>
        </p:txBody>
      </p:sp>
    </p:spTree>
    <p:extLst>
      <p:ext uri="{BB962C8B-B14F-4D97-AF65-F5344CB8AC3E}">
        <p14:creationId xmlns:p14="http://schemas.microsoft.com/office/powerpoint/2010/main" val="5882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1859-9C53-AB43-83B9-0B830AD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Chaining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2158A9-69A3-5A4F-BB69-FE4D7D9842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227343"/>
              </p:ext>
            </p:extLst>
          </p:nvPr>
        </p:nvGraphicFramePr>
        <p:xfrm>
          <a:off x="297656" y="4453800"/>
          <a:ext cx="8524875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4875">
                  <a:extLst>
                    <a:ext uri="{9D8B030D-6E8A-4147-A177-3AD203B41FA5}">
                      <a16:colId xmlns:a16="http://schemas.microsoft.com/office/drawing/2014/main" val="4218247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Dummy Character “A”s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804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Add_bin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978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Address for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pop_ret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674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0xdeadbeef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25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Add_bash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07620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D36855A-A113-4B4B-9D70-2C78F1D56D0D}"/>
              </a:ext>
            </a:extLst>
          </p:cNvPr>
          <p:cNvSpPr/>
          <p:nvPr/>
        </p:nvSpPr>
        <p:spPr bwMode="auto">
          <a:xfrm>
            <a:off x="448351" y="2731911"/>
            <a:ext cx="1492536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Add_bin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F17EB0-AC73-2846-912D-D39FFCD282E5}"/>
              </a:ext>
            </a:extLst>
          </p:cNvPr>
          <p:cNvSpPr/>
          <p:nvPr/>
        </p:nvSpPr>
        <p:spPr bwMode="auto">
          <a:xfrm>
            <a:off x="2228973" y="2731911"/>
            <a:ext cx="1494888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Add_bash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A3D41-00DD-B241-A43E-04C8B1B0FDCB}"/>
              </a:ext>
            </a:extLst>
          </p:cNvPr>
          <p:cNvSpPr txBox="1"/>
          <p:nvPr/>
        </p:nvSpPr>
        <p:spPr>
          <a:xfrm>
            <a:off x="6143280" y="927040"/>
            <a:ext cx="3209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>
                <a:sym typeface="Wingdings" pitchFamily="2" charset="2"/>
              </a:rPr>
              <a:t>add_bin</a:t>
            </a:r>
            <a:r>
              <a:rPr lang="en-US" altLang="zh-CN" sz="1600" dirty="0">
                <a:sym typeface="Wingdings" pitchFamily="2" charset="2"/>
              </a:rPr>
              <a:t>()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magic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==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0xdeadbeef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/>
              <a:t>add_bash</a:t>
            </a:r>
            <a:r>
              <a:rPr lang="en-US" altLang="zh-CN" sz="1600" dirty="0"/>
              <a:t>()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magic1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0xcafebabe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magic2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0x0badf00d</a:t>
            </a:r>
            <a:endParaRPr lang="en-US" altLang="zh-CN" sz="16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>
                <a:sym typeface="Wingdings" pitchFamily="2" charset="2"/>
              </a:rPr>
              <a:t>exec_string</a:t>
            </a:r>
            <a:r>
              <a:rPr lang="en-US" altLang="zh-CN" sz="1600" dirty="0">
                <a:sym typeface="Wingdings" pitchFamily="2" charset="2"/>
              </a:rPr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Spawn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shell</a:t>
            </a:r>
            <a:endParaRPr lang="en-US" altLang="zh-CN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37336-3129-8844-9B2D-42BB088CB99A}"/>
              </a:ext>
            </a:extLst>
          </p:cNvPr>
          <p:cNvSpPr txBox="1"/>
          <p:nvPr/>
        </p:nvSpPr>
        <p:spPr>
          <a:xfrm>
            <a:off x="6143280" y="665430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Execution</a:t>
            </a:r>
            <a:r>
              <a:rPr lang="zh-CN" altLang="en-US" sz="1100" b="1" dirty="0"/>
              <a:t> </a:t>
            </a:r>
            <a:r>
              <a:rPr lang="en-US" altLang="zh-CN" sz="1100" b="1" dirty="0"/>
              <a:t>Path</a:t>
            </a:r>
            <a:endParaRPr lang="en-US" sz="11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358EE-27BB-6045-835E-29E243A93117}"/>
              </a:ext>
            </a:extLst>
          </p:cNvPr>
          <p:cNvSpPr/>
          <p:nvPr/>
        </p:nvSpPr>
        <p:spPr bwMode="auto">
          <a:xfrm>
            <a:off x="4011947" y="2731911"/>
            <a:ext cx="1872061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Exec_string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D3D7F-B7FF-1D48-AB33-CD2C4375152B}"/>
              </a:ext>
            </a:extLst>
          </p:cNvPr>
          <p:cNvSpPr txBox="1"/>
          <p:nvPr/>
        </p:nvSpPr>
        <p:spPr>
          <a:xfrm>
            <a:off x="184432" y="1031108"/>
            <a:ext cx="5583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previous ROP chain does not work, because argument</a:t>
            </a:r>
          </a:p>
          <a:p>
            <a:r>
              <a:rPr lang="en-US" b="1" dirty="0"/>
              <a:t>0xdeadbeef </a:t>
            </a:r>
            <a:r>
              <a:rPr lang="en-US" dirty="0"/>
              <a:t>is still on the stack, we need to find a way to ”</a:t>
            </a:r>
            <a:r>
              <a:rPr lang="en-US" b="1" dirty="0"/>
              <a:t>clean</a:t>
            </a:r>
            <a:r>
              <a:rPr lang="en-US" dirty="0"/>
              <a:t>” 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1827E-7631-7A48-B17B-A6AFF4C405A0}"/>
              </a:ext>
            </a:extLst>
          </p:cNvPr>
          <p:cNvSpPr/>
          <p:nvPr/>
        </p:nvSpPr>
        <p:spPr>
          <a:xfrm>
            <a:off x="300038" y="3091772"/>
            <a:ext cx="2965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magic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==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0xdeadbeef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AE85C4-A4FC-ED4A-93F3-C9AD22912249}"/>
              </a:ext>
            </a:extLst>
          </p:cNvPr>
          <p:cNvSpPr/>
          <p:nvPr/>
        </p:nvSpPr>
        <p:spPr>
          <a:xfrm>
            <a:off x="916324" y="3568174"/>
            <a:ext cx="759157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Solution: use a </a:t>
            </a:r>
            <a:r>
              <a:rPr lang="en-US" b="1" dirty="0"/>
              <a:t>pop, ret</a:t>
            </a:r>
            <a:r>
              <a:rPr lang="en-US" dirty="0"/>
              <a:t> gadget to push the argument </a:t>
            </a:r>
            <a:r>
              <a:rPr lang="en-US" b="1" dirty="0"/>
              <a:t>0xdeadbeef</a:t>
            </a:r>
            <a:r>
              <a:rPr lang="en-US" dirty="0"/>
              <a:t> into </a:t>
            </a:r>
            <a:r>
              <a:rPr lang="en-US" b="1" dirty="0"/>
              <a:t>a register</a:t>
            </a:r>
            <a:r>
              <a:rPr lang="en-US" dirty="0"/>
              <a:t> to remove it from the stack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168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244" y="2753518"/>
            <a:ext cx="8524875" cy="43132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/>
              <a:t>Review</a:t>
            </a:r>
            <a:r>
              <a:rPr lang="zh-CN" altLang="en-US" sz="4400" dirty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10070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1859-9C53-AB43-83B9-0B830AD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Chaining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2158A9-69A3-5A4F-BB69-FE4D7D9842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981508"/>
              </p:ext>
            </p:extLst>
          </p:nvPr>
        </p:nvGraphicFramePr>
        <p:xfrm>
          <a:off x="297656" y="3750811"/>
          <a:ext cx="8524875" cy="2961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4875">
                  <a:extLst>
                    <a:ext uri="{9D8B030D-6E8A-4147-A177-3AD203B41FA5}">
                      <a16:colId xmlns:a16="http://schemas.microsoft.com/office/drawing/2014/main" val="4218247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Dummy Character “A”s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804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Add_bin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978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Address for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pop_ret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674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0xdeadbeef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25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Add_bash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076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Address for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pop_pop_ret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432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0xcafebabe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05535"/>
                  </a:ext>
                </a:extLst>
              </a:tr>
              <a:tr h="1601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0x0badf00d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47475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D36855A-A113-4B4B-9D70-2C78F1D56D0D}"/>
              </a:ext>
            </a:extLst>
          </p:cNvPr>
          <p:cNvSpPr/>
          <p:nvPr/>
        </p:nvSpPr>
        <p:spPr bwMode="auto">
          <a:xfrm>
            <a:off x="448351" y="2731911"/>
            <a:ext cx="1492536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Add_bin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F17EB0-AC73-2846-912D-D39FFCD282E5}"/>
              </a:ext>
            </a:extLst>
          </p:cNvPr>
          <p:cNvSpPr/>
          <p:nvPr/>
        </p:nvSpPr>
        <p:spPr bwMode="auto">
          <a:xfrm>
            <a:off x="2228973" y="2731911"/>
            <a:ext cx="1494888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Add_bash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A3D41-00DD-B241-A43E-04C8B1B0FDCB}"/>
              </a:ext>
            </a:extLst>
          </p:cNvPr>
          <p:cNvSpPr txBox="1"/>
          <p:nvPr/>
        </p:nvSpPr>
        <p:spPr>
          <a:xfrm>
            <a:off x="6143280" y="927040"/>
            <a:ext cx="3209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>
                <a:sym typeface="Wingdings" pitchFamily="2" charset="2"/>
              </a:rPr>
              <a:t>add_bin</a:t>
            </a:r>
            <a:r>
              <a:rPr lang="en-US" altLang="zh-CN" sz="1600" dirty="0">
                <a:sym typeface="Wingdings" pitchFamily="2" charset="2"/>
              </a:rPr>
              <a:t>()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magic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==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0xdeadbeef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/>
              <a:t>add_bash</a:t>
            </a:r>
            <a:r>
              <a:rPr lang="en-US" altLang="zh-CN" sz="1600" dirty="0"/>
              <a:t>()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magic1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0xcafebabe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magic2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0x0badf00d</a:t>
            </a:r>
            <a:endParaRPr lang="en-US" altLang="zh-CN" sz="16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>
                <a:sym typeface="Wingdings" pitchFamily="2" charset="2"/>
              </a:rPr>
              <a:t>exec_string</a:t>
            </a:r>
            <a:r>
              <a:rPr lang="en-US" altLang="zh-CN" sz="1600" dirty="0">
                <a:sym typeface="Wingdings" pitchFamily="2" charset="2"/>
              </a:rPr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Spawn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shell</a:t>
            </a:r>
            <a:endParaRPr lang="en-US" altLang="zh-CN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37336-3129-8844-9B2D-42BB088CB99A}"/>
              </a:ext>
            </a:extLst>
          </p:cNvPr>
          <p:cNvSpPr txBox="1"/>
          <p:nvPr/>
        </p:nvSpPr>
        <p:spPr>
          <a:xfrm>
            <a:off x="6143280" y="665430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Execution</a:t>
            </a:r>
            <a:r>
              <a:rPr lang="zh-CN" altLang="en-US" sz="1100" b="1" dirty="0"/>
              <a:t> </a:t>
            </a:r>
            <a:r>
              <a:rPr lang="en-US" altLang="zh-CN" sz="1100" b="1" dirty="0"/>
              <a:t>Path</a:t>
            </a:r>
            <a:endParaRPr lang="en-US" sz="11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358EE-27BB-6045-835E-29E243A93117}"/>
              </a:ext>
            </a:extLst>
          </p:cNvPr>
          <p:cNvSpPr/>
          <p:nvPr/>
        </p:nvSpPr>
        <p:spPr bwMode="auto">
          <a:xfrm>
            <a:off x="4011947" y="2731911"/>
            <a:ext cx="1872061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Exec_string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D3D7F-B7FF-1D48-AB33-CD2C4375152B}"/>
              </a:ext>
            </a:extLst>
          </p:cNvPr>
          <p:cNvSpPr txBox="1"/>
          <p:nvPr/>
        </p:nvSpPr>
        <p:spPr>
          <a:xfrm>
            <a:off x="184432" y="1031108"/>
            <a:ext cx="5583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</a:t>
            </a:r>
            <a:r>
              <a:rPr lang="en-US" dirty="0" err="1"/>
              <a:t>add_bash</a:t>
            </a:r>
            <a:r>
              <a:rPr lang="en-US" dirty="0"/>
              <a:t>(), we need to pass 0xcafebabe and 0x0badf00d,</a:t>
            </a:r>
          </a:p>
          <a:p>
            <a:r>
              <a:rPr lang="en-US" dirty="0"/>
              <a:t>So we need to pop twice to remove both of them from the stack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1827E-7631-7A48-B17B-A6AFF4C405A0}"/>
              </a:ext>
            </a:extLst>
          </p:cNvPr>
          <p:cNvSpPr/>
          <p:nvPr/>
        </p:nvSpPr>
        <p:spPr>
          <a:xfrm>
            <a:off x="1632421" y="3013586"/>
            <a:ext cx="3079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magic1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0xcafebabe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magic2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0x0badf00d</a:t>
            </a:r>
            <a:endParaRPr lang="en-US" altLang="zh-CN" sz="16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01941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1859-9C53-AB43-83B9-0B830AD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Chaining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2158A9-69A3-5A4F-BB69-FE4D7D9842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790577"/>
              </p:ext>
            </p:extLst>
          </p:nvPr>
        </p:nvGraphicFramePr>
        <p:xfrm>
          <a:off x="297656" y="3244713"/>
          <a:ext cx="8524875" cy="3327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4875">
                  <a:extLst>
                    <a:ext uri="{9D8B030D-6E8A-4147-A177-3AD203B41FA5}">
                      <a16:colId xmlns:a16="http://schemas.microsoft.com/office/drawing/2014/main" val="4218247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Dummy Character “A”s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804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Add_bin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978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Address for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pop_ret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674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0xdeadbeef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25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Address for </a:t>
                      </a:r>
                      <a:r>
                        <a:rPr lang="en-US" dirty="0" err="1"/>
                        <a:t>Add_bash</a:t>
                      </a:r>
                      <a:r>
                        <a:rPr lang="en-US" dirty="0"/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076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Address for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pop_pop_ret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432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0xcafebabe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05535"/>
                  </a:ext>
                </a:extLst>
              </a:tr>
              <a:tr h="1601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0x0badf00d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474753"/>
                  </a:ext>
                </a:extLst>
              </a:tr>
              <a:tr h="1601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Address for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exec_string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()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70601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D36855A-A113-4B4B-9D70-2C78F1D56D0D}"/>
              </a:ext>
            </a:extLst>
          </p:cNvPr>
          <p:cNvSpPr/>
          <p:nvPr/>
        </p:nvSpPr>
        <p:spPr bwMode="auto">
          <a:xfrm>
            <a:off x="448351" y="2731911"/>
            <a:ext cx="1492536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Add_bin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F17EB0-AC73-2846-912D-D39FFCD282E5}"/>
              </a:ext>
            </a:extLst>
          </p:cNvPr>
          <p:cNvSpPr/>
          <p:nvPr/>
        </p:nvSpPr>
        <p:spPr bwMode="auto">
          <a:xfrm>
            <a:off x="2228973" y="2731911"/>
            <a:ext cx="1494888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Add_bash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A3D41-00DD-B241-A43E-04C8B1B0FDCB}"/>
              </a:ext>
            </a:extLst>
          </p:cNvPr>
          <p:cNvSpPr txBox="1"/>
          <p:nvPr/>
        </p:nvSpPr>
        <p:spPr>
          <a:xfrm>
            <a:off x="6143280" y="927040"/>
            <a:ext cx="3209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>
                <a:sym typeface="Wingdings" pitchFamily="2" charset="2"/>
              </a:rPr>
              <a:t>add_bin</a:t>
            </a:r>
            <a:r>
              <a:rPr lang="en-US" altLang="zh-CN" sz="1600" dirty="0">
                <a:sym typeface="Wingdings" pitchFamily="2" charset="2"/>
              </a:rPr>
              <a:t>()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magic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==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0xdeadbeef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/>
              <a:t>add_bash</a:t>
            </a:r>
            <a:r>
              <a:rPr lang="en-US" altLang="zh-CN" sz="1600" dirty="0"/>
              <a:t>()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magic1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0xcafebabe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altLang="zh-CN" sz="1600" dirty="0"/>
              <a:t>magic2</a:t>
            </a:r>
            <a:r>
              <a:rPr lang="zh-CN" altLang="en-US" sz="1600" dirty="0"/>
              <a:t> </a:t>
            </a:r>
            <a:r>
              <a:rPr lang="en-US" altLang="zh-CN" sz="1600" dirty="0"/>
              <a:t>==</a:t>
            </a:r>
            <a:r>
              <a:rPr lang="zh-CN" altLang="en-US" sz="1600" dirty="0"/>
              <a:t> </a:t>
            </a:r>
            <a:r>
              <a:rPr lang="en-US" altLang="zh-CN" sz="1600" dirty="0"/>
              <a:t>0x0badf00d</a:t>
            </a:r>
            <a:endParaRPr lang="en-US" altLang="zh-CN" sz="16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 err="1">
                <a:sym typeface="Wingdings" pitchFamily="2" charset="2"/>
              </a:rPr>
              <a:t>exec_string</a:t>
            </a:r>
            <a:r>
              <a:rPr lang="en-US" altLang="zh-CN" sz="1600" dirty="0">
                <a:sym typeface="Wingdings" pitchFamily="2" charset="2"/>
              </a:rPr>
              <a:t>()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altLang="zh-CN" sz="1600" dirty="0">
                <a:sym typeface="Wingdings" pitchFamily="2" charset="2"/>
              </a:rPr>
              <a:t>Spawn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>
                <a:sym typeface="Wingdings" pitchFamily="2" charset="2"/>
              </a:rPr>
              <a:t>shell</a:t>
            </a:r>
            <a:endParaRPr lang="en-US" altLang="zh-CN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37336-3129-8844-9B2D-42BB088CB99A}"/>
              </a:ext>
            </a:extLst>
          </p:cNvPr>
          <p:cNvSpPr txBox="1"/>
          <p:nvPr/>
        </p:nvSpPr>
        <p:spPr>
          <a:xfrm>
            <a:off x="6143280" y="665430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Execution</a:t>
            </a:r>
            <a:r>
              <a:rPr lang="zh-CN" altLang="en-US" sz="1100" b="1" dirty="0"/>
              <a:t> </a:t>
            </a:r>
            <a:r>
              <a:rPr lang="en-US" altLang="zh-CN" sz="1100" b="1" dirty="0"/>
              <a:t>Path</a:t>
            </a:r>
            <a:endParaRPr lang="en-US" sz="11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358EE-27BB-6045-835E-29E243A93117}"/>
              </a:ext>
            </a:extLst>
          </p:cNvPr>
          <p:cNvSpPr/>
          <p:nvPr/>
        </p:nvSpPr>
        <p:spPr bwMode="auto">
          <a:xfrm>
            <a:off x="4011947" y="2731911"/>
            <a:ext cx="1872061" cy="359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Exec_string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D3D7F-B7FF-1D48-AB33-CD2C4375152B}"/>
              </a:ext>
            </a:extLst>
          </p:cNvPr>
          <p:cNvSpPr txBox="1"/>
          <p:nvPr/>
        </p:nvSpPr>
        <p:spPr>
          <a:xfrm>
            <a:off x="184432" y="1031108"/>
            <a:ext cx="5583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Finally, call </a:t>
            </a:r>
            <a:r>
              <a:rPr lang="en-US" dirty="0" err="1"/>
              <a:t>exec_string</a:t>
            </a:r>
            <a:r>
              <a:rPr lang="en-US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531668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D955-EB19-0C4B-9D44-8D845CCB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8EEDC2B-0430-EB43-BE33-354033110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1564" y="1851858"/>
            <a:ext cx="5075583" cy="35876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A1AE86-7CF6-B341-8315-DA891C96C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12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87F17-DA73-504A-8402-B1A932E7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rop2.c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D2EEB5-C762-DD4D-92D3-85541110E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7234535" cy="61087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E84ED7-34C6-3F48-9AAA-B38C47B53CA1}"/>
              </a:ext>
            </a:extLst>
          </p:cNvPr>
          <p:cNvSpPr/>
          <p:nvPr/>
        </p:nvSpPr>
        <p:spPr>
          <a:xfrm>
            <a:off x="4402414" y="1040848"/>
            <a:ext cx="45720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Since the binary is not big enough to give us a decent number of ROP gadgets, we will cheat a bit and compile the binary as a </a:t>
            </a:r>
            <a:r>
              <a:rPr lang="en-US" b="1" dirty="0"/>
              <a:t>statically linked ELF</a:t>
            </a:r>
            <a:r>
              <a:rPr lang="en-US" dirty="0"/>
              <a:t>. </a:t>
            </a:r>
          </a:p>
          <a:p>
            <a:r>
              <a:rPr lang="en-US" dirty="0"/>
              <a:t>This should include library code in the final executable and bulk up the size of the binary. </a:t>
            </a:r>
          </a:p>
        </p:txBody>
      </p:sp>
    </p:spTree>
    <p:extLst>
      <p:ext uri="{BB962C8B-B14F-4D97-AF65-F5344CB8AC3E}">
        <p14:creationId xmlns:p14="http://schemas.microsoft.com/office/powerpoint/2010/main" val="3001842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87F17-DA73-504A-8402-B1A932E7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rop2.c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E84ED7-34C6-3F48-9AAA-B38C47B53CA1}"/>
              </a:ext>
            </a:extLst>
          </p:cNvPr>
          <p:cNvSpPr/>
          <p:nvPr/>
        </p:nvSpPr>
        <p:spPr>
          <a:xfrm>
            <a:off x="573364" y="967038"/>
            <a:ext cx="45720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Since the binary is not big enough to give us a decent number of ROP gadgets, we will cheat a bit and compile the binary as a </a:t>
            </a:r>
            <a:r>
              <a:rPr lang="en-US" b="1" dirty="0"/>
              <a:t>statically linked ELF</a:t>
            </a:r>
            <a:r>
              <a:rPr lang="en-US" dirty="0"/>
              <a:t>. </a:t>
            </a:r>
          </a:p>
          <a:p>
            <a:r>
              <a:rPr lang="en-US" dirty="0"/>
              <a:t>This should include library code in the final executable and bulk up the size of the binary.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D069A6-BF2D-4E4C-A1C9-E636FAA85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4" y="3739322"/>
            <a:ext cx="7658100" cy="25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8A140-D57F-D941-8DA7-AD728F47D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91" y="4449142"/>
            <a:ext cx="36576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29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6893-D972-484E-BF9F-7CA553D3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</a:t>
            </a:r>
            <a:r>
              <a:rPr lang="en-US" dirty="0" err="1"/>
              <a:t>Syscalls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3B873-BF13-354F-81B2-260F10489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972241"/>
            <a:ext cx="8524875" cy="4313238"/>
          </a:xfrm>
        </p:spPr>
        <p:txBody>
          <a:bodyPr/>
          <a:lstStyle/>
          <a:p>
            <a:r>
              <a:rPr lang="en-US" dirty="0"/>
              <a:t>Linux system calls or </a:t>
            </a:r>
            <a:r>
              <a:rPr lang="en-US" dirty="0" err="1"/>
              <a:t>syscalls</a:t>
            </a:r>
            <a:r>
              <a:rPr lang="en-US" dirty="0"/>
              <a:t> are interfaces between the user space application and the Linux kernel. </a:t>
            </a:r>
          </a:p>
          <a:p>
            <a:r>
              <a:rPr lang="en-US" dirty="0"/>
              <a:t>Functionality performed by the Linux kernel can be invoked by placing parameters into the right registers and passing control to the interrupt vector 0x80 using the </a:t>
            </a:r>
            <a:r>
              <a:rPr lang="en-US" dirty="0" err="1"/>
              <a:t>int</a:t>
            </a:r>
            <a:r>
              <a:rPr lang="en-US" dirty="0"/>
              <a:t> 0x80 opcode. Typically, this is not done by the program directly but by calling </a:t>
            </a:r>
            <a:r>
              <a:rPr lang="en-US" dirty="0" err="1"/>
              <a:t>glibc</a:t>
            </a:r>
            <a:r>
              <a:rPr lang="en-US" dirty="0"/>
              <a:t> wrappers.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2BD067-9A71-3345-ADDB-7407884A8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531" y="3022842"/>
            <a:ext cx="3299792" cy="36448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450C577-3248-2049-B2D7-5A8BFDA9A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7" y="3409527"/>
            <a:ext cx="3638955" cy="26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30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System Call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8" y="1025612"/>
            <a:ext cx="8524875" cy="43132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75"/>
            <a:ext cx="8379912" cy="61601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0094" y="825557"/>
            <a:ext cx="3544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syscalls.kernelgrok.com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70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B6AF8-0B97-3C48-B3FC-CBC44326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System Call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82594-C3F6-E641-A80F-19D447EB4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879475"/>
            <a:ext cx="8524875" cy="4313238"/>
          </a:xfrm>
        </p:spPr>
        <p:txBody>
          <a:bodyPr/>
          <a:lstStyle/>
          <a:p>
            <a:r>
              <a:rPr lang="en-US" dirty="0"/>
              <a:t>Typically, we invoke this function in the following manner to spawn shells.</a:t>
            </a:r>
          </a:p>
          <a:p>
            <a:pPr lvl="1"/>
            <a:r>
              <a:rPr lang="en-US" dirty="0" err="1"/>
              <a:t>execve</a:t>
            </a:r>
            <a:r>
              <a:rPr lang="en-US" dirty="0"/>
              <a:t>("/bin/</a:t>
            </a:r>
            <a:r>
              <a:rPr lang="en-US" dirty="0" err="1"/>
              <a:t>sh</a:t>
            </a:r>
            <a:r>
              <a:rPr lang="en-US" dirty="0"/>
              <a:t>", {0}, {0})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47C5C-86E3-F94D-95B0-31A4C609C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762009"/>
            <a:ext cx="6917636" cy="5085244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69E8399D-CD2C-3F40-B856-EC1E2D94836E}"/>
              </a:ext>
            </a:extLst>
          </p:cNvPr>
          <p:cNvSpPr/>
          <p:nvPr/>
        </p:nvSpPr>
        <p:spPr bwMode="auto">
          <a:xfrm>
            <a:off x="1643270" y="4611757"/>
            <a:ext cx="556592" cy="33130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3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79595-7FDD-7A44-A250-9AA1CEE24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System Call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FD526-C618-ED47-8835-DECC0B943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 we take a look at the </a:t>
            </a:r>
            <a:r>
              <a:rPr lang="en-US" dirty="0" err="1"/>
              <a:t>syscall</a:t>
            </a:r>
            <a:r>
              <a:rPr lang="en-US" dirty="0"/>
              <a:t> reference, we can see that some parameters are expected in the </a:t>
            </a:r>
            <a:r>
              <a:rPr lang="en-US" dirty="0" err="1"/>
              <a:t>eax</a:t>
            </a:r>
            <a:r>
              <a:rPr lang="en-US" dirty="0"/>
              <a:t>, </a:t>
            </a:r>
            <a:r>
              <a:rPr lang="en-US" dirty="0" err="1"/>
              <a:t>ebx</a:t>
            </a:r>
            <a:r>
              <a:rPr lang="en-US" dirty="0"/>
              <a:t>, </a:t>
            </a:r>
            <a:r>
              <a:rPr lang="en-US" dirty="0" err="1"/>
              <a:t>ecx</a:t>
            </a:r>
            <a:r>
              <a:rPr lang="en-US" dirty="0"/>
              <a:t>, and </a:t>
            </a:r>
            <a:r>
              <a:rPr lang="en-US" dirty="0" err="1"/>
              <a:t>edx</a:t>
            </a:r>
            <a:r>
              <a:rPr lang="en-US" dirty="0"/>
              <a:t> registers.</a:t>
            </a:r>
          </a:p>
          <a:p>
            <a:pPr lvl="1"/>
            <a:r>
              <a:rPr lang="en-US" dirty="0" err="1"/>
              <a:t>eax</a:t>
            </a:r>
            <a:r>
              <a:rPr lang="en-US" dirty="0"/>
              <a:t> - holds the number of the </a:t>
            </a:r>
            <a:r>
              <a:rPr lang="en-US" dirty="0" err="1"/>
              <a:t>syscall</a:t>
            </a:r>
            <a:r>
              <a:rPr lang="en-US" dirty="0"/>
              <a:t> to be called</a:t>
            </a:r>
          </a:p>
          <a:p>
            <a:pPr lvl="1"/>
            <a:r>
              <a:rPr lang="en-US" dirty="0" err="1"/>
              <a:t>ebx</a:t>
            </a:r>
            <a:r>
              <a:rPr lang="en-US" dirty="0"/>
              <a:t> - a pointer to the string containing the file name to be executed</a:t>
            </a:r>
          </a:p>
          <a:p>
            <a:pPr lvl="1"/>
            <a:r>
              <a:rPr lang="en-US" dirty="0" err="1"/>
              <a:t>ecx</a:t>
            </a:r>
            <a:r>
              <a:rPr lang="en-US" dirty="0"/>
              <a:t> - a pointer to the array of string pointers representing </a:t>
            </a:r>
            <a:r>
              <a:rPr lang="en-US" dirty="0" err="1"/>
              <a:t>argv</a:t>
            </a:r>
            <a:endParaRPr lang="en-US" dirty="0"/>
          </a:p>
          <a:p>
            <a:pPr lvl="1"/>
            <a:r>
              <a:rPr lang="en-US" dirty="0" err="1"/>
              <a:t>edx</a:t>
            </a:r>
            <a:r>
              <a:rPr lang="en-US" dirty="0"/>
              <a:t> - a pointer to the array of string pointers representing </a:t>
            </a:r>
            <a:r>
              <a:rPr lang="en-US" dirty="0" err="1"/>
              <a:t>envp</a:t>
            </a:r>
            <a:endParaRPr lang="en-US" dirty="0"/>
          </a:p>
          <a:p>
            <a:r>
              <a:rPr lang="en-US" dirty="0"/>
              <a:t>For our purposes, the value that each of the registers should contain are: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9801D2-990D-034E-8E99-24B2868F571D}"/>
              </a:ext>
            </a:extLst>
          </p:cNvPr>
          <p:cNvSpPr/>
          <p:nvPr/>
        </p:nvSpPr>
        <p:spPr>
          <a:xfrm>
            <a:off x="2271712" y="4384047"/>
            <a:ext cx="457200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1"/>
            <a:r>
              <a:rPr lang="en-US" b="1" dirty="0" err="1"/>
              <a:t>eax</a:t>
            </a:r>
            <a:r>
              <a:rPr lang="en-US" b="1" dirty="0"/>
              <a:t> = 0xb </a:t>
            </a:r>
          </a:p>
          <a:p>
            <a:pPr lvl="1"/>
            <a:r>
              <a:rPr lang="en-US" b="1" dirty="0" err="1"/>
              <a:t>ebx</a:t>
            </a:r>
            <a:r>
              <a:rPr lang="en-US" b="1" dirty="0"/>
              <a:t> = "/bin/</a:t>
            </a:r>
            <a:r>
              <a:rPr lang="en-US" b="1" dirty="0" err="1"/>
              <a:t>sh</a:t>
            </a:r>
            <a:r>
              <a:rPr lang="en-US" b="1" dirty="0"/>
              <a:t>" </a:t>
            </a:r>
          </a:p>
          <a:p>
            <a:pPr lvl="1"/>
            <a:r>
              <a:rPr lang="en-US" b="1" dirty="0" err="1"/>
              <a:t>ecx</a:t>
            </a:r>
            <a:r>
              <a:rPr lang="en-US" b="1" dirty="0"/>
              <a:t> = memory address -&gt; 0 </a:t>
            </a:r>
          </a:p>
          <a:p>
            <a:pPr lvl="1"/>
            <a:r>
              <a:rPr lang="en-US" b="1" dirty="0" err="1"/>
              <a:t>edx</a:t>
            </a:r>
            <a:r>
              <a:rPr lang="en-US" b="1" dirty="0"/>
              <a:t> = memory address -&gt; 0</a:t>
            </a:r>
          </a:p>
        </p:txBody>
      </p:sp>
    </p:spTree>
    <p:extLst>
      <p:ext uri="{BB962C8B-B14F-4D97-AF65-F5344CB8AC3E}">
        <p14:creationId xmlns:p14="http://schemas.microsoft.com/office/powerpoint/2010/main" val="2102696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ROPgadget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3" y="1104710"/>
            <a:ext cx="8524875" cy="312790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0A90A-E1B1-3542-AE6D-B40F80B69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52" y="4741241"/>
            <a:ext cx="4114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8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BDE9-6244-FD44-AA1F-D6ABCCD06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Compile the code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8F034-42E3-6645-9CBE-7A13775D8B1C}"/>
              </a:ext>
            </a:extLst>
          </p:cNvPr>
          <p:cNvSpPr txBox="1"/>
          <p:nvPr/>
        </p:nvSpPr>
        <p:spPr>
          <a:xfrm>
            <a:off x="688170" y="4736592"/>
            <a:ext cx="8239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gcc</a:t>
            </a:r>
            <a:r>
              <a:rPr lang="en-US" dirty="0"/>
              <a:t> -m32 –</a:t>
            </a:r>
            <a:r>
              <a:rPr lang="en-US" dirty="0" err="1"/>
              <a:t>fno</a:t>
            </a:r>
            <a:r>
              <a:rPr lang="en-US" dirty="0"/>
              <a:t>-stack-protector –</a:t>
            </a:r>
            <a:r>
              <a:rPr lang="en-US" dirty="0" err="1"/>
              <a:t>zexecstack</a:t>
            </a:r>
            <a:r>
              <a:rPr lang="en-US" dirty="0"/>
              <a:t> –o ./overflow2 ./overflow2.c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A6041CD-E89D-8C47-AF80-41442C312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1" y="1333676"/>
            <a:ext cx="8524875" cy="303298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02204D-21F7-854B-B7F0-96381867774E}"/>
              </a:ext>
            </a:extLst>
          </p:cNvPr>
          <p:cNvSpPr/>
          <p:nvPr/>
        </p:nvSpPr>
        <p:spPr bwMode="auto">
          <a:xfrm>
            <a:off x="2322576" y="1333676"/>
            <a:ext cx="6605350" cy="24823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1222BF-BC44-3F49-AA66-E3B329A7D216}"/>
              </a:ext>
            </a:extLst>
          </p:cNvPr>
          <p:cNvSpPr/>
          <p:nvPr/>
        </p:nvSpPr>
        <p:spPr bwMode="auto">
          <a:xfrm>
            <a:off x="403051" y="1518644"/>
            <a:ext cx="1041701" cy="25529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6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2A4E-CDF2-2541-BB81-11FB515F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CB9BF-DF04-D448-999C-190D45A1783C}"/>
              </a:ext>
            </a:extLst>
          </p:cNvPr>
          <p:cNvSpPr/>
          <p:nvPr/>
        </p:nvSpPr>
        <p:spPr>
          <a:xfrm>
            <a:off x="1565203" y="2354621"/>
            <a:ext cx="5989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ret2libc Attack</a:t>
            </a:r>
          </a:p>
        </p:txBody>
      </p:sp>
    </p:spTree>
    <p:extLst>
      <p:ext uri="{BB962C8B-B14F-4D97-AF65-F5344CB8AC3E}">
        <p14:creationId xmlns:p14="http://schemas.microsoft.com/office/powerpoint/2010/main" val="1506677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3F4E-AF8B-6E47-830B-4E5E5041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A6512C-7748-EF45-B114-597980B24A36}"/>
              </a:ext>
            </a:extLst>
          </p:cNvPr>
          <p:cNvSpPr/>
          <p:nvPr/>
        </p:nvSpPr>
        <p:spPr>
          <a:xfrm>
            <a:off x="300038" y="1107109"/>
            <a:ext cx="7507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“Getting around non-executable stack (and fix)”, Solar Designer (BUGTRAQ, August 1997) 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seclists.org</a:t>
            </a:r>
            <a:r>
              <a:rPr lang="en-US" dirty="0"/>
              <a:t>/</a:t>
            </a:r>
            <a:r>
              <a:rPr lang="en-US" dirty="0" err="1"/>
              <a:t>bugtraq</a:t>
            </a:r>
            <a:r>
              <a:rPr lang="en-US" dirty="0"/>
              <a:t>/1997/Aug/63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7716E-1943-AF4D-BB46-76319D660BEE}"/>
              </a:ext>
            </a:extLst>
          </p:cNvPr>
          <p:cNvSpPr/>
          <p:nvPr/>
        </p:nvSpPr>
        <p:spPr>
          <a:xfrm>
            <a:off x="1028908" y="3580801"/>
            <a:ext cx="655796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The ret2libc and return oriented programming (ROP) technique relies on overwriting the stack to create a new stack frame that calls the system function. </a:t>
            </a:r>
          </a:p>
        </p:txBody>
      </p:sp>
    </p:spTree>
    <p:extLst>
      <p:ext uri="{BB962C8B-B14F-4D97-AF65-F5344CB8AC3E}">
        <p14:creationId xmlns:p14="http://schemas.microsoft.com/office/powerpoint/2010/main" val="2776031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E4463-07CE-C743-9D9B-11A9A8CFB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ret2libc Attack</a:t>
            </a:r>
            <a:br>
              <a:rPr lang="en-US" altLang="zh-CN" sz="2800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822CE-7803-834F-9B02-B34C6211B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118014"/>
            <a:ext cx="8524875" cy="43132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We were able to pick from a wealth of ROP gadgets to construct the ROP chain in the previous section because the binary was huge. </a:t>
            </a:r>
          </a:p>
          <a:p>
            <a:r>
              <a:rPr lang="en-US" dirty="0"/>
              <a:t>Now, what happens if the </a:t>
            </a:r>
            <a:r>
              <a:rPr lang="en-US" b="1" dirty="0"/>
              <a:t>binary we have to attack is </a:t>
            </a:r>
            <a:r>
              <a:rPr lang="en-US" b="1" dirty="0">
                <a:solidFill>
                  <a:srgbClr val="FF0000"/>
                </a:solidFill>
              </a:rPr>
              <a:t>not large enough </a:t>
            </a:r>
            <a:r>
              <a:rPr lang="en-US" b="1" dirty="0"/>
              <a:t>to provide us the gadgets we need</a:t>
            </a:r>
            <a:r>
              <a:rPr lang="en-US" dirty="0"/>
              <a:t>?</a:t>
            </a:r>
          </a:p>
          <a:p>
            <a:r>
              <a:rPr lang="en-US" dirty="0"/>
              <a:t>One possible solution, since ASLR is disabled, would be to search for our gadgets in the shared libraries loaded by the program such as </a:t>
            </a:r>
            <a:r>
              <a:rPr lang="en-US" b="1" dirty="0" err="1"/>
              <a:t>libc</a:t>
            </a:r>
            <a:r>
              <a:rPr lang="en-US" dirty="0"/>
              <a:t>.</a:t>
            </a:r>
          </a:p>
          <a:p>
            <a:r>
              <a:rPr lang="en-US" dirty="0"/>
              <a:t>However, if we had these addresses into </a:t>
            </a:r>
            <a:r>
              <a:rPr lang="en-US" dirty="0" err="1"/>
              <a:t>libc</a:t>
            </a:r>
            <a:r>
              <a:rPr lang="en-US" dirty="0"/>
              <a:t>, </a:t>
            </a:r>
            <a:r>
              <a:rPr lang="en-US" b="1" dirty="0"/>
              <a:t>we could simplify our exploit to reuse useful functions</a:t>
            </a:r>
            <a:r>
              <a:rPr lang="en-US" dirty="0"/>
              <a:t>. One such useful function could be the system() function.</a:t>
            </a:r>
          </a:p>
        </p:txBody>
      </p:sp>
    </p:spTree>
    <p:extLst>
      <p:ext uri="{BB962C8B-B14F-4D97-AF65-F5344CB8AC3E}">
        <p14:creationId xmlns:p14="http://schemas.microsoft.com/office/powerpoint/2010/main" val="3642123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FCE4-7592-1747-805F-B812C61C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libc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61F00-FFE9-E84E-9A95-ABFED9703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 standard library </a:t>
            </a:r>
          </a:p>
          <a:p>
            <a:r>
              <a:rPr lang="en-US" dirty="0"/>
              <a:t>Provides functionality for string handling, mathematical computations, input/output processing, memory management, and several other operating system services</a:t>
            </a:r>
          </a:p>
          <a:p>
            <a:pPr lvl="1"/>
            <a:r>
              <a:rPr lang="en-US" dirty="0"/>
              <a:t>&lt;</a:t>
            </a:r>
            <a:r>
              <a:rPr lang="en-US" dirty="0" err="1"/>
              <a:t>stdio.h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&lt;</a:t>
            </a:r>
            <a:r>
              <a:rPr lang="en-US" dirty="0" err="1"/>
              <a:t>stdlib.h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&lt;</a:t>
            </a:r>
            <a:r>
              <a:rPr lang="en-US" dirty="0" err="1"/>
              <a:t>string.h</a:t>
            </a:r>
            <a:r>
              <a:rPr lang="en-US" dirty="0"/>
              <a:t>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6FF035-D02F-3D41-B8B4-239ADF528361}"/>
              </a:ext>
            </a:extLst>
          </p:cNvPr>
          <p:cNvSpPr/>
          <p:nvPr/>
        </p:nvSpPr>
        <p:spPr>
          <a:xfrm>
            <a:off x="1032219" y="4475897"/>
            <a:ext cx="7050985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However, if we had these addresses into </a:t>
            </a:r>
            <a:r>
              <a:rPr lang="en-US" dirty="0" err="1"/>
              <a:t>libc</a:t>
            </a:r>
            <a:r>
              <a:rPr lang="en-US" dirty="0"/>
              <a:t>, </a:t>
            </a:r>
            <a:r>
              <a:rPr lang="en-US" b="1" dirty="0"/>
              <a:t>we could simplify our exploit to reuse useful functions</a:t>
            </a:r>
            <a:r>
              <a:rPr lang="en-US" dirty="0"/>
              <a:t>. One such useful function could be the system() function. </a:t>
            </a:r>
          </a:p>
          <a:p>
            <a:r>
              <a:rPr lang="en-US" dirty="0">
                <a:sym typeface="Wingdings" pitchFamily="2" charset="2"/>
              </a:rPr>
              <a:t> find System() function’s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9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918F-4180-4F4F-83B0-7F011342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Ret2lib Shellcode Structure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BA5E76-F5E0-0947-916F-C2E48690C1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397755"/>
              </p:ext>
            </p:extLst>
          </p:nvPr>
        </p:nvGraphicFramePr>
        <p:xfrm>
          <a:off x="300038" y="3794953"/>
          <a:ext cx="8524875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4875">
                  <a:extLst>
                    <a:ext uri="{9D8B030D-6E8A-4147-A177-3AD203B41FA5}">
                      <a16:colId xmlns:a16="http://schemas.microsoft.com/office/drawing/2014/main" val="1118749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Dummy Characters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036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Address for System() in </a:t>
                      </a:r>
                      <a:r>
                        <a:rPr lang="en-US" dirty="0" err="1"/>
                        <a:t>libc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010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Address for Exit() function in </a:t>
                      </a:r>
                      <a:r>
                        <a:rPr lang="en-US" dirty="0" err="1"/>
                        <a:t>libc</a:t>
                      </a:r>
                      <a:r>
                        <a:rPr lang="en-US" dirty="0"/>
                        <a:t> (if you want to exit the program gracefully)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42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Address for Command String (“e.g. /bin/</a:t>
                      </a:r>
                      <a:r>
                        <a:rPr lang="en-US" dirty="0" err="1"/>
                        <a:t>sh</a:t>
                      </a:r>
                      <a:r>
                        <a:rPr lang="en-US" dirty="0"/>
                        <a:t>”)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63934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E8AFD2D-CD9E-A34E-BDE0-F93915447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843319"/>
              </p:ext>
            </p:extLst>
          </p:nvPr>
        </p:nvGraphicFramePr>
        <p:xfrm>
          <a:off x="1762539" y="1194272"/>
          <a:ext cx="6096000" cy="1920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6508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Function Address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107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Return Address (Old EIP)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68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Arguments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93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34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9E80-0DF8-3148-A994-63443D1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Glossary of Terms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5D093-7575-BA44-9759-2CF6D8E58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091911"/>
            <a:ext cx="8524875" cy="4313238"/>
          </a:xfrm>
        </p:spPr>
        <p:txBody>
          <a:bodyPr/>
          <a:lstStyle/>
          <a:p>
            <a:r>
              <a:rPr lang="en-US" sz="1600" b="1" dirty="0"/>
              <a:t>ASLR (Address Space Layout Randomization):</a:t>
            </a:r>
            <a:r>
              <a:rPr lang="en-US" sz="1600" dirty="0"/>
              <a:t> Security measure in modern OSes to randomize stack and </a:t>
            </a:r>
            <a:r>
              <a:rPr lang="en-US" sz="1600" dirty="0" err="1"/>
              <a:t>libc</a:t>
            </a:r>
            <a:r>
              <a:rPr lang="en-US" sz="1600" dirty="0"/>
              <a:t> addresses on each program execution.</a:t>
            </a:r>
          </a:p>
          <a:p>
            <a:r>
              <a:rPr lang="en-US" sz="1600" b="1" dirty="0"/>
              <a:t>Binary:</a:t>
            </a:r>
            <a:r>
              <a:rPr lang="en-US" sz="1600" dirty="0"/>
              <a:t> A binary is the output file from compiling a C or C++ file. Anything in the binary has a </a:t>
            </a:r>
            <a:r>
              <a:rPr lang="en-US" sz="1600" i="1" dirty="0"/>
              <a:t>constant address.</a:t>
            </a:r>
          </a:p>
          <a:p>
            <a:r>
              <a:rPr lang="en-US" sz="1600" b="1" dirty="0"/>
              <a:t>Canary:</a:t>
            </a:r>
            <a:r>
              <a:rPr lang="en-US" sz="1600" dirty="0"/>
              <a:t> A canary is some (usually random) value that is used to verify that nothing has been </a:t>
            </a:r>
            <a:r>
              <a:rPr lang="en-US" sz="1600" dirty="0" err="1"/>
              <a:t>overrwritten</a:t>
            </a:r>
            <a:r>
              <a:rPr lang="en-US" sz="1600" dirty="0"/>
              <a:t>. Programs may place canaries in memory, and check that they still have the exact same value after running potentially dangerous code, verifying the integrity of that memory.</a:t>
            </a:r>
          </a:p>
          <a:p>
            <a:r>
              <a:rPr lang="en-US" sz="1600" b="1" dirty="0"/>
              <a:t>NX (Non-Executable):</a:t>
            </a:r>
            <a:r>
              <a:rPr lang="en-US" sz="1600" dirty="0"/>
              <a:t> Security measure in modern OSes to separate processor instructions (code) and data (everything that's not code.) This prevents memory from being both executable and writable.</a:t>
            </a:r>
          </a:p>
          <a:p>
            <a:r>
              <a:rPr lang="en-US" sz="1600" b="1" dirty="0"/>
              <a:t>ROP (Return Oriented Programming):</a:t>
            </a:r>
            <a:r>
              <a:rPr lang="en-US" sz="1600" dirty="0"/>
              <a:t> Reusing tiny bits of code throughout the binary to construct commands we want to execute.</a:t>
            </a:r>
          </a:p>
          <a:p>
            <a:r>
              <a:rPr lang="en-US" sz="1600" b="1" dirty="0"/>
              <a:t>Stack:</a:t>
            </a:r>
            <a:r>
              <a:rPr lang="en-US" sz="1600" dirty="0"/>
              <a:t> The stack is part of the memory for a binary. Local variables and pointers are often stored here. The stack can be randomized.</a:t>
            </a:r>
          </a:p>
          <a:p>
            <a:r>
              <a:rPr lang="en-US" sz="1800" b="1" dirty="0" err="1"/>
              <a:t>libc</a:t>
            </a:r>
            <a:r>
              <a:rPr lang="en-US" sz="1800" b="1" dirty="0"/>
              <a:t>:</a:t>
            </a:r>
            <a:r>
              <a:rPr lang="en-US" sz="1800" dirty="0"/>
              <a:t> A binary is </a:t>
            </a:r>
            <a:r>
              <a:rPr lang="en-US" sz="1800" i="1" dirty="0"/>
              <a:t>dynamically linked</a:t>
            </a:r>
            <a:r>
              <a:rPr lang="en-US" sz="1800" dirty="0"/>
              <a:t> and has a </a:t>
            </a:r>
            <a:r>
              <a:rPr lang="en-US" sz="1800" dirty="0" err="1"/>
              <a:t>libc</a:t>
            </a:r>
            <a:r>
              <a:rPr lang="en-US" sz="1800" dirty="0"/>
              <a:t> file. This means that the whole set of standard library functions are located somewhere in the memory used by the program.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2796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2EB7-8385-AB45-8D52-B0036A2B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eXecute</a:t>
            </a:r>
            <a:r>
              <a:rPr lang="en-US" dirty="0"/>
              <a:t> (NX)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17388-E685-6A4D-852A-3E8AF7CAD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zexecstack</a:t>
            </a:r>
            <a:endParaRPr lang="en-US" dirty="0"/>
          </a:p>
          <a:p>
            <a:r>
              <a:rPr lang="en-US" dirty="0"/>
              <a:t>Also known as </a:t>
            </a:r>
            <a:r>
              <a:rPr lang="en-US" b="1" dirty="0"/>
              <a:t>Data Execution Prevention (DEP), </a:t>
            </a:r>
            <a:r>
              <a:rPr lang="en-US" dirty="0"/>
              <a:t>this protection marks writable regions of memory as non-executable. </a:t>
            </a:r>
          </a:p>
          <a:p>
            <a:r>
              <a:rPr lang="en-US" dirty="0"/>
              <a:t>This prevents the processor from executing in these marked regions of memory.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EEB28-FFB8-6149-940B-C60A38D3F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42" y="3222105"/>
            <a:ext cx="4787536" cy="36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44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54F1-6076-3A45-B11F-E94CE1630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eXecute</a:t>
            </a:r>
            <a:r>
              <a:rPr lang="en-US" dirty="0"/>
              <a:t> (NX)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359588-1588-ED46-9FDC-BB119DA1C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02" y="1489075"/>
            <a:ext cx="5679421" cy="43132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44BEA4-407B-E447-A1EA-8EB89FA9658D}"/>
              </a:ext>
            </a:extLst>
          </p:cNvPr>
          <p:cNvSpPr/>
          <p:nvPr/>
        </p:nvSpPr>
        <p:spPr>
          <a:xfrm>
            <a:off x="2271712" y="58423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4292E"/>
                </a:solidFill>
                <a:latin typeface="-apple-system"/>
              </a:rPr>
              <a:t>Thus, the attacker's exploit is thwarted.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32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5" dirty="0"/>
              <a:t>Data Execution Prevention (DEP): </a:t>
            </a:r>
            <a:r>
              <a:rPr lang="en-US" sz="2400" spc="-5" dirty="0">
                <a:solidFill>
                  <a:srgbClr val="C00000"/>
                </a:solidFill>
              </a:rPr>
              <a:t>N</a:t>
            </a:r>
            <a:r>
              <a:rPr lang="en-US" sz="2400" spc="-5" dirty="0"/>
              <a:t>o </a:t>
            </a:r>
            <a:r>
              <a:rPr lang="en-US" sz="2400" spc="-5" dirty="0" err="1"/>
              <a:t>e</a:t>
            </a:r>
            <a:r>
              <a:rPr lang="en-US" sz="2400" spc="-5" dirty="0" err="1">
                <a:solidFill>
                  <a:srgbClr val="C00000"/>
                </a:solidFill>
              </a:rPr>
              <a:t>X</a:t>
            </a:r>
            <a:r>
              <a:rPr lang="en-US" sz="2400" spc="-5" dirty="0" err="1"/>
              <a:t>ecute</a:t>
            </a:r>
            <a:r>
              <a:rPr lang="en-US" sz="2400" spc="-60" dirty="0"/>
              <a:t> </a:t>
            </a:r>
            <a:r>
              <a:rPr lang="en-US" sz="2400" spc="-10" dirty="0"/>
              <a:t>bit (NX)</a:t>
            </a:r>
            <a:endParaRPr lang="en-US"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425711" y="1184896"/>
            <a:ext cx="3736975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50" dirty="0">
                <a:latin typeface="Times New Roman"/>
                <a:cs typeface="Times New Roman"/>
              </a:rPr>
              <a:t>NX bit is a CPU</a:t>
            </a:r>
            <a:r>
              <a:rPr sz="3050" spc="-80" dirty="0">
                <a:latin typeface="Times New Roman"/>
                <a:cs typeface="Times New Roman"/>
              </a:rPr>
              <a:t> </a:t>
            </a:r>
            <a:r>
              <a:rPr sz="3050" spc="-5" dirty="0">
                <a:latin typeface="Times New Roman"/>
                <a:cs typeface="Times New Roman"/>
              </a:rPr>
              <a:t>feature</a:t>
            </a:r>
            <a:endParaRPr sz="30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8579" y="1828760"/>
            <a:ext cx="152400" cy="316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–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2111" y="1804825"/>
            <a:ext cx="7607300" cy="741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900"/>
              </a:lnSpc>
            </a:pPr>
            <a:r>
              <a:rPr sz="2650" dirty="0">
                <a:latin typeface="Times New Roman"/>
                <a:cs typeface="Times New Roman"/>
              </a:rPr>
              <a:t>On </a:t>
            </a:r>
            <a:r>
              <a:rPr sz="2650" spc="-5" dirty="0">
                <a:latin typeface="Times New Roman"/>
                <a:cs typeface="Times New Roman"/>
              </a:rPr>
              <a:t>Intel </a:t>
            </a:r>
            <a:r>
              <a:rPr sz="2650" dirty="0">
                <a:latin typeface="Times New Roman"/>
                <a:cs typeface="Times New Roman"/>
              </a:rPr>
              <a:t>CPU, it works only on x86_64 or with</a:t>
            </a:r>
            <a:r>
              <a:rPr sz="2650" spc="-45" dirty="0"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2650" spc="-5" dirty="0">
                <a:latin typeface="Times New Roman"/>
                <a:cs typeface="Times New Roman"/>
              </a:rPr>
              <a:t>hysical  </a:t>
            </a:r>
            <a:r>
              <a:rPr sz="2650" spc="-5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650" spc="-5" dirty="0">
                <a:latin typeface="Times New Roman"/>
                <a:cs typeface="Times New Roman"/>
              </a:rPr>
              <a:t>ddress </a:t>
            </a:r>
            <a:r>
              <a:rPr sz="2650" spc="-5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650" spc="-5" dirty="0">
                <a:latin typeface="Times New Roman"/>
                <a:cs typeface="Times New Roman"/>
              </a:rPr>
              <a:t>xtension </a:t>
            </a:r>
            <a:r>
              <a:rPr sz="2650" spc="-50" dirty="0">
                <a:latin typeface="Times New Roman"/>
                <a:cs typeface="Times New Roman"/>
              </a:rPr>
              <a:t>(PAE)</a:t>
            </a:r>
            <a:r>
              <a:rPr sz="2650" dirty="0">
                <a:latin typeface="Times New Roman"/>
                <a:cs typeface="Times New Roman"/>
              </a:rPr>
              <a:t> </a:t>
            </a:r>
            <a:r>
              <a:rPr sz="2650" spc="-5" dirty="0">
                <a:latin typeface="Times New Roman"/>
                <a:cs typeface="Times New Roman"/>
              </a:rPr>
              <a:t>enable</a:t>
            </a:r>
            <a:endParaRPr sz="265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5711" y="3025507"/>
            <a:ext cx="7740650" cy="2384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545"/>
              </a:lnSpc>
            </a:pPr>
            <a:r>
              <a:rPr sz="3050" spc="-5" dirty="0">
                <a:latin typeface="Times New Roman"/>
                <a:cs typeface="Times New Roman"/>
              </a:rPr>
              <a:t>Enabled, </a:t>
            </a:r>
            <a:r>
              <a:rPr sz="3050" dirty="0">
                <a:latin typeface="Times New Roman"/>
                <a:cs typeface="Times New Roman"/>
              </a:rPr>
              <a:t>it </a:t>
            </a:r>
            <a:r>
              <a:rPr sz="3050" spc="-5" dirty="0">
                <a:latin typeface="Times New Roman"/>
                <a:cs typeface="Times New Roman"/>
              </a:rPr>
              <a:t>raises an exception </a:t>
            </a:r>
            <a:r>
              <a:rPr sz="3050" dirty="0">
                <a:latin typeface="Times New Roman"/>
                <a:cs typeface="Times New Roman"/>
              </a:rPr>
              <a:t>if the CPU </a:t>
            </a:r>
            <a:r>
              <a:rPr sz="3050" spc="-5" dirty="0">
                <a:latin typeface="Times New Roman"/>
                <a:cs typeface="Times New Roman"/>
              </a:rPr>
              <a:t>tries</a:t>
            </a:r>
            <a:r>
              <a:rPr sz="3050" spc="15" dirty="0">
                <a:latin typeface="Times New Roman"/>
                <a:cs typeface="Times New Roman"/>
              </a:rPr>
              <a:t> </a:t>
            </a:r>
            <a:r>
              <a:rPr sz="3050" dirty="0">
                <a:latin typeface="Times New Roman"/>
                <a:cs typeface="Times New Roman"/>
              </a:rPr>
              <a:t>to</a:t>
            </a:r>
            <a:endParaRPr sz="3050">
              <a:latin typeface="Times New Roman"/>
              <a:cs typeface="Times New Roman"/>
            </a:endParaRPr>
          </a:p>
          <a:p>
            <a:pPr marL="12700">
              <a:lnSpc>
                <a:spcPts val="3540"/>
              </a:lnSpc>
            </a:pPr>
            <a:r>
              <a:rPr sz="3000" spc="-5" dirty="0">
                <a:latin typeface="Times New Roman"/>
                <a:cs typeface="Times New Roman"/>
              </a:rPr>
              <a:t>execute something that doesn't have </a:t>
            </a:r>
            <a:r>
              <a:rPr sz="3000" dirty="0">
                <a:latin typeface="Times New Roman"/>
                <a:cs typeface="Times New Roman"/>
              </a:rPr>
              <a:t>the NX bit</a:t>
            </a:r>
            <a:r>
              <a:rPr sz="3000" spc="15" dirty="0">
                <a:latin typeface="Times New Roman"/>
                <a:cs typeface="Times New Roman"/>
              </a:rPr>
              <a:t> </a:t>
            </a:r>
            <a:r>
              <a:rPr sz="3050" dirty="0">
                <a:latin typeface="Times New Roman"/>
                <a:cs typeface="Times New Roman"/>
              </a:rPr>
              <a:t>set</a:t>
            </a:r>
            <a:endParaRPr sz="3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150">
              <a:latin typeface="Times New Roman"/>
              <a:cs typeface="Times New Roman"/>
            </a:endParaRPr>
          </a:p>
          <a:p>
            <a:pPr marL="12700" marR="52069">
              <a:lnSpc>
                <a:spcPts val="3450"/>
              </a:lnSpc>
            </a:pPr>
            <a:r>
              <a:rPr sz="3050" spc="-5" dirty="0">
                <a:latin typeface="Times New Roman"/>
                <a:cs typeface="Times New Roman"/>
              </a:rPr>
              <a:t>The </a:t>
            </a:r>
            <a:r>
              <a:rPr sz="3050" dirty="0">
                <a:latin typeface="Times New Roman"/>
                <a:cs typeface="Times New Roman"/>
              </a:rPr>
              <a:t>NX bit is </a:t>
            </a:r>
            <a:r>
              <a:rPr sz="3050" spc="-5" dirty="0">
                <a:latin typeface="Times New Roman"/>
                <a:cs typeface="Times New Roman"/>
              </a:rPr>
              <a:t>located and setup </a:t>
            </a:r>
            <a:r>
              <a:rPr sz="3050" dirty="0">
                <a:latin typeface="Times New Roman"/>
                <a:cs typeface="Times New Roman"/>
              </a:rPr>
              <a:t>in the </a:t>
            </a:r>
            <a:r>
              <a:rPr sz="3050" spc="-5" dirty="0">
                <a:solidFill>
                  <a:srgbClr val="666666"/>
                </a:solidFill>
                <a:latin typeface="Times New Roman"/>
                <a:cs typeface="Times New Roman"/>
              </a:rPr>
              <a:t>P</a:t>
            </a:r>
            <a:r>
              <a:rPr sz="3050" spc="-5" dirty="0">
                <a:latin typeface="Times New Roman"/>
                <a:cs typeface="Times New Roman"/>
              </a:rPr>
              <a:t>age</a:t>
            </a:r>
            <a:r>
              <a:rPr sz="3050" spc="-60" dirty="0">
                <a:latin typeface="Times New Roman"/>
                <a:cs typeface="Times New Roman"/>
              </a:rPr>
              <a:t> </a:t>
            </a:r>
            <a:r>
              <a:rPr sz="3050" spc="-45" dirty="0">
                <a:solidFill>
                  <a:srgbClr val="666666"/>
                </a:solidFill>
                <a:latin typeface="Times New Roman"/>
                <a:cs typeface="Times New Roman"/>
              </a:rPr>
              <a:t>T</a:t>
            </a:r>
            <a:r>
              <a:rPr sz="3050" spc="-45" dirty="0">
                <a:latin typeface="Times New Roman"/>
                <a:cs typeface="Times New Roman"/>
              </a:rPr>
              <a:t>able  </a:t>
            </a:r>
            <a:r>
              <a:rPr sz="3050" dirty="0">
                <a:solidFill>
                  <a:srgbClr val="666666"/>
                </a:solidFill>
                <a:latin typeface="Times New Roman"/>
                <a:cs typeface="Times New Roman"/>
              </a:rPr>
              <a:t>E</a:t>
            </a:r>
            <a:r>
              <a:rPr sz="3050" dirty="0">
                <a:latin typeface="Times New Roman"/>
                <a:cs typeface="Times New Roman"/>
              </a:rPr>
              <a:t>ntry</a:t>
            </a:r>
            <a:endParaRPr sz="305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0557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2A4E-CDF2-2541-BB81-11FB515F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CB9BF-DF04-D448-999C-190D45A1783C}"/>
              </a:ext>
            </a:extLst>
          </p:cNvPr>
          <p:cNvSpPr/>
          <p:nvPr/>
        </p:nvSpPr>
        <p:spPr>
          <a:xfrm>
            <a:off x="1565203" y="2354621"/>
            <a:ext cx="5989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Return-oriented programming </a:t>
            </a:r>
          </a:p>
          <a:p>
            <a:pPr algn="ctr"/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(ROP)</a:t>
            </a:r>
          </a:p>
        </p:txBody>
      </p:sp>
    </p:spTree>
    <p:extLst>
      <p:ext uri="{BB962C8B-B14F-4D97-AF65-F5344CB8AC3E}">
        <p14:creationId xmlns:p14="http://schemas.microsoft.com/office/powerpoint/2010/main" val="979876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2577-FD4E-CE43-971E-0C2CEFF5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33643-ED4A-0147-9563-93DE83EB4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3" y="0"/>
            <a:ext cx="8811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ROP: The Main Idea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30" y="989577"/>
            <a:ext cx="6911621" cy="548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4701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42193</TotalTime>
  <Words>1361</Words>
  <Application>Microsoft Macintosh PowerPoint</Application>
  <PresentationFormat>On-screen Show (4:3)</PresentationFormat>
  <Paragraphs>242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-apple-system</vt:lpstr>
      <vt:lpstr>ＭＳ Ｐゴシック</vt:lpstr>
      <vt:lpstr>PMingLiU</vt:lpstr>
      <vt:lpstr>宋体</vt:lpstr>
      <vt:lpstr>Agency FB</vt:lpstr>
      <vt:lpstr>Arial</vt:lpstr>
      <vt:lpstr>Calibri</vt:lpstr>
      <vt:lpstr>Franklin Gothic Book</vt:lpstr>
      <vt:lpstr>Franklin Gothic Medium</vt:lpstr>
      <vt:lpstr>Gill Sans MT</vt:lpstr>
      <vt:lpstr>Times New Roman</vt:lpstr>
      <vt:lpstr>Wingdings</vt:lpstr>
      <vt:lpstr>Standarddesign</vt:lpstr>
      <vt:lpstr>PowerPoint Presentation</vt:lpstr>
      <vt:lpstr>PowerPoint Presentation</vt:lpstr>
      <vt:lpstr>Compile the code</vt:lpstr>
      <vt:lpstr>No eXecute (NX)  </vt:lpstr>
      <vt:lpstr>No eXecute (NX)  </vt:lpstr>
      <vt:lpstr>Data Execution Prevention (DEP): No eXecute bit (NX)</vt:lpstr>
      <vt:lpstr>PowerPoint Presentation</vt:lpstr>
      <vt:lpstr>PowerPoint Presentation</vt:lpstr>
      <vt:lpstr>ROP: The Main Idea</vt:lpstr>
      <vt:lpstr>ROP: Gadget</vt:lpstr>
      <vt:lpstr>PowerPoint Presentation</vt:lpstr>
      <vt:lpstr>How can we ﬁnd gadgets?</vt:lpstr>
      <vt:lpstr>PowerPoint Presentation</vt:lpstr>
      <vt:lpstr>x</vt:lpstr>
      <vt:lpstr>PowerPoint Presentation</vt:lpstr>
      <vt:lpstr>Return Chaining</vt:lpstr>
      <vt:lpstr>Return Chaining</vt:lpstr>
      <vt:lpstr>Return Chaining</vt:lpstr>
      <vt:lpstr>Return Chaining</vt:lpstr>
      <vt:lpstr>Return Chaining</vt:lpstr>
      <vt:lpstr>Return Chaining</vt:lpstr>
      <vt:lpstr>PowerPoint Presentation</vt:lpstr>
      <vt:lpstr>rop2.c</vt:lpstr>
      <vt:lpstr>rop2.c</vt:lpstr>
      <vt:lpstr>Linux Syscalls</vt:lpstr>
      <vt:lpstr>Linux System Call  </vt:lpstr>
      <vt:lpstr>Linux System Call  </vt:lpstr>
      <vt:lpstr>Linux System Call  </vt:lpstr>
      <vt:lpstr>ROPgadget</vt:lpstr>
      <vt:lpstr>PowerPoint Presentation</vt:lpstr>
      <vt:lpstr>Introduction</vt:lpstr>
      <vt:lpstr>ret2libc Attack </vt:lpstr>
      <vt:lpstr>libc</vt:lpstr>
      <vt:lpstr>Ret2lib Shellcode Structure</vt:lpstr>
      <vt:lpstr>Glossary of Terms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1222</cp:revision>
  <dcterms:created xsi:type="dcterms:W3CDTF">2011-12-10T02:50:46Z</dcterms:created>
  <dcterms:modified xsi:type="dcterms:W3CDTF">2018-10-02T18:40:03Z</dcterms:modified>
</cp:coreProperties>
</file>