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media/image23.jpg" ContentType="image/jpg"/>
  <Override PartName="/ppt/media/image24.jpg" ContentType="image/jp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6"/>
  </p:notesMasterIdLst>
  <p:handoutMasterIdLst>
    <p:handoutMasterId r:id="rId37"/>
  </p:handoutMasterIdLst>
  <p:sldIdLst>
    <p:sldId id="587" r:id="rId2"/>
    <p:sldId id="767" r:id="rId3"/>
    <p:sldId id="829" r:id="rId4"/>
    <p:sldId id="831" r:id="rId5"/>
    <p:sldId id="832" r:id="rId6"/>
    <p:sldId id="835" r:id="rId7"/>
    <p:sldId id="814" r:id="rId8"/>
    <p:sldId id="816" r:id="rId9"/>
    <p:sldId id="815" r:id="rId10"/>
    <p:sldId id="817" r:id="rId11"/>
    <p:sldId id="876" r:id="rId12"/>
    <p:sldId id="818" r:id="rId13"/>
    <p:sldId id="896" r:id="rId14"/>
    <p:sldId id="819" r:id="rId15"/>
    <p:sldId id="877" r:id="rId16"/>
    <p:sldId id="820" r:id="rId17"/>
    <p:sldId id="878" r:id="rId18"/>
    <p:sldId id="826" r:id="rId19"/>
    <p:sldId id="827" r:id="rId20"/>
    <p:sldId id="821" r:id="rId21"/>
    <p:sldId id="822" r:id="rId22"/>
    <p:sldId id="824" r:id="rId23"/>
    <p:sldId id="825" r:id="rId24"/>
    <p:sldId id="875" r:id="rId25"/>
    <p:sldId id="880" r:id="rId26"/>
    <p:sldId id="881" r:id="rId27"/>
    <p:sldId id="889" r:id="rId28"/>
    <p:sldId id="887" r:id="rId29"/>
    <p:sldId id="888" r:id="rId30"/>
    <p:sldId id="890" r:id="rId31"/>
    <p:sldId id="894" r:id="rId32"/>
    <p:sldId id="895" r:id="rId33"/>
    <p:sldId id="883" r:id="rId34"/>
    <p:sldId id="716" r:id="rId35"/>
  </p:sldIdLst>
  <p:sldSz cx="9144000" cy="6858000" type="screen4x3"/>
  <p:notesSz cx="6858000" cy="9144000"/>
  <p:defaultTextStyle>
    <a:defPPr>
      <a:defRPr lang="en-US"/>
    </a:defPPr>
    <a:lvl1pPr algn="l" rtl="0" fontAlgn="base">
      <a:spcBef>
        <a:spcPct val="0"/>
      </a:spcBef>
      <a:spcAft>
        <a:spcPct val="0"/>
      </a:spcAft>
      <a:defRPr sz="2000" kern="1200">
        <a:solidFill>
          <a:schemeClr val="tx1"/>
        </a:solidFill>
        <a:latin typeface="Arial" charset="0"/>
        <a:ea typeface="宋体" charset="0"/>
        <a:cs typeface="宋体" charset="0"/>
      </a:defRPr>
    </a:lvl1pPr>
    <a:lvl2pPr marL="457200" algn="l" rtl="0" fontAlgn="base">
      <a:spcBef>
        <a:spcPct val="0"/>
      </a:spcBef>
      <a:spcAft>
        <a:spcPct val="0"/>
      </a:spcAft>
      <a:defRPr sz="2000" kern="1200">
        <a:solidFill>
          <a:schemeClr val="tx1"/>
        </a:solidFill>
        <a:latin typeface="Arial" charset="0"/>
        <a:ea typeface="宋体" charset="0"/>
        <a:cs typeface="宋体" charset="0"/>
      </a:defRPr>
    </a:lvl2pPr>
    <a:lvl3pPr marL="914400" algn="l" rtl="0" fontAlgn="base">
      <a:spcBef>
        <a:spcPct val="0"/>
      </a:spcBef>
      <a:spcAft>
        <a:spcPct val="0"/>
      </a:spcAft>
      <a:defRPr sz="2000" kern="1200">
        <a:solidFill>
          <a:schemeClr val="tx1"/>
        </a:solidFill>
        <a:latin typeface="Arial" charset="0"/>
        <a:ea typeface="宋体" charset="0"/>
        <a:cs typeface="宋体" charset="0"/>
      </a:defRPr>
    </a:lvl3pPr>
    <a:lvl4pPr marL="1371600" algn="l" rtl="0" fontAlgn="base">
      <a:spcBef>
        <a:spcPct val="0"/>
      </a:spcBef>
      <a:spcAft>
        <a:spcPct val="0"/>
      </a:spcAft>
      <a:defRPr sz="2000" kern="1200">
        <a:solidFill>
          <a:schemeClr val="tx1"/>
        </a:solidFill>
        <a:latin typeface="Arial" charset="0"/>
        <a:ea typeface="宋体" charset="0"/>
        <a:cs typeface="宋体" charset="0"/>
      </a:defRPr>
    </a:lvl4pPr>
    <a:lvl5pPr marL="1828800" algn="l" rtl="0" fontAlgn="base">
      <a:spcBef>
        <a:spcPct val="0"/>
      </a:spcBef>
      <a:spcAft>
        <a:spcPct val="0"/>
      </a:spcAft>
      <a:defRPr sz="2000" kern="1200">
        <a:solidFill>
          <a:schemeClr val="tx1"/>
        </a:solidFill>
        <a:latin typeface="Arial" charset="0"/>
        <a:ea typeface="宋体" charset="0"/>
        <a:cs typeface="宋体" charset="0"/>
      </a:defRPr>
    </a:lvl5pPr>
    <a:lvl6pPr marL="2286000" algn="l" defTabSz="457200" rtl="0" eaLnBrk="1" latinLnBrk="0" hangingPunct="1">
      <a:defRPr sz="2000" kern="1200">
        <a:solidFill>
          <a:schemeClr val="tx1"/>
        </a:solidFill>
        <a:latin typeface="Arial" charset="0"/>
        <a:ea typeface="宋体" charset="0"/>
        <a:cs typeface="宋体" charset="0"/>
      </a:defRPr>
    </a:lvl6pPr>
    <a:lvl7pPr marL="2743200" algn="l" defTabSz="457200" rtl="0" eaLnBrk="1" latinLnBrk="0" hangingPunct="1">
      <a:defRPr sz="2000" kern="1200">
        <a:solidFill>
          <a:schemeClr val="tx1"/>
        </a:solidFill>
        <a:latin typeface="Arial" charset="0"/>
        <a:ea typeface="宋体" charset="0"/>
        <a:cs typeface="宋体" charset="0"/>
      </a:defRPr>
    </a:lvl7pPr>
    <a:lvl8pPr marL="3200400" algn="l" defTabSz="457200" rtl="0" eaLnBrk="1" latinLnBrk="0" hangingPunct="1">
      <a:defRPr sz="2000" kern="1200">
        <a:solidFill>
          <a:schemeClr val="tx1"/>
        </a:solidFill>
        <a:latin typeface="Arial" charset="0"/>
        <a:ea typeface="宋体" charset="0"/>
        <a:cs typeface="宋体" charset="0"/>
      </a:defRPr>
    </a:lvl8pPr>
    <a:lvl9pPr marL="3657600" algn="l" defTabSz="457200" rtl="0" eaLnBrk="1" latinLnBrk="0" hangingPunct="1">
      <a:defRPr sz="2000" kern="1200">
        <a:solidFill>
          <a:schemeClr val="tx1"/>
        </a:solidFill>
        <a:latin typeface="Arial" charset="0"/>
        <a:ea typeface="宋体" charset="0"/>
        <a:cs typeface="宋体"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871" autoAdjust="0"/>
    <p:restoredTop sz="83312"/>
  </p:normalViewPr>
  <p:slideViewPr>
    <p:cSldViewPr snapToGrid="0" snapToObjects="1">
      <p:cViewPr varScale="1">
        <p:scale>
          <a:sx n="128" d="100"/>
          <a:sy n="128" d="100"/>
        </p:scale>
        <p:origin x="1496"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87" d="100"/>
          <a:sy n="87" d="100"/>
        </p:scale>
        <p:origin x="3840"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cs typeface="PMingLiU" charset="0"/>
              </a:defRPr>
            </a:lvl1pPr>
          </a:lstStyle>
          <a:p>
            <a:pPr>
              <a:defRPr/>
            </a:pPr>
            <a:endParaRPr lang="en-US" altLang="zh-TW"/>
          </a:p>
        </p:txBody>
      </p:sp>
      <p:sp>
        <p:nvSpPr>
          <p:cNvPr id="81923"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cs typeface="PMingLiU" charset="0"/>
              </a:defRPr>
            </a:lvl1pPr>
          </a:lstStyle>
          <a:p>
            <a:pPr>
              <a:defRPr/>
            </a:pPr>
            <a:endParaRPr lang="zh-TW" altLang="en-US"/>
          </a:p>
        </p:txBody>
      </p:sp>
      <p:sp>
        <p:nvSpPr>
          <p:cNvPr id="81924"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cs typeface="PMingLiU" charset="0"/>
              </a:defRPr>
            </a:lvl1pPr>
          </a:lstStyle>
          <a:p>
            <a:pPr>
              <a:defRPr/>
            </a:pPr>
            <a:endParaRPr lang="en-US" altLang="zh-TW"/>
          </a:p>
        </p:txBody>
      </p:sp>
      <p:sp>
        <p:nvSpPr>
          <p:cNvPr id="81925"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cs typeface="PMingLiU" charset="0"/>
              </a:defRPr>
            </a:lvl1pPr>
          </a:lstStyle>
          <a:p>
            <a:pPr>
              <a:defRPr/>
            </a:pPr>
            <a:fld id="{BA9611C0-22CD-3B4D-A545-A25F1CC1E2EE}" type="slidenum">
              <a:rPr lang="zh-TW" altLang="en-US"/>
              <a:pPr>
                <a:defRPr/>
              </a:pPr>
              <a:t>‹#›</a:t>
            </a:fld>
            <a:endParaRPr lang="en-US" altLang="zh-TW"/>
          </a:p>
        </p:txBody>
      </p:sp>
    </p:spTree>
    <p:extLst>
      <p:ext uri="{BB962C8B-B14F-4D97-AF65-F5344CB8AC3E}">
        <p14:creationId xmlns:p14="http://schemas.microsoft.com/office/powerpoint/2010/main" val="1228096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34" charset="0"/>
                <a:ea typeface="宋体" pitchFamily="2" charset="-122"/>
                <a:cs typeface="+mn-cs"/>
              </a:defRPr>
            </a:lvl1pPr>
          </a:lstStyle>
          <a:p>
            <a:pPr>
              <a:defRPr/>
            </a:pPr>
            <a:endParaRPr lang="de-DE" altLang="zh-CN"/>
          </a:p>
        </p:txBody>
      </p:sp>
      <p:sp>
        <p:nvSpPr>
          <p:cNvPr id="819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34" charset="0"/>
                <a:ea typeface="宋体" pitchFamily="2" charset="-122"/>
                <a:cs typeface="+mn-cs"/>
              </a:defRPr>
            </a:lvl1pPr>
          </a:lstStyle>
          <a:p>
            <a:pPr>
              <a:defRPr/>
            </a:pPr>
            <a:endParaRPr lang="de-DE" altLang="zh-CN"/>
          </a:p>
        </p:txBody>
      </p:sp>
      <p:sp>
        <p:nvSpPr>
          <p:cNvPr id="143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819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altLang="zh-CN" noProof="0"/>
              <a:t>Textmasterformate durch Klicken bearbeiten</a:t>
            </a:r>
          </a:p>
          <a:p>
            <a:pPr lvl="1"/>
            <a:r>
              <a:rPr lang="de-DE" altLang="zh-CN" noProof="0"/>
              <a:t>Zweite Ebene</a:t>
            </a:r>
          </a:p>
          <a:p>
            <a:pPr lvl="2"/>
            <a:r>
              <a:rPr lang="de-DE" altLang="zh-CN" noProof="0"/>
              <a:t>Dritte Ebene</a:t>
            </a:r>
          </a:p>
          <a:p>
            <a:pPr lvl="3"/>
            <a:r>
              <a:rPr lang="de-DE" altLang="zh-CN" noProof="0"/>
              <a:t>Vierte Ebene</a:t>
            </a:r>
          </a:p>
          <a:p>
            <a:pPr lvl="4"/>
            <a:r>
              <a:rPr lang="de-DE" altLang="zh-CN" noProof="0"/>
              <a:t>Fünfte Ebene</a:t>
            </a:r>
          </a:p>
        </p:txBody>
      </p:sp>
      <p:sp>
        <p:nvSpPr>
          <p:cNvPr id="819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34" charset="0"/>
                <a:ea typeface="宋体" pitchFamily="2" charset="-122"/>
                <a:cs typeface="+mn-cs"/>
              </a:defRPr>
            </a:lvl1pPr>
          </a:lstStyle>
          <a:p>
            <a:pPr>
              <a:defRPr/>
            </a:pPr>
            <a:endParaRPr lang="de-DE" altLang="zh-CN"/>
          </a:p>
        </p:txBody>
      </p:sp>
      <p:sp>
        <p:nvSpPr>
          <p:cNvPr id="819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B91BB238-3B1B-EE4E-BFC2-DF2FE134C0D2}" type="slidenum">
              <a:rPr lang="de-DE" altLang="zh-CN"/>
              <a:pPr>
                <a:defRPr/>
              </a:pPr>
              <a:t>‹#›</a:t>
            </a:fld>
            <a:endParaRPr lang="de-DE" altLang="zh-CN"/>
          </a:p>
        </p:txBody>
      </p:sp>
    </p:spTree>
    <p:extLst>
      <p:ext uri="{BB962C8B-B14F-4D97-AF65-F5344CB8AC3E}">
        <p14:creationId xmlns:p14="http://schemas.microsoft.com/office/powerpoint/2010/main" val="105576709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kumimoji="1" sz="1200" kern="1200">
        <a:solidFill>
          <a:schemeClr val="tx1"/>
        </a:solidFill>
        <a:latin typeface="Arial" charset="0"/>
        <a:ea typeface="ＭＳ Ｐゴシック" charset="0"/>
        <a:cs typeface="ＭＳ Ｐゴシック" charset="0"/>
      </a:defRPr>
    </a:lvl2pPr>
    <a:lvl3pPr marL="914400" algn="l" rtl="0" eaLnBrk="0" fontAlgn="base" hangingPunct="0">
      <a:spcBef>
        <a:spcPct val="30000"/>
      </a:spcBef>
      <a:spcAft>
        <a:spcPct val="0"/>
      </a:spcAft>
      <a:defRPr kumimoji="1" sz="1200" kern="1200">
        <a:solidFill>
          <a:schemeClr val="tx1"/>
        </a:solidFill>
        <a:latin typeface="Arial" charset="0"/>
        <a:ea typeface="ＭＳ Ｐゴシック" charset="0"/>
        <a:cs typeface="ＭＳ Ｐゴシック" charset="0"/>
      </a:defRPr>
    </a:lvl3pPr>
    <a:lvl4pPr marL="1371600" algn="l" rtl="0" eaLnBrk="0" fontAlgn="base" hangingPunct="0">
      <a:spcBef>
        <a:spcPct val="30000"/>
      </a:spcBef>
      <a:spcAft>
        <a:spcPct val="0"/>
      </a:spcAft>
      <a:defRPr kumimoji="1" sz="1200" kern="1200">
        <a:solidFill>
          <a:schemeClr val="tx1"/>
        </a:solidFill>
        <a:latin typeface="Arial" charset="0"/>
        <a:ea typeface="ＭＳ Ｐゴシック" charset="0"/>
        <a:cs typeface="ＭＳ Ｐゴシック" charset="0"/>
      </a:defRPr>
    </a:lvl4pPr>
    <a:lvl5pPr marL="1828800" algn="l" rtl="0" eaLnBrk="0" fontAlgn="base" hangingPunct="0">
      <a:spcBef>
        <a:spcPct val="30000"/>
      </a:spcBef>
      <a:spcAft>
        <a:spcPct val="0"/>
      </a:spcAft>
      <a:defRPr kumimoji="1" sz="1200" kern="1200">
        <a:solidFill>
          <a:schemeClr val="tx1"/>
        </a:solidFill>
        <a:latin typeface="Arial" charset="0"/>
        <a:ea typeface="ＭＳ Ｐゴシック" charset="0"/>
        <a:cs typeface="ＭＳ Ｐゴシック"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pPr>
              <a:defRPr/>
            </a:pPr>
            <a:fld id="{B91BB238-3B1B-EE4E-BFC2-DF2FE134C0D2}" type="slidenum">
              <a:rPr lang="de-DE" altLang="zh-CN" smtClean="0"/>
              <a:pPr>
                <a:defRPr/>
              </a:pPr>
              <a:t>1</a:t>
            </a:fld>
            <a:endParaRPr lang="de-DE" altLang="zh-CN"/>
          </a:p>
        </p:txBody>
      </p:sp>
    </p:spTree>
    <p:extLst>
      <p:ext uri="{BB962C8B-B14F-4D97-AF65-F5344CB8AC3E}">
        <p14:creationId xmlns:p14="http://schemas.microsoft.com/office/powerpoint/2010/main" val="14231827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1629" name="Rectangle 7"/>
          <p:cNvSpPr>
            <a:spLocks noGrp="1" noChangeArrowheads="1"/>
          </p:cNvSpPr>
          <p:nvPr>
            <p:ph type="ctrTitle"/>
          </p:nvPr>
        </p:nvSpPr>
        <p:spPr>
          <a:xfrm>
            <a:off x="693738" y="1435100"/>
            <a:ext cx="7754937" cy="1082675"/>
          </a:xfrm>
        </p:spPr>
        <p:txBody>
          <a:bodyPr anchor="b"/>
          <a:lstStyle>
            <a:lvl1pPr algn="ctr">
              <a:lnSpc>
                <a:spcPct val="110000"/>
              </a:lnSpc>
              <a:defRPr sz="3200"/>
            </a:lvl1pPr>
          </a:lstStyle>
          <a:p>
            <a:r>
              <a:rPr lang="de-DE"/>
              <a:t>Titelmasterformat durch</a:t>
            </a:r>
            <a:br>
              <a:rPr lang="de-DE"/>
            </a:br>
            <a:r>
              <a:rPr lang="de-DE"/>
              <a:t>Klicken bearbeiten</a:t>
            </a:r>
          </a:p>
        </p:txBody>
      </p:sp>
      <p:sp>
        <p:nvSpPr>
          <p:cNvPr id="111630" name="Rectangle 12"/>
          <p:cNvSpPr>
            <a:spLocks noGrp="1" noChangeArrowheads="1"/>
          </p:cNvSpPr>
          <p:nvPr>
            <p:ph type="subTitle" idx="1"/>
          </p:nvPr>
        </p:nvSpPr>
        <p:spPr bwMode="gray">
          <a:xfrm>
            <a:off x="696913" y="2517775"/>
            <a:ext cx="7751762" cy="800100"/>
          </a:xfrm>
        </p:spPr>
        <p:txBody>
          <a:bodyPr tIns="45720" bIns="45720"/>
          <a:lstStyle>
            <a:lvl1pPr marL="0" indent="0" algn="ctr">
              <a:buFont typeface="Wingdings" pitchFamily="2" charset="2"/>
              <a:buNone/>
              <a:defRPr sz="2400">
                <a:solidFill>
                  <a:schemeClr val="bg1"/>
                </a:solidFill>
              </a:defRPr>
            </a:lvl1pPr>
          </a:lstStyle>
          <a:p>
            <a:r>
              <a:rPr lang="de-DE"/>
              <a:t>Formatvorlage des Untertitelmasters durch Klicken bearbeiten</a:t>
            </a:r>
          </a:p>
        </p:txBody>
      </p:sp>
      <p:sp>
        <p:nvSpPr>
          <p:cNvPr id="4" name="Rectangle 5"/>
          <p:cNvSpPr>
            <a:spLocks noGrp="1" noChangeArrowheads="1"/>
          </p:cNvSpPr>
          <p:nvPr>
            <p:ph type="ftr" sz="quarter" idx="10"/>
          </p:nvPr>
        </p:nvSpPr>
        <p:spPr>
          <a:xfrm>
            <a:off x="3124200" y="6245225"/>
            <a:ext cx="2895600" cy="476250"/>
          </a:xfrm>
        </p:spPr>
        <p:txBody>
          <a:bodyPr/>
          <a:lstStyle>
            <a:lvl1pPr>
              <a:defRPr>
                <a:solidFill>
                  <a:schemeClr val="tx1"/>
                </a:solidFill>
              </a:defRPr>
            </a:lvl1pPr>
          </a:lstStyle>
          <a:p>
            <a:pPr>
              <a:defRPr/>
            </a:pPr>
            <a:endParaRPr lang="zh-CN" altLang="zh-CN"/>
          </a:p>
        </p:txBody>
      </p:sp>
    </p:spTree>
    <p:extLst>
      <p:ext uri="{BB962C8B-B14F-4D97-AF65-F5344CB8AC3E}">
        <p14:creationId xmlns:p14="http://schemas.microsoft.com/office/powerpoint/2010/main" val="3880540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5"/>
          <p:cNvSpPr>
            <a:spLocks noGrp="1" noChangeArrowheads="1"/>
          </p:cNvSpPr>
          <p:nvPr>
            <p:ph type="ftr" sz="quarter" idx="10"/>
          </p:nvPr>
        </p:nvSpPr>
        <p:spPr>
          <a:ln/>
        </p:spPr>
        <p:txBody>
          <a:bodyPr/>
          <a:lstStyle>
            <a:lvl1pPr>
              <a:defRPr/>
            </a:lvl1pPr>
          </a:lstStyle>
          <a:p>
            <a:pPr>
              <a:defRPr/>
            </a:pPr>
            <a:endParaRPr lang="zh-CN" altLang="zh-CN"/>
          </a:p>
        </p:txBody>
      </p:sp>
    </p:spTree>
    <p:extLst>
      <p:ext uri="{BB962C8B-B14F-4D97-AF65-F5344CB8AC3E}">
        <p14:creationId xmlns:p14="http://schemas.microsoft.com/office/powerpoint/2010/main" val="1802016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89725" y="101600"/>
            <a:ext cx="2130425" cy="5700713"/>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295275" y="101600"/>
            <a:ext cx="6242050" cy="5700713"/>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5"/>
          <p:cNvSpPr>
            <a:spLocks noGrp="1" noChangeArrowheads="1"/>
          </p:cNvSpPr>
          <p:nvPr>
            <p:ph type="ftr" sz="quarter" idx="10"/>
          </p:nvPr>
        </p:nvSpPr>
        <p:spPr>
          <a:ln/>
        </p:spPr>
        <p:txBody>
          <a:bodyPr/>
          <a:lstStyle>
            <a:lvl1pPr>
              <a:defRPr/>
            </a:lvl1pPr>
          </a:lstStyle>
          <a:p>
            <a:pPr>
              <a:defRPr/>
            </a:pPr>
            <a:endParaRPr lang="zh-CN" altLang="zh-CN"/>
          </a:p>
        </p:txBody>
      </p:sp>
    </p:spTree>
    <p:extLst>
      <p:ext uri="{BB962C8B-B14F-4D97-AF65-F5344CB8AC3E}">
        <p14:creationId xmlns:p14="http://schemas.microsoft.com/office/powerpoint/2010/main" val="1252358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5"/>
          <p:cNvSpPr>
            <a:spLocks noGrp="1" noChangeArrowheads="1"/>
          </p:cNvSpPr>
          <p:nvPr>
            <p:ph type="ftr" sz="quarter" idx="10"/>
          </p:nvPr>
        </p:nvSpPr>
        <p:spPr>
          <a:ln/>
        </p:spPr>
        <p:txBody>
          <a:bodyPr/>
          <a:lstStyle>
            <a:lvl1pPr>
              <a:defRPr/>
            </a:lvl1pPr>
          </a:lstStyle>
          <a:p>
            <a:pPr>
              <a:defRPr/>
            </a:pPr>
            <a:endParaRPr lang="zh-CN" altLang="zh-CN"/>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48700" y="6065721"/>
            <a:ext cx="495300" cy="809625"/>
          </a:xfrm>
          <a:prstGeom prst="rect">
            <a:avLst/>
          </a:prstGeom>
        </p:spPr>
      </p:pic>
    </p:spTree>
    <p:extLst>
      <p:ext uri="{BB962C8B-B14F-4D97-AF65-F5344CB8AC3E}">
        <p14:creationId xmlns:p14="http://schemas.microsoft.com/office/powerpoint/2010/main" val="38777356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Rectangle 5"/>
          <p:cNvSpPr>
            <a:spLocks noGrp="1" noChangeArrowheads="1"/>
          </p:cNvSpPr>
          <p:nvPr>
            <p:ph type="ftr" sz="quarter" idx="10"/>
          </p:nvPr>
        </p:nvSpPr>
        <p:spPr>
          <a:ln/>
        </p:spPr>
        <p:txBody>
          <a:bodyPr/>
          <a:lstStyle>
            <a:lvl1pPr>
              <a:defRPr/>
            </a:lvl1pPr>
          </a:lstStyle>
          <a:p>
            <a:pPr>
              <a:defRPr/>
            </a:pPr>
            <a:endParaRPr lang="zh-CN" altLang="zh-CN"/>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48700" y="6065721"/>
            <a:ext cx="495300" cy="809625"/>
          </a:xfrm>
          <a:prstGeom prst="rect">
            <a:avLst/>
          </a:prstGeom>
        </p:spPr>
      </p:pic>
    </p:spTree>
    <p:extLst>
      <p:ext uri="{BB962C8B-B14F-4D97-AF65-F5344CB8AC3E}">
        <p14:creationId xmlns:p14="http://schemas.microsoft.com/office/powerpoint/2010/main" val="1278285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295275" y="1489075"/>
            <a:ext cx="4186238" cy="43132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33913" y="1489075"/>
            <a:ext cx="4186237" cy="43132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5"/>
          <p:cNvSpPr>
            <a:spLocks noGrp="1" noChangeArrowheads="1"/>
          </p:cNvSpPr>
          <p:nvPr>
            <p:ph type="ftr" sz="quarter" idx="10"/>
          </p:nvPr>
        </p:nvSpPr>
        <p:spPr>
          <a:ln/>
        </p:spPr>
        <p:txBody>
          <a:bodyPr/>
          <a:lstStyle>
            <a:lvl1pPr>
              <a:defRPr/>
            </a:lvl1pPr>
          </a:lstStyle>
          <a:p>
            <a:pPr>
              <a:defRPr/>
            </a:pPr>
            <a:endParaRPr lang="zh-CN" altLang="zh-CN"/>
          </a:p>
        </p:txBody>
      </p:sp>
    </p:spTree>
    <p:extLst>
      <p:ext uri="{BB962C8B-B14F-4D97-AF65-F5344CB8AC3E}">
        <p14:creationId xmlns:p14="http://schemas.microsoft.com/office/powerpoint/2010/main" val="21216978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5"/>
          <p:cNvSpPr>
            <a:spLocks noGrp="1" noChangeArrowheads="1"/>
          </p:cNvSpPr>
          <p:nvPr>
            <p:ph type="ftr" sz="quarter" idx="10"/>
          </p:nvPr>
        </p:nvSpPr>
        <p:spPr>
          <a:ln/>
        </p:spPr>
        <p:txBody>
          <a:bodyPr/>
          <a:lstStyle>
            <a:lvl1pPr>
              <a:defRPr/>
            </a:lvl1pPr>
          </a:lstStyle>
          <a:p>
            <a:pPr>
              <a:defRPr/>
            </a:pPr>
            <a:endParaRPr lang="zh-CN" altLang="zh-CN"/>
          </a:p>
        </p:txBody>
      </p:sp>
    </p:spTree>
    <p:extLst>
      <p:ext uri="{BB962C8B-B14F-4D97-AF65-F5344CB8AC3E}">
        <p14:creationId xmlns:p14="http://schemas.microsoft.com/office/powerpoint/2010/main" val="18601437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5"/>
          <p:cNvSpPr>
            <a:spLocks noGrp="1" noChangeArrowheads="1"/>
          </p:cNvSpPr>
          <p:nvPr>
            <p:ph type="ftr" sz="quarter" idx="10"/>
          </p:nvPr>
        </p:nvSpPr>
        <p:spPr>
          <a:ln/>
        </p:spPr>
        <p:txBody>
          <a:bodyPr/>
          <a:lstStyle>
            <a:lvl1pPr>
              <a:defRPr/>
            </a:lvl1pPr>
          </a:lstStyle>
          <a:p>
            <a:pPr>
              <a:defRPr/>
            </a:pPr>
            <a:endParaRPr lang="zh-CN" altLang="zh-CN"/>
          </a:p>
        </p:txBody>
      </p:sp>
    </p:spTree>
    <p:extLst>
      <p:ext uri="{BB962C8B-B14F-4D97-AF65-F5344CB8AC3E}">
        <p14:creationId xmlns:p14="http://schemas.microsoft.com/office/powerpoint/2010/main" val="9094938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zh-CN" altLang="zh-CN"/>
          </a:p>
        </p:txBody>
      </p:sp>
    </p:spTree>
    <p:extLst>
      <p:ext uri="{BB962C8B-B14F-4D97-AF65-F5344CB8AC3E}">
        <p14:creationId xmlns:p14="http://schemas.microsoft.com/office/powerpoint/2010/main" val="25944936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5"/>
          <p:cNvSpPr>
            <a:spLocks noGrp="1" noChangeArrowheads="1"/>
          </p:cNvSpPr>
          <p:nvPr>
            <p:ph type="ftr" sz="quarter" idx="10"/>
          </p:nvPr>
        </p:nvSpPr>
        <p:spPr>
          <a:ln/>
        </p:spPr>
        <p:txBody>
          <a:bodyPr/>
          <a:lstStyle>
            <a:lvl1pPr>
              <a:defRPr/>
            </a:lvl1pPr>
          </a:lstStyle>
          <a:p>
            <a:pPr>
              <a:defRPr/>
            </a:pPr>
            <a:endParaRPr lang="zh-CN" altLang="zh-CN"/>
          </a:p>
        </p:txBody>
      </p:sp>
    </p:spTree>
    <p:extLst>
      <p:ext uri="{BB962C8B-B14F-4D97-AF65-F5344CB8AC3E}">
        <p14:creationId xmlns:p14="http://schemas.microsoft.com/office/powerpoint/2010/main" val="24234157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5"/>
          <p:cNvSpPr>
            <a:spLocks noGrp="1" noChangeArrowheads="1"/>
          </p:cNvSpPr>
          <p:nvPr>
            <p:ph type="ftr" sz="quarter" idx="10"/>
          </p:nvPr>
        </p:nvSpPr>
        <p:spPr>
          <a:ln/>
        </p:spPr>
        <p:txBody>
          <a:bodyPr/>
          <a:lstStyle>
            <a:lvl1pPr>
              <a:defRPr/>
            </a:lvl1pPr>
          </a:lstStyle>
          <a:p>
            <a:pPr>
              <a:defRPr/>
            </a:pPr>
            <a:endParaRPr lang="zh-CN" altLang="zh-CN"/>
          </a:p>
        </p:txBody>
      </p:sp>
    </p:spTree>
    <p:extLst>
      <p:ext uri="{BB962C8B-B14F-4D97-AF65-F5344CB8AC3E}">
        <p14:creationId xmlns:p14="http://schemas.microsoft.com/office/powerpoint/2010/main" val="41189705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295275" y="1489075"/>
            <a:ext cx="8524875" cy="4313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ltLang="zh-CN"/>
              <a:t>Textmasterformate durch Klicken bearbeiten</a:t>
            </a:r>
          </a:p>
          <a:p>
            <a:pPr lvl="1"/>
            <a:r>
              <a:rPr lang="de-DE" altLang="zh-CN"/>
              <a:t>Zweite Ebene</a:t>
            </a:r>
          </a:p>
          <a:p>
            <a:pPr lvl="2"/>
            <a:r>
              <a:rPr lang="de-DE" altLang="zh-CN"/>
              <a:t>Dritte Ebene</a:t>
            </a:r>
          </a:p>
          <a:p>
            <a:pPr lvl="3"/>
            <a:r>
              <a:rPr lang="de-DE" altLang="zh-CN"/>
              <a:t>Vierte Ebene</a:t>
            </a:r>
          </a:p>
          <a:p>
            <a:pPr lvl="4"/>
            <a:r>
              <a:rPr lang="de-DE" altLang="zh-CN"/>
              <a:t>Fünfte Ebene</a:t>
            </a:r>
          </a:p>
        </p:txBody>
      </p:sp>
      <p:sp>
        <p:nvSpPr>
          <p:cNvPr id="110595" name="Rectangle 5"/>
          <p:cNvSpPr>
            <a:spLocks noGrp="1" noChangeArrowheads="1"/>
          </p:cNvSpPr>
          <p:nvPr>
            <p:ph type="ftr" sz="quarter" idx="3"/>
          </p:nvPr>
        </p:nvSpPr>
        <p:spPr bwMode="gray">
          <a:xfrm>
            <a:off x="3124200" y="6365875"/>
            <a:ext cx="2895600" cy="2476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000" noProof="1">
                <a:solidFill>
                  <a:schemeClr val="bg1"/>
                </a:solidFill>
                <a:latin typeface="Arial" pitchFamily="34" charset="0"/>
                <a:ea typeface="宋体" pitchFamily="2" charset="-122"/>
                <a:cs typeface="+mn-cs"/>
              </a:defRPr>
            </a:lvl1pPr>
          </a:lstStyle>
          <a:p>
            <a:pPr>
              <a:defRPr/>
            </a:pPr>
            <a:endParaRPr lang="zh-CN" altLang="zh-CN"/>
          </a:p>
        </p:txBody>
      </p:sp>
      <p:sp>
        <p:nvSpPr>
          <p:cNvPr id="1028" name="Rectangle 7"/>
          <p:cNvSpPr>
            <a:spLocks noGrp="1" noChangeArrowheads="1"/>
          </p:cNvSpPr>
          <p:nvPr>
            <p:ph type="title"/>
          </p:nvPr>
        </p:nvSpPr>
        <p:spPr bwMode="gray">
          <a:xfrm>
            <a:off x="300038" y="101600"/>
            <a:ext cx="8520112" cy="6477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de-DE" altLang="zh-CN"/>
              <a:t>Klicken Sie, um das Titelformat zu bearbeiten</a:t>
            </a:r>
          </a:p>
        </p:txBody>
      </p:sp>
      <p:sp>
        <p:nvSpPr>
          <p:cNvPr id="1029" name="Rectangle 5"/>
          <p:cNvSpPr>
            <a:spLocks noChangeArrowheads="1"/>
          </p:cNvSpPr>
          <p:nvPr/>
        </p:nvSpPr>
        <p:spPr bwMode="gray">
          <a:xfrm>
            <a:off x="219075" y="6365875"/>
            <a:ext cx="1343025"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de-DE" altLang="zh-CN" sz="1000"/>
              <a:t>Page </a:t>
            </a:r>
            <a:r>
              <a:rPr lang="de-DE" altLang="zh-CN" sz="1000">
                <a:sym typeface="Wingdings" charset="0"/>
              </a:rPr>
              <a:t></a:t>
            </a:r>
            <a:r>
              <a:rPr lang="de-DE" altLang="zh-CN" sz="1000"/>
              <a:t> </a:t>
            </a:r>
            <a:fld id="{EB0D860B-0F9F-024D-87B2-26EC2F8908EF}" type="slidenum">
              <a:rPr lang="de-DE" altLang="zh-CN" sz="1000"/>
              <a:pPr/>
              <a:t>‹#›</a:t>
            </a:fld>
            <a:endParaRPr lang="de-DE" altLang="zh-CN" sz="1000"/>
          </a:p>
        </p:txBody>
      </p:sp>
    </p:spTree>
  </p:cSld>
  <p:clrMap bg1="lt1" tx1="dk1" bg2="lt2" tx2="dk2" accent1="accent1" accent2="accent2" accent3="accent3" accent4="accent4" accent5="accent5" accent6="accent6" hlink="hlink" folHlink="folHlink"/>
  <p:sldLayoutIdLst>
    <p:sldLayoutId id="2147484098" r:id="rId1"/>
    <p:sldLayoutId id="2147484088" r:id="rId2"/>
    <p:sldLayoutId id="2147484089" r:id="rId3"/>
    <p:sldLayoutId id="2147484090" r:id="rId4"/>
    <p:sldLayoutId id="2147484091" r:id="rId5"/>
    <p:sldLayoutId id="2147484092" r:id="rId6"/>
    <p:sldLayoutId id="2147484093" r:id="rId7"/>
    <p:sldLayoutId id="2147484094" r:id="rId8"/>
    <p:sldLayoutId id="2147484095" r:id="rId9"/>
    <p:sldLayoutId id="2147484096" r:id="rId10"/>
    <p:sldLayoutId id="2147484097" r:id="rId11"/>
  </p:sldLayoutIdLst>
  <p:txStyles>
    <p:titleStyle>
      <a:lvl1pPr algn="l" rtl="0" eaLnBrk="0" fontAlgn="base" hangingPunct="0">
        <a:lnSpc>
          <a:spcPct val="90000"/>
        </a:lnSpc>
        <a:spcBef>
          <a:spcPct val="0"/>
        </a:spcBef>
        <a:spcAft>
          <a:spcPct val="0"/>
        </a:spcAft>
        <a:defRPr sz="2600" b="1">
          <a:solidFill>
            <a:schemeClr val="bg1"/>
          </a:solidFill>
          <a:latin typeface="+mj-lt"/>
          <a:ea typeface="宋体" charset="0"/>
          <a:cs typeface="+mj-cs"/>
        </a:defRPr>
      </a:lvl1pPr>
      <a:lvl2pPr algn="l" rtl="0" eaLnBrk="0" fontAlgn="base" hangingPunct="0">
        <a:lnSpc>
          <a:spcPct val="90000"/>
        </a:lnSpc>
        <a:spcBef>
          <a:spcPct val="0"/>
        </a:spcBef>
        <a:spcAft>
          <a:spcPct val="0"/>
        </a:spcAft>
        <a:defRPr sz="2600" b="1">
          <a:solidFill>
            <a:schemeClr val="bg1"/>
          </a:solidFill>
          <a:latin typeface="Arial" charset="0"/>
          <a:ea typeface="宋体" charset="0"/>
          <a:cs typeface="Arial" charset="0"/>
        </a:defRPr>
      </a:lvl2pPr>
      <a:lvl3pPr algn="l" rtl="0" eaLnBrk="0" fontAlgn="base" hangingPunct="0">
        <a:lnSpc>
          <a:spcPct val="90000"/>
        </a:lnSpc>
        <a:spcBef>
          <a:spcPct val="0"/>
        </a:spcBef>
        <a:spcAft>
          <a:spcPct val="0"/>
        </a:spcAft>
        <a:defRPr sz="2600" b="1">
          <a:solidFill>
            <a:schemeClr val="bg1"/>
          </a:solidFill>
          <a:latin typeface="Arial" charset="0"/>
          <a:ea typeface="宋体" charset="0"/>
          <a:cs typeface="Arial" charset="0"/>
        </a:defRPr>
      </a:lvl3pPr>
      <a:lvl4pPr algn="l" rtl="0" eaLnBrk="0" fontAlgn="base" hangingPunct="0">
        <a:lnSpc>
          <a:spcPct val="90000"/>
        </a:lnSpc>
        <a:spcBef>
          <a:spcPct val="0"/>
        </a:spcBef>
        <a:spcAft>
          <a:spcPct val="0"/>
        </a:spcAft>
        <a:defRPr sz="2600" b="1">
          <a:solidFill>
            <a:schemeClr val="bg1"/>
          </a:solidFill>
          <a:latin typeface="Arial" charset="0"/>
          <a:ea typeface="宋体" charset="0"/>
          <a:cs typeface="Arial" charset="0"/>
        </a:defRPr>
      </a:lvl4pPr>
      <a:lvl5pPr algn="l" rtl="0" eaLnBrk="0" fontAlgn="base" hangingPunct="0">
        <a:lnSpc>
          <a:spcPct val="90000"/>
        </a:lnSpc>
        <a:spcBef>
          <a:spcPct val="0"/>
        </a:spcBef>
        <a:spcAft>
          <a:spcPct val="0"/>
        </a:spcAft>
        <a:defRPr sz="2600" b="1">
          <a:solidFill>
            <a:schemeClr val="bg1"/>
          </a:solidFill>
          <a:latin typeface="Arial" charset="0"/>
          <a:ea typeface="宋体" charset="0"/>
          <a:cs typeface="Arial" charset="0"/>
        </a:defRPr>
      </a:lvl5pPr>
      <a:lvl6pPr marL="457200" algn="l" rtl="0" fontAlgn="base">
        <a:lnSpc>
          <a:spcPct val="90000"/>
        </a:lnSpc>
        <a:spcBef>
          <a:spcPct val="0"/>
        </a:spcBef>
        <a:spcAft>
          <a:spcPct val="0"/>
        </a:spcAft>
        <a:defRPr sz="2600" b="1">
          <a:solidFill>
            <a:schemeClr val="bg1"/>
          </a:solidFill>
          <a:latin typeface="Arial" charset="0"/>
          <a:cs typeface="Arial" charset="0"/>
        </a:defRPr>
      </a:lvl6pPr>
      <a:lvl7pPr marL="914400" algn="l" rtl="0" fontAlgn="base">
        <a:lnSpc>
          <a:spcPct val="90000"/>
        </a:lnSpc>
        <a:spcBef>
          <a:spcPct val="0"/>
        </a:spcBef>
        <a:spcAft>
          <a:spcPct val="0"/>
        </a:spcAft>
        <a:defRPr sz="2600" b="1">
          <a:solidFill>
            <a:schemeClr val="bg1"/>
          </a:solidFill>
          <a:latin typeface="Arial" charset="0"/>
          <a:cs typeface="Arial" charset="0"/>
        </a:defRPr>
      </a:lvl7pPr>
      <a:lvl8pPr marL="1371600" algn="l" rtl="0" fontAlgn="base">
        <a:lnSpc>
          <a:spcPct val="90000"/>
        </a:lnSpc>
        <a:spcBef>
          <a:spcPct val="0"/>
        </a:spcBef>
        <a:spcAft>
          <a:spcPct val="0"/>
        </a:spcAft>
        <a:defRPr sz="2600" b="1">
          <a:solidFill>
            <a:schemeClr val="bg1"/>
          </a:solidFill>
          <a:latin typeface="Arial" charset="0"/>
          <a:cs typeface="Arial" charset="0"/>
        </a:defRPr>
      </a:lvl8pPr>
      <a:lvl9pPr marL="1828800" algn="l" rtl="0" fontAlgn="base">
        <a:lnSpc>
          <a:spcPct val="90000"/>
        </a:lnSpc>
        <a:spcBef>
          <a:spcPct val="0"/>
        </a:spcBef>
        <a:spcAft>
          <a:spcPct val="0"/>
        </a:spcAft>
        <a:defRPr sz="2600" b="1">
          <a:solidFill>
            <a:schemeClr val="bg1"/>
          </a:solidFill>
          <a:latin typeface="Arial" charset="0"/>
          <a:cs typeface="Arial" charset="0"/>
        </a:defRPr>
      </a:lvl9pPr>
    </p:titleStyle>
    <p:bodyStyle>
      <a:lvl1pPr marL="180975" indent="-180975" algn="l" rtl="0" eaLnBrk="0" fontAlgn="base" hangingPunct="0">
        <a:spcBef>
          <a:spcPct val="0"/>
        </a:spcBef>
        <a:spcAft>
          <a:spcPct val="40000"/>
        </a:spcAft>
        <a:buFont typeface="Wingdings" charset="0"/>
        <a:buChar char="§"/>
        <a:defRPr kumimoji="1" sz="2000">
          <a:solidFill>
            <a:schemeClr val="tx1"/>
          </a:solidFill>
          <a:latin typeface="+mn-lt"/>
          <a:ea typeface="宋体" charset="0"/>
          <a:cs typeface="+mn-cs"/>
        </a:defRPr>
      </a:lvl1pPr>
      <a:lvl2pPr marL="444500" indent="-261938" algn="l" rtl="0" eaLnBrk="0" fontAlgn="base" hangingPunct="0">
        <a:spcBef>
          <a:spcPct val="0"/>
        </a:spcBef>
        <a:spcAft>
          <a:spcPct val="40000"/>
        </a:spcAft>
        <a:buChar char="–"/>
        <a:defRPr kumimoji="1">
          <a:solidFill>
            <a:schemeClr val="tx1"/>
          </a:solidFill>
          <a:latin typeface="+mn-lt"/>
          <a:ea typeface="Arial" charset="0"/>
          <a:cs typeface="+mn-cs"/>
        </a:defRPr>
      </a:lvl2pPr>
      <a:lvl3pPr marL="720725" indent="-274638" algn="l" rtl="0" eaLnBrk="0" fontAlgn="base" hangingPunct="0">
        <a:spcBef>
          <a:spcPct val="0"/>
        </a:spcBef>
        <a:spcAft>
          <a:spcPct val="40000"/>
        </a:spcAft>
        <a:buChar char="•"/>
        <a:defRPr kumimoji="1">
          <a:solidFill>
            <a:schemeClr val="tx1"/>
          </a:solidFill>
          <a:latin typeface="+mn-lt"/>
          <a:ea typeface="Arial" charset="0"/>
          <a:cs typeface="+mn-cs"/>
        </a:defRPr>
      </a:lvl3pPr>
      <a:lvl4pPr marL="987425" indent="-265113" algn="l" rtl="0" eaLnBrk="0" fontAlgn="base" hangingPunct="0">
        <a:spcBef>
          <a:spcPct val="0"/>
        </a:spcBef>
        <a:spcAft>
          <a:spcPct val="40000"/>
        </a:spcAft>
        <a:buChar char="–"/>
        <a:defRPr kumimoji="1">
          <a:solidFill>
            <a:schemeClr val="tx1"/>
          </a:solidFill>
          <a:latin typeface="+mn-lt"/>
          <a:ea typeface="Arial" charset="0"/>
          <a:cs typeface="+mn-cs"/>
        </a:defRPr>
      </a:lvl4pPr>
      <a:lvl5pPr marL="1254125" indent="-265113" algn="l" rtl="0" eaLnBrk="0" fontAlgn="base" hangingPunct="0">
        <a:spcBef>
          <a:spcPct val="0"/>
        </a:spcBef>
        <a:spcAft>
          <a:spcPct val="40000"/>
        </a:spcAft>
        <a:buChar char="»"/>
        <a:defRPr kumimoji="1">
          <a:solidFill>
            <a:schemeClr val="tx1"/>
          </a:solidFill>
          <a:latin typeface="+mn-lt"/>
          <a:ea typeface="Arial" charset="0"/>
          <a:cs typeface="+mn-cs"/>
        </a:defRPr>
      </a:lvl5pPr>
      <a:lvl6pPr marL="1711325" indent="-265113" algn="l" rtl="0" fontAlgn="base">
        <a:spcBef>
          <a:spcPct val="0"/>
        </a:spcBef>
        <a:spcAft>
          <a:spcPct val="40000"/>
        </a:spcAft>
        <a:buChar char="»"/>
        <a:defRPr>
          <a:solidFill>
            <a:schemeClr val="tx1"/>
          </a:solidFill>
          <a:latin typeface="+mn-lt"/>
          <a:cs typeface="+mn-cs"/>
        </a:defRPr>
      </a:lvl6pPr>
      <a:lvl7pPr marL="2168525" indent="-265113" algn="l" rtl="0" fontAlgn="base">
        <a:spcBef>
          <a:spcPct val="0"/>
        </a:spcBef>
        <a:spcAft>
          <a:spcPct val="40000"/>
        </a:spcAft>
        <a:buChar char="»"/>
        <a:defRPr>
          <a:solidFill>
            <a:schemeClr val="tx1"/>
          </a:solidFill>
          <a:latin typeface="+mn-lt"/>
          <a:cs typeface="+mn-cs"/>
        </a:defRPr>
      </a:lvl7pPr>
      <a:lvl8pPr marL="2625725" indent="-265113" algn="l" rtl="0" fontAlgn="base">
        <a:spcBef>
          <a:spcPct val="0"/>
        </a:spcBef>
        <a:spcAft>
          <a:spcPct val="40000"/>
        </a:spcAft>
        <a:buChar char="»"/>
        <a:defRPr>
          <a:solidFill>
            <a:schemeClr val="tx1"/>
          </a:solidFill>
          <a:latin typeface="+mn-lt"/>
          <a:cs typeface="+mn-cs"/>
        </a:defRPr>
      </a:lvl8pPr>
      <a:lvl9pPr marL="3082925" indent="-265113" algn="l" rtl="0" fontAlgn="base">
        <a:spcBef>
          <a:spcPct val="0"/>
        </a:spcBef>
        <a:spcAft>
          <a:spcPct val="40000"/>
        </a:spcAft>
        <a:buChar char="»"/>
        <a:defRPr>
          <a:solidFill>
            <a:schemeClr val="tx1"/>
          </a:solidFill>
          <a:latin typeface="+mn-lt"/>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673240" y="1315598"/>
            <a:ext cx="801858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3200" b="1" dirty="0">
                <a:solidFill>
                  <a:schemeClr val="bg1"/>
                </a:solidFill>
                <a:latin typeface="Agency FB" panose="020B0503020202020204" pitchFamily="34" charset="0"/>
                <a:ea typeface="Calibri" charset="0"/>
                <a:cs typeface="Calibri" charset="0"/>
                <a:sym typeface="Arial" charset="0"/>
              </a:rPr>
              <a:t>CSC 495/583 Topics of Software Security</a:t>
            </a:r>
            <a:br>
              <a:rPr lang="en-US" altLang="en-US" sz="3200" b="1" dirty="0">
                <a:solidFill>
                  <a:schemeClr val="bg1"/>
                </a:solidFill>
                <a:latin typeface="Agency FB" panose="020B0503020202020204" pitchFamily="34" charset="0"/>
                <a:ea typeface="Calibri" charset="0"/>
                <a:cs typeface="Calibri" charset="0"/>
                <a:sym typeface="Arial" charset="0"/>
              </a:rPr>
            </a:br>
            <a:r>
              <a:rPr lang="en-US" altLang="zh-CN" sz="3200" b="1" dirty="0">
                <a:solidFill>
                  <a:schemeClr val="bg1"/>
                </a:solidFill>
                <a:latin typeface="Agency FB" panose="020B0503020202020204" pitchFamily="34" charset="0"/>
                <a:ea typeface="Calibri" charset="0"/>
                <a:cs typeface="Calibri" charset="0"/>
                <a:sym typeface="Arial" charset="0"/>
              </a:rPr>
              <a:t>Return-oriented programming </a:t>
            </a:r>
          </a:p>
          <a:p>
            <a:pPr algn="ctr"/>
            <a:r>
              <a:rPr lang="en-US" altLang="zh-CN" sz="3200" b="1" dirty="0">
                <a:solidFill>
                  <a:schemeClr val="bg1"/>
                </a:solidFill>
                <a:latin typeface="Agency FB" panose="020B0503020202020204" pitchFamily="34" charset="0"/>
                <a:ea typeface="Calibri" charset="0"/>
                <a:cs typeface="Calibri" charset="0"/>
                <a:sym typeface="Arial" charset="0"/>
              </a:rPr>
              <a:t>(ROP)</a:t>
            </a:r>
          </a:p>
          <a:p>
            <a:pPr algn="ctr"/>
            <a:r>
              <a:rPr lang="en-US" altLang="en-US" sz="2400" b="1" dirty="0">
                <a:solidFill>
                  <a:schemeClr val="bg1"/>
                </a:solidFill>
                <a:latin typeface="Agency FB" panose="020B0503020202020204" pitchFamily="34" charset="0"/>
                <a:ea typeface="Calibri" charset="0"/>
                <a:cs typeface="Calibri" charset="0"/>
                <a:sym typeface="Arial" charset="0"/>
              </a:rPr>
              <a:t>Dr. Si Chen (schen@wcupa.edu)</a:t>
            </a:r>
          </a:p>
        </p:txBody>
      </p:sp>
      <p:sp>
        <p:nvSpPr>
          <p:cNvPr id="2" name="Rectangle 1"/>
          <p:cNvSpPr/>
          <p:nvPr/>
        </p:nvSpPr>
        <p:spPr>
          <a:xfrm>
            <a:off x="7224436" y="-93336"/>
            <a:ext cx="1447832" cy="1200329"/>
          </a:xfrm>
          <a:prstGeom prst="rect">
            <a:avLst/>
          </a:prstGeom>
        </p:spPr>
        <p:txBody>
          <a:bodyPr wrap="none">
            <a:spAutoFit/>
          </a:bodyPr>
          <a:lstStyle/>
          <a:p>
            <a:r>
              <a:rPr lang="en-US" altLang="zh-CN" sz="2800" b="1" spc="-150" dirty="0">
                <a:ln w="11430"/>
                <a:solidFill>
                  <a:srgbClr val="F8F8F8"/>
                </a:solidFill>
                <a:effectLst>
                  <a:outerShdw blurRad="25400" algn="tl" rotWithShape="0">
                    <a:srgbClr val="000000">
                      <a:alpha val="43000"/>
                    </a:srgbClr>
                  </a:outerShdw>
                </a:effectLst>
                <a:latin typeface="Franklin Gothic Medium" panose="020B0603020102020204"/>
              </a:rPr>
              <a:t>Class</a:t>
            </a:r>
            <a:r>
              <a:rPr lang="en-US" altLang="zh-CN" sz="7200" b="1" dirty="0">
                <a:solidFill>
                  <a:srgbClr val="247793">
                    <a:lumMod val="60000"/>
                    <a:lumOff val="40000"/>
                  </a:srgbClr>
                </a:solidFill>
                <a:latin typeface="Franklin Gothic Book" panose="020B0503020102020204"/>
              </a:rPr>
              <a:t>9</a:t>
            </a:r>
            <a:endParaRPr lang="zh-CN" altLang="en-US" sz="2800" dirty="0"/>
          </a:p>
        </p:txBody>
      </p:sp>
      <p:sp>
        <p:nvSpPr>
          <p:cNvPr id="3" name="AutoShape 8" descr="Image result for programming languag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pic>
        <p:nvPicPr>
          <p:cNvPr id="1026" name="Picture 2" descr="Course Logo">
            <a:extLst>
              <a:ext uri="{FF2B5EF4-FFF2-40B4-BE49-F238E27FC236}">
                <a16:creationId xmlns:a16="http://schemas.microsoft.com/office/drawing/2014/main" id="{9282C541-23EE-469D-A06B-4D0016D94502}"/>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979551" y="3823398"/>
            <a:ext cx="3164449" cy="21074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45467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spc="-5" dirty="0"/>
              <a:t>Data Execution Prevention (DEP): </a:t>
            </a:r>
            <a:r>
              <a:rPr lang="en-US" sz="2400" spc="-5" dirty="0">
                <a:solidFill>
                  <a:srgbClr val="C00000"/>
                </a:solidFill>
              </a:rPr>
              <a:t>N</a:t>
            </a:r>
            <a:r>
              <a:rPr lang="en-US" sz="2400" spc="-5" dirty="0"/>
              <a:t>o </a:t>
            </a:r>
            <a:r>
              <a:rPr lang="en-US" sz="2400" spc="-5" dirty="0" err="1"/>
              <a:t>e</a:t>
            </a:r>
            <a:r>
              <a:rPr lang="en-US" sz="2400" spc="-5" dirty="0" err="1">
                <a:solidFill>
                  <a:srgbClr val="C00000"/>
                </a:solidFill>
              </a:rPr>
              <a:t>X</a:t>
            </a:r>
            <a:r>
              <a:rPr lang="en-US" sz="2400" spc="-5" dirty="0" err="1"/>
              <a:t>ecute</a:t>
            </a:r>
            <a:r>
              <a:rPr lang="en-US" sz="2400" spc="-60" dirty="0"/>
              <a:t> </a:t>
            </a:r>
            <a:r>
              <a:rPr lang="en-US" sz="2400" spc="-10" dirty="0"/>
              <a:t>bit (NX)</a:t>
            </a:r>
            <a:endParaRPr lang="en-US" dirty="0"/>
          </a:p>
        </p:txBody>
      </p:sp>
      <p:sp>
        <p:nvSpPr>
          <p:cNvPr id="3" name="object 3"/>
          <p:cNvSpPr/>
          <p:nvPr/>
        </p:nvSpPr>
        <p:spPr>
          <a:xfrm>
            <a:off x="1119187" y="2880533"/>
            <a:ext cx="7542530" cy="2301240"/>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300038" y="1438957"/>
            <a:ext cx="94615" cy="149860"/>
          </a:xfrm>
          <a:prstGeom prst="rect">
            <a:avLst/>
          </a:prstGeom>
        </p:spPr>
        <p:txBody>
          <a:bodyPr vert="horz" wrap="square" lIns="0" tIns="0" rIns="0" bIns="0" rtlCol="0">
            <a:spAutoFit/>
          </a:bodyPr>
          <a:lstStyle/>
          <a:p>
            <a:pPr marL="12700">
              <a:lnSpc>
                <a:spcPct val="100000"/>
              </a:lnSpc>
            </a:pPr>
            <a:r>
              <a:rPr sz="900" dirty="0">
                <a:latin typeface="Times New Roman"/>
                <a:cs typeface="Times New Roman"/>
              </a:rPr>
              <a:t>●</a:t>
            </a:r>
            <a:endParaRPr sz="900">
              <a:latin typeface="Times New Roman"/>
              <a:cs typeface="Times New Roman"/>
            </a:endParaRPr>
          </a:p>
        </p:txBody>
      </p:sp>
      <p:sp>
        <p:nvSpPr>
          <p:cNvPr id="5" name="object 5"/>
          <p:cNvSpPr txBox="1"/>
          <p:nvPr/>
        </p:nvSpPr>
        <p:spPr>
          <a:xfrm>
            <a:off x="623886" y="1372967"/>
            <a:ext cx="3136265" cy="316865"/>
          </a:xfrm>
          <a:prstGeom prst="rect">
            <a:avLst/>
          </a:prstGeom>
        </p:spPr>
        <p:txBody>
          <a:bodyPr vert="horz" wrap="square" lIns="0" tIns="0" rIns="0" bIns="0" rtlCol="0">
            <a:spAutoFit/>
          </a:bodyPr>
          <a:lstStyle/>
          <a:p>
            <a:pPr marL="12700">
              <a:lnSpc>
                <a:spcPct val="100000"/>
              </a:lnSpc>
            </a:pPr>
            <a:r>
              <a:rPr sz="2000" dirty="0">
                <a:latin typeface="Times New Roman"/>
                <a:cs typeface="Times New Roman"/>
              </a:rPr>
              <a:t>The last bit is the NX bit</a:t>
            </a:r>
            <a:r>
              <a:rPr sz="2000" spc="-100" dirty="0">
                <a:latin typeface="Times New Roman"/>
                <a:cs typeface="Times New Roman"/>
              </a:rPr>
              <a:t> </a:t>
            </a:r>
            <a:r>
              <a:rPr sz="2000" dirty="0">
                <a:latin typeface="Times New Roman"/>
                <a:cs typeface="Times New Roman"/>
              </a:rPr>
              <a:t>(exb)</a:t>
            </a:r>
            <a:endParaRPr sz="2000">
              <a:latin typeface="Times New Roman"/>
              <a:cs typeface="Times New Roman"/>
            </a:endParaRPr>
          </a:p>
        </p:txBody>
      </p:sp>
      <p:sp>
        <p:nvSpPr>
          <p:cNvPr id="6" name="object 6"/>
          <p:cNvSpPr txBox="1"/>
          <p:nvPr/>
        </p:nvSpPr>
        <p:spPr>
          <a:xfrm>
            <a:off x="731836" y="1872369"/>
            <a:ext cx="120650" cy="240665"/>
          </a:xfrm>
          <a:prstGeom prst="rect">
            <a:avLst/>
          </a:prstGeom>
        </p:spPr>
        <p:txBody>
          <a:bodyPr vert="horz" wrap="square" lIns="0" tIns="0" rIns="0" bIns="0" rtlCol="0">
            <a:spAutoFit/>
          </a:bodyPr>
          <a:lstStyle/>
          <a:p>
            <a:pPr marL="12700">
              <a:lnSpc>
                <a:spcPct val="100000"/>
              </a:lnSpc>
            </a:pPr>
            <a:r>
              <a:rPr sz="1500" dirty="0">
                <a:latin typeface="Times New Roman"/>
                <a:cs typeface="Times New Roman"/>
              </a:rPr>
              <a:t>–</a:t>
            </a:r>
            <a:endParaRPr sz="1500">
              <a:latin typeface="Times New Roman"/>
              <a:cs typeface="Times New Roman"/>
            </a:endParaRPr>
          </a:p>
        </p:txBody>
      </p:sp>
      <p:sp>
        <p:nvSpPr>
          <p:cNvPr id="7" name="object 7"/>
          <p:cNvSpPr txBox="1"/>
          <p:nvPr/>
        </p:nvSpPr>
        <p:spPr>
          <a:xfrm>
            <a:off x="1055687" y="1839057"/>
            <a:ext cx="1269365" cy="747395"/>
          </a:xfrm>
          <a:prstGeom prst="rect">
            <a:avLst/>
          </a:prstGeom>
        </p:spPr>
        <p:txBody>
          <a:bodyPr vert="horz" wrap="square" lIns="0" tIns="0" rIns="0" bIns="0" rtlCol="0">
            <a:spAutoFit/>
          </a:bodyPr>
          <a:lstStyle/>
          <a:p>
            <a:pPr marL="12700">
              <a:lnSpc>
                <a:spcPct val="100000"/>
              </a:lnSpc>
            </a:pPr>
            <a:r>
              <a:rPr sz="2000" dirty="0">
                <a:latin typeface="Times New Roman"/>
                <a:cs typeface="Times New Roman"/>
              </a:rPr>
              <a:t>0 =</a:t>
            </a:r>
            <a:r>
              <a:rPr sz="2000" spc="-100" dirty="0">
                <a:latin typeface="Times New Roman"/>
                <a:cs typeface="Times New Roman"/>
              </a:rPr>
              <a:t> </a:t>
            </a:r>
            <a:r>
              <a:rPr sz="2000" dirty="0">
                <a:latin typeface="Times New Roman"/>
                <a:cs typeface="Times New Roman"/>
              </a:rPr>
              <a:t>disabled</a:t>
            </a:r>
            <a:endParaRPr sz="2000">
              <a:latin typeface="Times New Roman"/>
              <a:cs typeface="Times New Roman"/>
            </a:endParaRPr>
          </a:p>
          <a:p>
            <a:pPr marL="12700">
              <a:lnSpc>
                <a:spcPct val="100000"/>
              </a:lnSpc>
              <a:spcBef>
                <a:spcPts val="990"/>
              </a:spcBef>
            </a:pPr>
            <a:r>
              <a:rPr sz="2000" dirty="0">
                <a:latin typeface="Times New Roman"/>
                <a:cs typeface="Times New Roman"/>
              </a:rPr>
              <a:t>1 =</a:t>
            </a:r>
            <a:r>
              <a:rPr sz="2000" spc="-100" dirty="0">
                <a:latin typeface="Times New Roman"/>
                <a:cs typeface="Times New Roman"/>
              </a:rPr>
              <a:t> </a:t>
            </a:r>
            <a:r>
              <a:rPr sz="2000" dirty="0">
                <a:latin typeface="Times New Roman"/>
                <a:cs typeface="Times New Roman"/>
              </a:rPr>
              <a:t>enabled</a:t>
            </a:r>
            <a:endParaRPr sz="2000">
              <a:latin typeface="Times New Roman"/>
              <a:cs typeface="Times New Roman"/>
            </a:endParaRPr>
          </a:p>
        </p:txBody>
      </p:sp>
      <p:sp>
        <p:nvSpPr>
          <p:cNvPr id="8" name="object 8"/>
          <p:cNvSpPr txBox="1"/>
          <p:nvPr/>
        </p:nvSpPr>
        <p:spPr>
          <a:xfrm>
            <a:off x="731836" y="2302899"/>
            <a:ext cx="120650" cy="240665"/>
          </a:xfrm>
          <a:prstGeom prst="rect">
            <a:avLst/>
          </a:prstGeom>
        </p:spPr>
        <p:txBody>
          <a:bodyPr vert="horz" wrap="square" lIns="0" tIns="0" rIns="0" bIns="0" rtlCol="0">
            <a:spAutoFit/>
          </a:bodyPr>
          <a:lstStyle/>
          <a:p>
            <a:pPr marL="12700">
              <a:lnSpc>
                <a:spcPct val="100000"/>
              </a:lnSpc>
            </a:pPr>
            <a:r>
              <a:rPr sz="1500" dirty="0">
                <a:latin typeface="Times New Roman"/>
                <a:cs typeface="Times New Roman"/>
              </a:rPr>
              <a:t>–</a:t>
            </a:r>
            <a:endParaRPr sz="1500">
              <a:latin typeface="Times New Roman"/>
              <a:cs typeface="Times New Roman"/>
            </a:endParaRPr>
          </a:p>
        </p:txBody>
      </p:sp>
    </p:spTree>
    <p:extLst>
      <p:ext uri="{BB962C8B-B14F-4D97-AF65-F5344CB8AC3E}">
        <p14:creationId xmlns:p14="http://schemas.microsoft.com/office/powerpoint/2010/main" val="14377043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22A4E-CDF2-2541-BB81-11FB515F4FA9}"/>
              </a:ext>
            </a:extLst>
          </p:cNvPr>
          <p:cNvSpPr>
            <a:spLocks noGrp="1"/>
          </p:cNvSpPr>
          <p:nvPr>
            <p:ph type="title"/>
          </p:nvPr>
        </p:nvSpPr>
        <p:spPr/>
        <p:txBody>
          <a:bodyPr/>
          <a:lstStyle/>
          <a:p>
            <a:endParaRPr lang="en-US"/>
          </a:p>
        </p:txBody>
      </p:sp>
      <p:sp>
        <p:nvSpPr>
          <p:cNvPr id="3" name="Rectangle 2">
            <a:extLst>
              <a:ext uri="{FF2B5EF4-FFF2-40B4-BE49-F238E27FC236}">
                <a16:creationId xmlns:a16="http://schemas.microsoft.com/office/drawing/2014/main" id="{ED7CB9BF-DF04-D448-999C-190D45A1783C}"/>
              </a:ext>
            </a:extLst>
          </p:cNvPr>
          <p:cNvSpPr/>
          <p:nvPr/>
        </p:nvSpPr>
        <p:spPr>
          <a:xfrm>
            <a:off x="1565203" y="2354621"/>
            <a:ext cx="5989782" cy="1323439"/>
          </a:xfrm>
          <a:prstGeom prst="rect">
            <a:avLst/>
          </a:prstGeom>
        </p:spPr>
        <p:txBody>
          <a:bodyPr wrap="square">
            <a:spAutoFit/>
          </a:bodyPr>
          <a:lstStyle/>
          <a:p>
            <a:pPr algn="ctr"/>
            <a:r>
              <a:rPr lang="en-US" altLang="zh-CN" sz="4000" b="1" dirty="0">
                <a:latin typeface="Agency FB" panose="020B0503020202020204" pitchFamily="34" charset="0"/>
                <a:ea typeface="Calibri" charset="0"/>
                <a:cs typeface="Calibri" charset="0"/>
                <a:sym typeface="Arial" charset="0"/>
              </a:rPr>
              <a:t>Return-oriented programming </a:t>
            </a:r>
          </a:p>
          <a:p>
            <a:pPr algn="ctr"/>
            <a:r>
              <a:rPr lang="en-US" altLang="zh-CN" sz="4000" b="1" dirty="0">
                <a:latin typeface="Agency FB" panose="020B0503020202020204" pitchFamily="34" charset="0"/>
                <a:ea typeface="Calibri" charset="0"/>
                <a:cs typeface="Calibri" charset="0"/>
                <a:sym typeface="Arial" charset="0"/>
              </a:rPr>
              <a:t>(ROP)</a:t>
            </a:r>
          </a:p>
        </p:txBody>
      </p:sp>
    </p:spTree>
    <p:extLst>
      <p:ext uri="{BB962C8B-B14F-4D97-AF65-F5344CB8AC3E}">
        <p14:creationId xmlns:p14="http://schemas.microsoft.com/office/powerpoint/2010/main" val="9798764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p:cNvSpPr txBox="1">
            <a:spLocks/>
          </p:cNvSpPr>
          <p:nvPr/>
        </p:nvSpPr>
        <p:spPr bwMode="gray">
          <a:xfrm>
            <a:off x="-3040390" y="-307099"/>
            <a:ext cx="8648964" cy="126873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398017" rIns="0" bIns="0" numCol="1" rtlCol="0" anchor="t" anchorCtr="0" compatLnSpc="1">
            <a:prstTxWarp prst="textNoShape">
              <a:avLst/>
            </a:prstTxWarp>
            <a:spAutoFit/>
          </a:bodyPr>
          <a:lstStyle>
            <a:lvl1pPr algn="l" rtl="0" eaLnBrk="0" fontAlgn="base" hangingPunct="0">
              <a:lnSpc>
                <a:spcPct val="90000"/>
              </a:lnSpc>
              <a:spcBef>
                <a:spcPct val="0"/>
              </a:spcBef>
              <a:spcAft>
                <a:spcPct val="0"/>
              </a:spcAft>
              <a:defRPr sz="2600" b="1">
                <a:solidFill>
                  <a:schemeClr val="bg1"/>
                </a:solidFill>
                <a:latin typeface="+mj-lt"/>
                <a:ea typeface="宋体" charset="0"/>
                <a:cs typeface="+mj-cs"/>
              </a:defRPr>
            </a:lvl1pPr>
            <a:lvl2pPr algn="l" rtl="0" eaLnBrk="0" fontAlgn="base" hangingPunct="0">
              <a:lnSpc>
                <a:spcPct val="90000"/>
              </a:lnSpc>
              <a:spcBef>
                <a:spcPct val="0"/>
              </a:spcBef>
              <a:spcAft>
                <a:spcPct val="0"/>
              </a:spcAft>
              <a:defRPr sz="2600" b="1">
                <a:solidFill>
                  <a:schemeClr val="bg1"/>
                </a:solidFill>
                <a:latin typeface="Arial" charset="0"/>
                <a:ea typeface="宋体" charset="0"/>
                <a:cs typeface="Arial" charset="0"/>
              </a:defRPr>
            </a:lvl2pPr>
            <a:lvl3pPr algn="l" rtl="0" eaLnBrk="0" fontAlgn="base" hangingPunct="0">
              <a:lnSpc>
                <a:spcPct val="90000"/>
              </a:lnSpc>
              <a:spcBef>
                <a:spcPct val="0"/>
              </a:spcBef>
              <a:spcAft>
                <a:spcPct val="0"/>
              </a:spcAft>
              <a:defRPr sz="2600" b="1">
                <a:solidFill>
                  <a:schemeClr val="bg1"/>
                </a:solidFill>
                <a:latin typeface="Arial" charset="0"/>
                <a:ea typeface="宋体" charset="0"/>
                <a:cs typeface="Arial" charset="0"/>
              </a:defRPr>
            </a:lvl3pPr>
            <a:lvl4pPr algn="l" rtl="0" eaLnBrk="0" fontAlgn="base" hangingPunct="0">
              <a:lnSpc>
                <a:spcPct val="90000"/>
              </a:lnSpc>
              <a:spcBef>
                <a:spcPct val="0"/>
              </a:spcBef>
              <a:spcAft>
                <a:spcPct val="0"/>
              </a:spcAft>
              <a:defRPr sz="2600" b="1">
                <a:solidFill>
                  <a:schemeClr val="bg1"/>
                </a:solidFill>
                <a:latin typeface="Arial" charset="0"/>
                <a:ea typeface="宋体" charset="0"/>
                <a:cs typeface="Arial" charset="0"/>
              </a:defRPr>
            </a:lvl4pPr>
            <a:lvl5pPr algn="l" rtl="0" eaLnBrk="0" fontAlgn="base" hangingPunct="0">
              <a:lnSpc>
                <a:spcPct val="90000"/>
              </a:lnSpc>
              <a:spcBef>
                <a:spcPct val="0"/>
              </a:spcBef>
              <a:spcAft>
                <a:spcPct val="0"/>
              </a:spcAft>
              <a:defRPr sz="2600" b="1">
                <a:solidFill>
                  <a:schemeClr val="bg1"/>
                </a:solidFill>
                <a:latin typeface="Arial" charset="0"/>
                <a:ea typeface="宋体" charset="0"/>
                <a:cs typeface="Arial" charset="0"/>
              </a:defRPr>
            </a:lvl5pPr>
            <a:lvl6pPr marL="457200" algn="l" rtl="0" fontAlgn="base">
              <a:lnSpc>
                <a:spcPct val="90000"/>
              </a:lnSpc>
              <a:spcBef>
                <a:spcPct val="0"/>
              </a:spcBef>
              <a:spcAft>
                <a:spcPct val="0"/>
              </a:spcAft>
              <a:defRPr sz="2600" b="1">
                <a:solidFill>
                  <a:schemeClr val="bg1"/>
                </a:solidFill>
                <a:latin typeface="Arial" charset="0"/>
                <a:cs typeface="Arial" charset="0"/>
              </a:defRPr>
            </a:lvl6pPr>
            <a:lvl7pPr marL="914400" algn="l" rtl="0" fontAlgn="base">
              <a:lnSpc>
                <a:spcPct val="90000"/>
              </a:lnSpc>
              <a:spcBef>
                <a:spcPct val="0"/>
              </a:spcBef>
              <a:spcAft>
                <a:spcPct val="0"/>
              </a:spcAft>
              <a:defRPr sz="2600" b="1">
                <a:solidFill>
                  <a:schemeClr val="bg1"/>
                </a:solidFill>
                <a:latin typeface="Arial" charset="0"/>
                <a:cs typeface="Arial" charset="0"/>
              </a:defRPr>
            </a:lvl7pPr>
            <a:lvl8pPr marL="1371600" algn="l" rtl="0" fontAlgn="base">
              <a:lnSpc>
                <a:spcPct val="90000"/>
              </a:lnSpc>
              <a:spcBef>
                <a:spcPct val="0"/>
              </a:spcBef>
              <a:spcAft>
                <a:spcPct val="0"/>
              </a:spcAft>
              <a:defRPr sz="2600" b="1">
                <a:solidFill>
                  <a:schemeClr val="bg1"/>
                </a:solidFill>
                <a:latin typeface="Arial" charset="0"/>
                <a:cs typeface="Arial" charset="0"/>
              </a:defRPr>
            </a:lvl8pPr>
            <a:lvl9pPr marL="1828800" algn="l" rtl="0" fontAlgn="base">
              <a:lnSpc>
                <a:spcPct val="90000"/>
              </a:lnSpc>
              <a:spcBef>
                <a:spcPct val="0"/>
              </a:spcBef>
              <a:spcAft>
                <a:spcPct val="0"/>
              </a:spcAft>
              <a:defRPr sz="2600" b="1">
                <a:solidFill>
                  <a:schemeClr val="bg1"/>
                </a:solidFill>
                <a:latin typeface="Arial" charset="0"/>
                <a:cs typeface="Arial" charset="0"/>
              </a:defRPr>
            </a:lvl9pPr>
          </a:lstStyle>
          <a:p>
            <a:pPr marL="3358515">
              <a:lnSpc>
                <a:spcPct val="100000"/>
              </a:lnSpc>
            </a:pPr>
            <a:r>
              <a:rPr lang="en-US" kern="0" spc="-5" dirty="0"/>
              <a:t>ROP</a:t>
            </a:r>
            <a:r>
              <a:rPr lang="en-US" kern="0" spc="-40" dirty="0"/>
              <a:t> </a:t>
            </a:r>
            <a:r>
              <a:rPr lang="en-US" kern="0" spc="-10" dirty="0"/>
              <a:t>Introduction</a:t>
            </a:r>
          </a:p>
        </p:txBody>
      </p:sp>
      <p:sp>
        <p:nvSpPr>
          <p:cNvPr id="4" name="object 3"/>
          <p:cNvSpPr txBox="1"/>
          <p:nvPr/>
        </p:nvSpPr>
        <p:spPr>
          <a:xfrm>
            <a:off x="273763" y="1256512"/>
            <a:ext cx="133350" cy="225425"/>
          </a:xfrm>
          <a:prstGeom prst="rect">
            <a:avLst/>
          </a:prstGeom>
        </p:spPr>
        <p:txBody>
          <a:bodyPr vert="horz" wrap="square" lIns="0" tIns="0" rIns="0" bIns="0" rtlCol="0">
            <a:spAutoFit/>
          </a:bodyPr>
          <a:lstStyle/>
          <a:p>
            <a:pPr marL="12700">
              <a:lnSpc>
                <a:spcPct val="100000"/>
              </a:lnSpc>
            </a:pPr>
            <a:r>
              <a:rPr sz="1400" dirty="0">
                <a:latin typeface="Times New Roman"/>
                <a:cs typeface="Times New Roman"/>
              </a:rPr>
              <a:t>●</a:t>
            </a:r>
            <a:endParaRPr sz="1400">
              <a:latin typeface="Times New Roman"/>
              <a:cs typeface="Times New Roman"/>
            </a:endParaRPr>
          </a:p>
        </p:txBody>
      </p:sp>
      <p:sp>
        <p:nvSpPr>
          <p:cNvPr id="5" name="object 4"/>
          <p:cNvSpPr txBox="1"/>
          <p:nvPr/>
        </p:nvSpPr>
        <p:spPr>
          <a:xfrm>
            <a:off x="597611" y="1165148"/>
            <a:ext cx="7688580" cy="1353704"/>
          </a:xfrm>
          <a:prstGeom prst="rect">
            <a:avLst/>
          </a:prstGeom>
        </p:spPr>
        <p:txBody>
          <a:bodyPr vert="horz" wrap="square" lIns="0" tIns="0" rIns="0" bIns="0" rtlCol="0">
            <a:spAutoFit/>
          </a:bodyPr>
          <a:lstStyle/>
          <a:p>
            <a:pPr marL="12700" marR="5080">
              <a:lnSpc>
                <a:spcPts val="3600"/>
              </a:lnSpc>
            </a:pPr>
            <a:r>
              <a:rPr sz="2400" spc="-5" dirty="0">
                <a:latin typeface="Times New Roman"/>
                <a:cs typeface="Times New Roman"/>
              </a:rPr>
              <a:t>When </a:t>
            </a:r>
            <a:r>
              <a:rPr sz="2400" dirty="0">
                <a:latin typeface="Times New Roman"/>
                <a:cs typeface="Times New Roman"/>
              </a:rPr>
              <a:t>Good </a:t>
            </a:r>
            <a:r>
              <a:rPr sz="2400" spc="-5" dirty="0">
                <a:latin typeface="Times New Roman"/>
                <a:cs typeface="Times New Roman"/>
              </a:rPr>
              <a:t>Instructions </a:t>
            </a:r>
            <a:r>
              <a:rPr sz="2400" dirty="0">
                <a:latin typeface="Times New Roman"/>
                <a:cs typeface="Times New Roman"/>
              </a:rPr>
              <a:t>Go </a:t>
            </a:r>
            <a:r>
              <a:rPr sz="2400" spc="-5" dirty="0">
                <a:latin typeface="Times New Roman"/>
                <a:cs typeface="Times New Roman"/>
              </a:rPr>
              <a:t>Bad: Generalizing  Return-Oriented Programming to </a:t>
            </a:r>
            <a:r>
              <a:rPr sz="2400" dirty="0">
                <a:latin typeface="Times New Roman"/>
                <a:cs typeface="Times New Roman"/>
              </a:rPr>
              <a:t>RISC </a:t>
            </a:r>
            <a:endParaRPr lang="en-US" sz="2400" dirty="0">
              <a:latin typeface="Times New Roman"/>
              <a:cs typeface="Times New Roman"/>
            </a:endParaRPr>
          </a:p>
          <a:p>
            <a:pPr marL="12700" marR="5080">
              <a:lnSpc>
                <a:spcPts val="3600"/>
              </a:lnSpc>
            </a:pPr>
            <a:r>
              <a:rPr sz="1200" i="1" dirty="0">
                <a:latin typeface="Times New Roman"/>
                <a:cs typeface="Times New Roman"/>
              </a:rPr>
              <a:t>[1] </a:t>
            </a:r>
            <a:r>
              <a:rPr sz="2400" dirty="0">
                <a:latin typeface="Times New Roman"/>
                <a:cs typeface="Times New Roman"/>
              </a:rPr>
              <a:t>-</a:t>
            </a:r>
            <a:r>
              <a:rPr sz="1800" i="1" spc="-5" dirty="0">
                <a:latin typeface="Times New Roman"/>
                <a:cs typeface="Times New Roman"/>
              </a:rPr>
              <a:t>Buchanan, </a:t>
            </a:r>
            <a:r>
              <a:rPr sz="1800" i="1" dirty="0">
                <a:latin typeface="Times New Roman"/>
                <a:cs typeface="Times New Roman"/>
              </a:rPr>
              <a:t>E.; </a:t>
            </a:r>
            <a:r>
              <a:rPr sz="1800" i="1" spc="-40" dirty="0">
                <a:latin typeface="Times New Roman"/>
                <a:cs typeface="Times New Roman"/>
              </a:rPr>
              <a:t>Roemer, </a:t>
            </a:r>
            <a:r>
              <a:rPr sz="1800" i="1" dirty="0">
                <a:latin typeface="Times New Roman"/>
                <a:cs typeface="Times New Roman"/>
              </a:rPr>
              <a:t>R.; </a:t>
            </a:r>
            <a:r>
              <a:rPr sz="1800" i="1" spc="-5" dirty="0">
                <a:latin typeface="Times New Roman"/>
                <a:cs typeface="Times New Roman"/>
              </a:rPr>
              <a:t>Shacham, </a:t>
            </a:r>
            <a:r>
              <a:rPr sz="1800" i="1" dirty="0">
                <a:latin typeface="Times New Roman"/>
                <a:cs typeface="Times New Roman"/>
              </a:rPr>
              <a:t>H.; </a:t>
            </a:r>
            <a:r>
              <a:rPr sz="1800" i="1" spc="-5" dirty="0">
                <a:latin typeface="Times New Roman"/>
                <a:cs typeface="Times New Roman"/>
              </a:rPr>
              <a:t>Savage, </a:t>
            </a:r>
            <a:r>
              <a:rPr sz="1800" i="1" dirty="0">
                <a:latin typeface="Times New Roman"/>
                <a:cs typeface="Times New Roman"/>
              </a:rPr>
              <a:t>S. </a:t>
            </a:r>
            <a:r>
              <a:rPr sz="1800" i="1" spc="-5" dirty="0">
                <a:latin typeface="Times New Roman"/>
                <a:cs typeface="Times New Roman"/>
              </a:rPr>
              <a:t>(October</a:t>
            </a:r>
            <a:r>
              <a:rPr sz="1800" i="1" spc="110" dirty="0">
                <a:latin typeface="Times New Roman"/>
                <a:cs typeface="Times New Roman"/>
              </a:rPr>
              <a:t> </a:t>
            </a:r>
            <a:r>
              <a:rPr sz="1800" i="1" dirty="0">
                <a:latin typeface="Times New Roman"/>
                <a:cs typeface="Times New Roman"/>
              </a:rPr>
              <a:t>2008)</a:t>
            </a:r>
            <a:endParaRPr sz="1800" dirty="0">
              <a:latin typeface="Times New Roman"/>
              <a:cs typeface="Times New Roman"/>
            </a:endParaRPr>
          </a:p>
        </p:txBody>
      </p:sp>
      <p:sp>
        <p:nvSpPr>
          <p:cNvPr id="6" name="object 5"/>
          <p:cNvSpPr txBox="1"/>
          <p:nvPr/>
        </p:nvSpPr>
        <p:spPr>
          <a:xfrm>
            <a:off x="273763" y="3157702"/>
            <a:ext cx="137160" cy="233045"/>
          </a:xfrm>
          <a:prstGeom prst="rect">
            <a:avLst/>
          </a:prstGeom>
        </p:spPr>
        <p:txBody>
          <a:bodyPr vert="horz" wrap="square" lIns="0" tIns="0" rIns="0" bIns="0" rtlCol="0">
            <a:spAutoFit/>
          </a:bodyPr>
          <a:lstStyle/>
          <a:p>
            <a:pPr marL="12700">
              <a:lnSpc>
                <a:spcPct val="100000"/>
              </a:lnSpc>
            </a:pPr>
            <a:r>
              <a:rPr sz="1450" dirty="0">
                <a:latin typeface="Times New Roman"/>
                <a:cs typeface="Times New Roman"/>
              </a:rPr>
              <a:t>●</a:t>
            </a:r>
            <a:endParaRPr sz="1450">
              <a:latin typeface="Times New Roman"/>
              <a:cs typeface="Times New Roman"/>
            </a:endParaRPr>
          </a:p>
        </p:txBody>
      </p:sp>
      <p:sp>
        <p:nvSpPr>
          <p:cNvPr id="7" name="object 6"/>
          <p:cNvSpPr txBox="1"/>
          <p:nvPr/>
        </p:nvSpPr>
        <p:spPr>
          <a:xfrm>
            <a:off x="597611" y="3058546"/>
            <a:ext cx="8009890" cy="983603"/>
          </a:xfrm>
          <a:prstGeom prst="rect">
            <a:avLst/>
          </a:prstGeom>
        </p:spPr>
        <p:txBody>
          <a:bodyPr vert="horz" wrap="square" lIns="0" tIns="0" rIns="0" bIns="0" rtlCol="0">
            <a:spAutoFit/>
          </a:bodyPr>
          <a:lstStyle/>
          <a:p>
            <a:pPr marL="12700" marR="5080" algn="just">
              <a:lnSpc>
                <a:spcPct val="94400"/>
              </a:lnSpc>
              <a:tabLst>
                <a:tab pos="4092575" algn="l"/>
              </a:tabLst>
            </a:pPr>
            <a:r>
              <a:rPr sz="2400" spc="-5" dirty="0">
                <a:latin typeface="Times New Roman"/>
                <a:cs typeface="Times New Roman"/>
              </a:rPr>
              <a:t>Return-Oriented Programming: Exploits </a:t>
            </a:r>
            <a:r>
              <a:rPr sz="2400" spc="-20" dirty="0">
                <a:latin typeface="Times New Roman"/>
                <a:cs typeface="Times New Roman"/>
              </a:rPr>
              <a:t>Without  </a:t>
            </a:r>
            <a:r>
              <a:rPr sz="2400" dirty="0">
                <a:latin typeface="Times New Roman"/>
                <a:cs typeface="Times New Roman"/>
              </a:rPr>
              <a:t>Code </a:t>
            </a:r>
            <a:r>
              <a:rPr sz="2400" spc="-5" dirty="0">
                <a:latin typeface="Times New Roman"/>
                <a:cs typeface="Times New Roman"/>
              </a:rPr>
              <a:t>Injectio</a:t>
            </a:r>
            <a:r>
              <a:rPr lang="en-US" sz="2400" spc="-5" dirty="0">
                <a:latin typeface="Times New Roman"/>
                <a:cs typeface="Times New Roman"/>
              </a:rPr>
              <a:t>n</a:t>
            </a:r>
          </a:p>
          <a:p>
            <a:pPr marL="12700" marR="5080" algn="just">
              <a:lnSpc>
                <a:spcPct val="94400"/>
              </a:lnSpc>
              <a:tabLst>
                <a:tab pos="4092575" algn="l"/>
              </a:tabLst>
            </a:pPr>
            <a:r>
              <a:rPr sz="1200" i="1" dirty="0">
                <a:latin typeface="Times New Roman"/>
                <a:cs typeface="Times New Roman"/>
              </a:rPr>
              <a:t>[2] </a:t>
            </a:r>
            <a:r>
              <a:rPr sz="2400" dirty="0">
                <a:latin typeface="Times New Roman"/>
                <a:cs typeface="Times New Roman"/>
              </a:rPr>
              <a:t>- </a:t>
            </a:r>
            <a:r>
              <a:rPr sz="1800" i="1" spc="-5" dirty="0">
                <a:latin typeface="Times New Roman"/>
                <a:cs typeface="Times New Roman"/>
              </a:rPr>
              <a:t>Shacham, Hovav; Buchanan, Erik; </a:t>
            </a:r>
            <a:r>
              <a:rPr sz="1800" i="1" spc="-40" dirty="0">
                <a:latin typeface="Times New Roman"/>
                <a:cs typeface="Times New Roman"/>
              </a:rPr>
              <a:t>Roemer,  </a:t>
            </a:r>
            <a:r>
              <a:rPr sz="1800" i="1" spc="-10" dirty="0">
                <a:latin typeface="Times New Roman"/>
                <a:cs typeface="Times New Roman"/>
              </a:rPr>
              <a:t>Ryan;</a:t>
            </a:r>
            <a:r>
              <a:rPr sz="1800" i="1" spc="10" dirty="0">
                <a:latin typeface="Times New Roman"/>
                <a:cs typeface="Times New Roman"/>
              </a:rPr>
              <a:t> </a:t>
            </a:r>
            <a:r>
              <a:rPr sz="1800" i="1" spc="-5" dirty="0">
                <a:latin typeface="Times New Roman"/>
                <a:cs typeface="Times New Roman"/>
              </a:rPr>
              <a:t>Savage,</a:t>
            </a:r>
            <a:r>
              <a:rPr sz="1800" i="1" spc="10" dirty="0">
                <a:latin typeface="Times New Roman"/>
                <a:cs typeface="Times New Roman"/>
              </a:rPr>
              <a:t> </a:t>
            </a:r>
            <a:r>
              <a:rPr sz="1800" i="1" spc="-5" dirty="0">
                <a:latin typeface="Times New Roman"/>
                <a:cs typeface="Times New Roman"/>
              </a:rPr>
              <a:t>Stefan.	Retrieved</a:t>
            </a:r>
            <a:r>
              <a:rPr sz="1800" i="1" spc="-75" dirty="0">
                <a:latin typeface="Times New Roman"/>
                <a:cs typeface="Times New Roman"/>
              </a:rPr>
              <a:t> </a:t>
            </a:r>
            <a:r>
              <a:rPr sz="1800" i="1" dirty="0">
                <a:latin typeface="Times New Roman"/>
                <a:cs typeface="Times New Roman"/>
              </a:rPr>
              <a:t>2009-08-12.</a:t>
            </a:r>
            <a:endParaRPr sz="1800" dirty="0">
              <a:latin typeface="Times New Roman"/>
              <a:cs typeface="Times New Roman"/>
            </a:endParaRPr>
          </a:p>
        </p:txBody>
      </p:sp>
      <p:pic>
        <p:nvPicPr>
          <p:cNvPr id="2" name="Picture 1">
            <a:extLst>
              <a:ext uri="{FF2B5EF4-FFF2-40B4-BE49-F238E27FC236}">
                <a16:creationId xmlns:a16="http://schemas.microsoft.com/office/drawing/2014/main" id="{750D7932-A02B-F74A-8131-B50E0AAF6249}"/>
              </a:ext>
            </a:extLst>
          </p:cNvPr>
          <p:cNvPicPr>
            <a:picLocks noChangeAspect="1"/>
          </p:cNvPicPr>
          <p:nvPr/>
        </p:nvPicPr>
        <p:blipFill>
          <a:blip r:embed="rId2"/>
          <a:stretch>
            <a:fillRect/>
          </a:stretch>
        </p:blipFill>
        <p:spPr>
          <a:xfrm>
            <a:off x="2315132" y="4163921"/>
            <a:ext cx="4789475" cy="2694079"/>
          </a:xfrm>
          <a:prstGeom prst="rect">
            <a:avLst/>
          </a:prstGeom>
        </p:spPr>
      </p:pic>
    </p:spTree>
    <p:extLst>
      <p:ext uri="{BB962C8B-B14F-4D97-AF65-F5344CB8AC3E}">
        <p14:creationId xmlns:p14="http://schemas.microsoft.com/office/powerpoint/2010/main" val="2718640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42577-FD4E-CE43-971E-0C2CEFF52F7E}"/>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0B633643-ED4A-0147-9563-93DE83EB48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163" y="268357"/>
            <a:ext cx="8811674" cy="6858000"/>
          </a:xfrm>
          <a:prstGeom prst="rect">
            <a:avLst/>
          </a:prstGeom>
        </p:spPr>
      </p:pic>
    </p:spTree>
    <p:extLst>
      <p:ext uri="{BB962C8B-B14F-4D97-AF65-F5344CB8AC3E}">
        <p14:creationId xmlns:p14="http://schemas.microsoft.com/office/powerpoint/2010/main" val="34464793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p:cNvSpPr>
          <p:nvPr/>
        </p:nvSpPr>
        <p:spPr bwMode="gray">
          <a:xfrm>
            <a:off x="241601" y="-312088"/>
            <a:ext cx="7984337" cy="88646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437146" rIns="0" bIns="0" numCol="1" rtlCol="0" anchor="t" anchorCtr="0" compatLnSpc="1">
            <a:prstTxWarp prst="textNoShape">
              <a:avLst/>
            </a:prstTxWarp>
            <a:spAutoFit/>
          </a:bodyPr>
          <a:lstStyle>
            <a:lvl1pPr algn="l" rtl="0" eaLnBrk="0" fontAlgn="base" hangingPunct="0">
              <a:lnSpc>
                <a:spcPct val="90000"/>
              </a:lnSpc>
              <a:spcBef>
                <a:spcPct val="0"/>
              </a:spcBef>
              <a:spcAft>
                <a:spcPct val="0"/>
              </a:spcAft>
              <a:defRPr sz="2600" b="1">
                <a:solidFill>
                  <a:schemeClr val="bg1"/>
                </a:solidFill>
                <a:latin typeface="+mj-lt"/>
                <a:ea typeface="宋体" charset="0"/>
                <a:cs typeface="+mj-cs"/>
              </a:defRPr>
            </a:lvl1pPr>
            <a:lvl2pPr algn="l" rtl="0" eaLnBrk="0" fontAlgn="base" hangingPunct="0">
              <a:lnSpc>
                <a:spcPct val="90000"/>
              </a:lnSpc>
              <a:spcBef>
                <a:spcPct val="0"/>
              </a:spcBef>
              <a:spcAft>
                <a:spcPct val="0"/>
              </a:spcAft>
              <a:defRPr sz="2600" b="1">
                <a:solidFill>
                  <a:schemeClr val="bg1"/>
                </a:solidFill>
                <a:latin typeface="Arial" charset="0"/>
                <a:ea typeface="宋体" charset="0"/>
                <a:cs typeface="Arial" charset="0"/>
              </a:defRPr>
            </a:lvl2pPr>
            <a:lvl3pPr algn="l" rtl="0" eaLnBrk="0" fontAlgn="base" hangingPunct="0">
              <a:lnSpc>
                <a:spcPct val="90000"/>
              </a:lnSpc>
              <a:spcBef>
                <a:spcPct val="0"/>
              </a:spcBef>
              <a:spcAft>
                <a:spcPct val="0"/>
              </a:spcAft>
              <a:defRPr sz="2600" b="1">
                <a:solidFill>
                  <a:schemeClr val="bg1"/>
                </a:solidFill>
                <a:latin typeface="Arial" charset="0"/>
                <a:ea typeface="宋体" charset="0"/>
                <a:cs typeface="Arial" charset="0"/>
              </a:defRPr>
            </a:lvl3pPr>
            <a:lvl4pPr algn="l" rtl="0" eaLnBrk="0" fontAlgn="base" hangingPunct="0">
              <a:lnSpc>
                <a:spcPct val="90000"/>
              </a:lnSpc>
              <a:spcBef>
                <a:spcPct val="0"/>
              </a:spcBef>
              <a:spcAft>
                <a:spcPct val="0"/>
              </a:spcAft>
              <a:defRPr sz="2600" b="1">
                <a:solidFill>
                  <a:schemeClr val="bg1"/>
                </a:solidFill>
                <a:latin typeface="Arial" charset="0"/>
                <a:ea typeface="宋体" charset="0"/>
                <a:cs typeface="Arial" charset="0"/>
              </a:defRPr>
            </a:lvl4pPr>
            <a:lvl5pPr algn="l" rtl="0" eaLnBrk="0" fontAlgn="base" hangingPunct="0">
              <a:lnSpc>
                <a:spcPct val="90000"/>
              </a:lnSpc>
              <a:spcBef>
                <a:spcPct val="0"/>
              </a:spcBef>
              <a:spcAft>
                <a:spcPct val="0"/>
              </a:spcAft>
              <a:defRPr sz="2600" b="1">
                <a:solidFill>
                  <a:schemeClr val="bg1"/>
                </a:solidFill>
                <a:latin typeface="Arial" charset="0"/>
                <a:ea typeface="宋体" charset="0"/>
                <a:cs typeface="Arial" charset="0"/>
              </a:defRPr>
            </a:lvl5pPr>
            <a:lvl6pPr marL="457200" algn="l" rtl="0" fontAlgn="base">
              <a:lnSpc>
                <a:spcPct val="90000"/>
              </a:lnSpc>
              <a:spcBef>
                <a:spcPct val="0"/>
              </a:spcBef>
              <a:spcAft>
                <a:spcPct val="0"/>
              </a:spcAft>
              <a:defRPr sz="2600" b="1">
                <a:solidFill>
                  <a:schemeClr val="bg1"/>
                </a:solidFill>
                <a:latin typeface="Arial" charset="0"/>
                <a:cs typeface="Arial" charset="0"/>
              </a:defRPr>
            </a:lvl6pPr>
            <a:lvl7pPr marL="914400" algn="l" rtl="0" fontAlgn="base">
              <a:lnSpc>
                <a:spcPct val="90000"/>
              </a:lnSpc>
              <a:spcBef>
                <a:spcPct val="0"/>
              </a:spcBef>
              <a:spcAft>
                <a:spcPct val="0"/>
              </a:spcAft>
              <a:defRPr sz="2600" b="1">
                <a:solidFill>
                  <a:schemeClr val="bg1"/>
                </a:solidFill>
                <a:latin typeface="Arial" charset="0"/>
                <a:cs typeface="Arial" charset="0"/>
              </a:defRPr>
            </a:lvl7pPr>
            <a:lvl8pPr marL="1371600" algn="l" rtl="0" fontAlgn="base">
              <a:lnSpc>
                <a:spcPct val="90000"/>
              </a:lnSpc>
              <a:spcBef>
                <a:spcPct val="0"/>
              </a:spcBef>
              <a:spcAft>
                <a:spcPct val="0"/>
              </a:spcAft>
              <a:defRPr sz="2600" b="1">
                <a:solidFill>
                  <a:schemeClr val="bg1"/>
                </a:solidFill>
                <a:latin typeface="Arial" charset="0"/>
                <a:cs typeface="Arial" charset="0"/>
              </a:defRPr>
            </a:lvl8pPr>
            <a:lvl9pPr marL="1828800" algn="l" rtl="0" fontAlgn="base">
              <a:lnSpc>
                <a:spcPct val="90000"/>
              </a:lnSpc>
              <a:spcBef>
                <a:spcPct val="0"/>
              </a:spcBef>
              <a:spcAft>
                <a:spcPct val="0"/>
              </a:spcAft>
              <a:defRPr sz="2600" b="1">
                <a:solidFill>
                  <a:schemeClr val="bg1"/>
                </a:solidFill>
                <a:latin typeface="Arial" charset="0"/>
                <a:cs typeface="Arial" charset="0"/>
              </a:defRPr>
            </a:lvl9pPr>
          </a:lstStyle>
          <a:p>
            <a:pPr marL="12700">
              <a:lnSpc>
                <a:spcPct val="100000"/>
              </a:lnSpc>
            </a:pPr>
            <a:r>
              <a:rPr lang="en-US" sz="2850" kern="0" spc="5" dirty="0"/>
              <a:t>Ordinary programming: the </a:t>
            </a:r>
            <a:r>
              <a:rPr lang="en-US" sz="2850" kern="0" spc="10" dirty="0"/>
              <a:t>machine</a:t>
            </a:r>
            <a:r>
              <a:rPr lang="en-US" sz="2850" kern="0" dirty="0"/>
              <a:t> </a:t>
            </a:r>
            <a:r>
              <a:rPr lang="en-US" sz="2850" kern="0" spc="5" dirty="0"/>
              <a:t>level</a:t>
            </a:r>
            <a:endParaRPr lang="en-US" sz="2850" kern="0" dirty="0"/>
          </a:p>
        </p:txBody>
      </p:sp>
      <p:sp>
        <p:nvSpPr>
          <p:cNvPr id="6" name="object 6"/>
          <p:cNvSpPr/>
          <p:nvPr/>
        </p:nvSpPr>
        <p:spPr>
          <a:xfrm>
            <a:off x="887768" y="1541806"/>
            <a:ext cx="1379355" cy="1048149"/>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3370607" y="1541806"/>
            <a:ext cx="1875923" cy="1048149"/>
          </a:xfrm>
          <a:prstGeom prst="rect">
            <a:avLst/>
          </a:prstGeom>
          <a:blipFill>
            <a:blip r:embed="rId3" cstate="print"/>
            <a:stretch>
              <a:fillRect/>
            </a:stretch>
          </a:blipFill>
        </p:spPr>
        <p:txBody>
          <a:bodyPr wrap="square" lIns="0" tIns="0" rIns="0" bIns="0" rtlCol="0"/>
          <a:lstStyle/>
          <a:p>
            <a:endParaRPr/>
          </a:p>
        </p:txBody>
      </p:sp>
      <p:sp>
        <p:nvSpPr>
          <p:cNvPr id="8" name="object 8"/>
          <p:cNvSpPr/>
          <p:nvPr/>
        </p:nvSpPr>
        <p:spPr>
          <a:xfrm>
            <a:off x="5853447" y="1541806"/>
            <a:ext cx="2372491" cy="1048149"/>
          </a:xfrm>
          <a:prstGeom prst="rect">
            <a:avLst/>
          </a:prstGeom>
          <a:blipFill>
            <a:blip r:embed="rId4" cstate="print"/>
            <a:stretch>
              <a:fillRect/>
            </a:stretch>
          </a:blipFill>
        </p:spPr>
        <p:txBody>
          <a:bodyPr wrap="square" lIns="0" tIns="0" rIns="0" bIns="0" rtlCol="0"/>
          <a:lstStyle/>
          <a:p>
            <a:endParaRPr/>
          </a:p>
        </p:txBody>
      </p:sp>
      <p:sp>
        <p:nvSpPr>
          <p:cNvPr id="9" name="object 9"/>
          <p:cNvSpPr/>
          <p:nvPr/>
        </p:nvSpPr>
        <p:spPr>
          <a:xfrm>
            <a:off x="1880904" y="1541806"/>
            <a:ext cx="1875923" cy="1048149"/>
          </a:xfrm>
          <a:prstGeom prst="rect">
            <a:avLst/>
          </a:prstGeom>
          <a:blipFill>
            <a:blip r:embed="rId3" cstate="print"/>
            <a:stretch>
              <a:fillRect/>
            </a:stretch>
          </a:blipFill>
        </p:spPr>
        <p:txBody>
          <a:bodyPr wrap="square" lIns="0" tIns="0" rIns="0" bIns="0" rtlCol="0"/>
          <a:lstStyle/>
          <a:p>
            <a:endParaRPr/>
          </a:p>
        </p:txBody>
      </p:sp>
      <p:sp>
        <p:nvSpPr>
          <p:cNvPr id="10" name="object 10"/>
          <p:cNvSpPr/>
          <p:nvPr/>
        </p:nvSpPr>
        <p:spPr>
          <a:xfrm>
            <a:off x="4860311" y="1541806"/>
            <a:ext cx="1379355" cy="1048149"/>
          </a:xfrm>
          <a:prstGeom prst="rect">
            <a:avLst/>
          </a:prstGeom>
          <a:blipFill>
            <a:blip r:embed="rId2" cstate="print"/>
            <a:stretch>
              <a:fillRect/>
            </a:stretch>
          </a:blipFill>
        </p:spPr>
        <p:txBody>
          <a:bodyPr wrap="square" lIns="0" tIns="0" rIns="0" bIns="0" rtlCol="0"/>
          <a:lstStyle/>
          <a:p>
            <a:endParaRPr/>
          </a:p>
        </p:txBody>
      </p:sp>
      <p:sp>
        <p:nvSpPr>
          <p:cNvPr id="11" name="object 11"/>
          <p:cNvSpPr/>
          <p:nvPr/>
        </p:nvSpPr>
        <p:spPr>
          <a:xfrm>
            <a:off x="1080878" y="1661332"/>
            <a:ext cx="993140" cy="662305"/>
          </a:xfrm>
          <a:custGeom>
            <a:avLst/>
            <a:gdLst/>
            <a:ahLst/>
            <a:cxnLst/>
            <a:rect l="l" t="t" r="r" b="b"/>
            <a:pathLst>
              <a:path w="993139" h="662305">
                <a:moveTo>
                  <a:pt x="0" y="0"/>
                </a:moveTo>
                <a:lnTo>
                  <a:pt x="993135" y="0"/>
                </a:lnTo>
                <a:lnTo>
                  <a:pt x="993135" y="661989"/>
                </a:lnTo>
                <a:lnTo>
                  <a:pt x="0" y="661989"/>
                </a:lnTo>
                <a:lnTo>
                  <a:pt x="0" y="0"/>
                </a:lnTo>
                <a:close/>
              </a:path>
            </a:pathLst>
          </a:custGeom>
          <a:solidFill>
            <a:srgbClr val="FFFFFF"/>
          </a:solidFill>
        </p:spPr>
        <p:txBody>
          <a:bodyPr wrap="square" lIns="0" tIns="0" rIns="0" bIns="0" rtlCol="0"/>
          <a:lstStyle/>
          <a:p>
            <a:endParaRPr/>
          </a:p>
        </p:txBody>
      </p:sp>
      <p:sp>
        <p:nvSpPr>
          <p:cNvPr id="12" name="object 12"/>
          <p:cNvSpPr/>
          <p:nvPr/>
        </p:nvSpPr>
        <p:spPr>
          <a:xfrm>
            <a:off x="3563717" y="1661332"/>
            <a:ext cx="1489710" cy="662305"/>
          </a:xfrm>
          <a:custGeom>
            <a:avLst/>
            <a:gdLst/>
            <a:ahLst/>
            <a:cxnLst/>
            <a:rect l="l" t="t" r="r" b="b"/>
            <a:pathLst>
              <a:path w="1489710" h="662305">
                <a:moveTo>
                  <a:pt x="0" y="0"/>
                </a:moveTo>
                <a:lnTo>
                  <a:pt x="1489703" y="0"/>
                </a:lnTo>
                <a:lnTo>
                  <a:pt x="1489703" y="661989"/>
                </a:lnTo>
                <a:lnTo>
                  <a:pt x="0" y="661989"/>
                </a:lnTo>
                <a:lnTo>
                  <a:pt x="0" y="0"/>
                </a:lnTo>
                <a:close/>
              </a:path>
            </a:pathLst>
          </a:custGeom>
          <a:solidFill>
            <a:srgbClr val="FFFFFF"/>
          </a:solidFill>
        </p:spPr>
        <p:txBody>
          <a:bodyPr wrap="square" lIns="0" tIns="0" rIns="0" bIns="0" rtlCol="0"/>
          <a:lstStyle/>
          <a:p>
            <a:endParaRPr/>
          </a:p>
        </p:txBody>
      </p:sp>
      <p:sp>
        <p:nvSpPr>
          <p:cNvPr id="13" name="object 13"/>
          <p:cNvSpPr/>
          <p:nvPr/>
        </p:nvSpPr>
        <p:spPr>
          <a:xfrm>
            <a:off x="6046557" y="1661332"/>
            <a:ext cx="1986280" cy="662305"/>
          </a:xfrm>
          <a:custGeom>
            <a:avLst/>
            <a:gdLst/>
            <a:ahLst/>
            <a:cxnLst/>
            <a:rect l="l" t="t" r="r" b="b"/>
            <a:pathLst>
              <a:path w="1986279" h="662305">
                <a:moveTo>
                  <a:pt x="0" y="0"/>
                </a:moveTo>
                <a:lnTo>
                  <a:pt x="1986271" y="0"/>
                </a:lnTo>
                <a:lnTo>
                  <a:pt x="1986271" y="661989"/>
                </a:lnTo>
                <a:lnTo>
                  <a:pt x="0" y="661989"/>
                </a:lnTo>
                <a:lnTo>
                  <a:pt x="0" y="0"/>
                </a:lnTo>
                <a:close/>
              </a:path>
            </a:pathLst>
          </a:custGeom>
          <a:solidFill>
            <a:srgbClr val="FFFFFF"/>
          </a:solidFill>
        </p:spPr>
        <p:txBody>
          <a:bodyPr wrap="square" lIns="0" tIns="0" rIns="0" bIns="0" rtlCol="0"/>
          <a:lstStyle/>
          <a:p>
            <a:endParaRPr/>
          </a:p>
        </p:txBody>
      </p:sp>
      <p:sp>
        <p:nvSpPr>
          <p:cNvPr id="14" name="object 14"/>
          <p:cNvSpPr/>
          <p:nvPr/>
        </p:nvSpPr>
        <p:spPr>
          <a:xfrm>
            <a:off x="2074013" y="1661332"/>
            <a:ext cx="1489710" cy="662305"/>
          </a:xfrm>
          <a:custGeom>
            <a:avLst/>
            <a:gdLst/>
            <a:ahLst/>
            <a:cxnLst/>
            <a:rect l="l" t="t" r="r" b="b"/>
            <a:pathLst>
              <a:path w="1489710" h="662305">
                <a:moveTo>
                  <a:pt x="0" y="0"/>
                </a:moveTo>
                <a:lnTo>
                  <a:pt x="1489703" y="0"/>
                </a:lnTo>
                <a:lnTo>
                  <a:pt x="1489703" y="661989"/>
                </a:lnTo>
                <a:lnTo>
                  <a:pt x="0" y="661989"/>
                </a:lnTo>
                <a:lnTo>
                  <a:pt x="0" y="0"/>
                </a:lnTo>
                <a:close/>
              </a:path>
            </a:pathLst>
          </a:custGeom>
          <a:solidFill>
            <a:srgbClr val="FFFFFF"/>
          </a:solidFill>
        </p:spPr>
        <p:txBody>
          <a:bodyPr wrap="square" lIns="0" tIns="0" rIns="0" bIns="0" rtlCol="0"/>
          <a:lstStyle/>
          <a:p>
            <a:endParaRPr/>
          </a:p>
        </p:txBody>
      </p:sp>
      <p:sp>
        <p:nvSpPr>
          <p:cNvPr id="15" name="object 15"/>
          <p:cNvSpPr/>
          <p:nvPr/>
        </p:nvSpPr>
        <p:spPr>
          <a:xfrm>
            <a:off x="5053421" y="1661332"/>
            <a:ext cx="993140" cy="662305"/>
          </a:xfrm>
          <a:custGeom>
            <a:avLst/>
            <a:gdLst/>
            <a:ahLst/>
            <a:cxnLst/>
            <a:rect l="l" t="t" r="r" b="b"/>
            <a:pathLst>
              <a:path w="993140" h="662305">
                <a:moveTo>
                  <a:pt x="0" y="0"/>
                </a:moveTo>
                <a:lnTo>
                  <a:pt x="993135" y="0"/>
                </a:lnTo>
                <a:lnTo>
                  <a:pt x="993135" y="661989"/>
                </a:lnTo>
                <a:lnTo>
                  <a:pt x="0" y="661989"/>
                </a:lnTo>
                <a:lnTo>
                  <a:pt x="0" y="0"/>
                </a:lnTo>
                <a:close/>
              </a:path>
            </a:pathLst>
          </a:custGeom>
          <a:solidFill>
            <a:srgbClr val="FFFFFF"/>
          </a:solidFill>
        </p:spPr>
        <p:txBody>
          <a:bodyPr wrap="square" lIns="0" tIns="0" rIns="0" bIns="0" rtlCol="0"/>
          <a:lstStyle/>
          <a:p>
            <a:endParaRPr/>
          </a:p>
        </p:txBody>
      </p:sp>
      <p:graphicFrame>
        <p:nvGraphicFramePr>
          <p:cNvPr id="16" name="object 16"/>
          <p:cNvGraphicFramePr>
            <a:graphicFrameLocks noGrp="1"/>
          </p:cNvGraphicFramePr>
          <p:nvPr>
            <p:extLst>
              <p:ext uri="{D42A27DB-BD31-4B8C-83A1-F6EECF244321}">
                <p14:modId xmlns:p14="http://schemas.microsoft.com/office/powerpoint/2010/main" val="2037105759"/>
              </p:ext>
            </p:extLst>
          </p:nvPr>
        </p:nvGraphicFramePr>
        <p:xfrm>
          <a:off x="1071683" y="1652137"/>
          <a:ext cx="6951947" cy="661989"/>
        </p:xfrm>
        <a:graphic>
          <a:graphicData uri="http://schemas.openxmlformats.org/drawingml/2006/table">
            <a:tbl>
              <a:tblPr firstRow="1" bandRow="1">
                <a:tableStyleId>{2D5ABB26-0587-4C30-8999-92F81FD0307C}</a:tableStyleId>
              </a:tblPr>
              <a:tblGrid>
                <a:gridCol w="993135">
                  <a:extLst>
                    <a:ext uri="{9D8B030D-6E8A-4147-A177-3AD203B41FA5}">
                      <a16:colId xmlns:a16="http://schemas.microsoft.com/office/drawing/2014/main" val="20000"/>
                    </a:ext>
                  </a:extLst>
                </a:gridCol>
                <a:gridCol w="1489703">
                  <a:extLst>
                    <a:ext uri="{9D8B030D-6E8A-4147-A177-3AD203B41FA5}">
                      <a16:colId xmlns:a16="http://schemas.microsoft.com/office/drawing/2014/main" val="20001"/>
                    </a:ext>
                  </a:extLst>
                </a:gridCol>
                <a:gridCol w="1489703">
                  <a:extLst>
                    <a:ext uri="{9D8B030D-6E8A-4147-A177-3AD203B41FA5}">
                      <a16:colId xmlns:a16="http://schemas.microsoft.com/office/drawing/2014/main" val="20002"/>
                    </a:ext>
                  </a:extLst>
                </a:gridCol>
                <a:gridCol w="993135">
                  <a:extLst>
                    <a:ext uri="{9D8B030D-6E8A-4147-A177-3AD203B41FA5}">
                      <a16:colId xmlns:a16="http://schemas.microsoft.com/office/drawing/2014/main" val="20003"/>
                    </a:ext>
                  </a:extLst>
                </a:gridCol>
                <a:gridCol w="1986271">
                  <a:extLst>
                    <a:ext uri="{9D8B030D-6E8A-4147-A177-3AD203B41FA5}">
                      <a16:colId xmlns:a16="http://schemas.microsoft.com/office/drawing/2014/main" val="20004"/>
                    </a:ext>
                  </a:extLst>
                </a:gridCol>
              </a:tblGrid>
              <a:tr h="661989">
                <a:tc>
                  <a:txBody>
                    <a:bodyPr/>
                    <a:lstStyle/>
                    <a:p>
                      <a:pPr marL="280035">
                        <a:lnSpc>
                          <a:spcPct val="100000"/>
                        </a:lnSpc>
                        <a:spcBef>
                          <a:spcPts val="1375"/>
                        </a:spcBef>
                      </a:pPr>
                      <a:r>
                        <a:rPr sz="1700" spc="10" dirty="0">
                          <a:latin typeface="Arial"/>
                          <a:cs typeface="Arial"/>
                        </a:rPr>
                        <a:t>insn</a:t>
                      </a:r>
                      <a:endParaRPr sz="1700">
                        <a:latin typeface="Arial"/>
                        <a:cs typeface="Arial"/>
                      </a:endParaRPr>
                    </a:p>
                  </a:txBody>
                  <a:tcPr marL="0" marR="0" marT="0" marB="0">
                    <a:lnL w="18389">
                      <a:solidFill>
                        <a:srgbClr val="000000"/>
                      </a:solidFill>
                      <a:prstDash val="solid"/>
                    </a:lnL>
                    <a:lnR w="18389">
                      <a:solidFill>
                        <a:srgbClr val="000000"/>
                      </a:solidFill>
                      <a:prstDash val="solid"/>
                    </a:lnR>
                    <a:lnT w="18389">
                      <a:solidFill>
                        <a:srgbClr val="000000"/>
                      </a:solidFill>
                      <a:prstDash val="solid"/>
                    </a:lnT>
                    <a:lnB w="18389">
                      <a:solidFill>
                        <a:srgbClr val="000000"/>
                      </a:solidFill>
                      <a:prstDash val="solid"/>
                    </a:lnB>
                  </a:tcPr>
                </a:tc>
                <a:tc>
                  <a:txBody>
                    <a:bodyPr/>
                    <a:lstStyle/>
                    <a:p>
                      <a:pPr marR="1270" algn="ctr">
                        <a:lnSpc>
                          <a:spcPct val="100000"/>
                        </a:lnSpc>
                        <a:spcBef>
                          <a:spcPts val="1375"/>
                        </a:spcBef>
                      </a:pPr>
                      <a:r>
                        <a:rPr sz="1700" spc="10" dirty="0">
                          <a:latin typeface="Arial"/>
                          <a:cs typeface="Arial"/>
                        </a:rPr>
                        <a:t>insn</a:t>
                      </a:r>
                      <a:endParaRPr sz="1700">
                        <a:latin typeface="Arial"/>
                        <a:cs typeface="Arial"/>
                      </a:endParaRPr>
                    </a:p>
                  </a:txBody>
                  <a:tcPr marL="0" marR="0" marT="0" marB="0">
                    <a:lnL w="18389">
                      <a:solidFill>
                        <a:srgbClr val="000000"/>
                      </a:solidFill>
                      <a:prstDash val="solid"/>
                    </a:lnL>
                    <a:lnR w="18389">
                      <a:solidFill>
                        <a:srgbClr val="000000"/>
                      </a:solidFill>
                      <a:prstDash val="solid"/>
                    </a:lnR>
                    <a:lnT w="18389">
                      <a:solidFill>
                        <a:srgbClr val="000000"/>
                      </a:solidFill>
                      <a:prstDash val="solid"/>
                    </a:lnT>
                    <a:lnB w="18389">
                      <a:solidFill>
                        <a:srgbClr val="000000"/>
                      </a:solidFill>
                      <a:prstDash val="solid"/>
                    </a:lnB>
                  </a:tcPr>
                </a:tc>
                <a:tc>
                  <a:txBody>
                    <a:bodyPr/>
                    <a:lstStyle/>
                    <a:p>
                      <a:pPr marR="1270" algn="ctr">
                        <a:lnSpc>
                          <a:spcPct val="100000"/>
                        </a:lnSpc>
                        <a:spcBef>
                          <a:spcPts val="1375"/>
                        </a:spcBef>
                      </a:pPr>
                      <a:r>
                        <a:rPr sz="1700" spc="10" dirty="0">
                          <a:latin typeface="Arial"/>
                          <a:cs typeface="Arial"/>
                        </a:rPr>
                        <a:t>insn</a:t>
                      </a:r>
                      <a:endParaRPr sz="1700" dirty="0">
                        <a:latin typeface="Arial"/>
                        <a:cs typeface="Arial"/>
                      </a:endParaRPr>
                    </a:p>
                  </a:txBody>
                  <a:tcPr marL="0" marR="0" marT="0" marB="0">
                    <a:lnL w="18389">
                      <a:solidFill>
                        <a:srgbClr val="000000"/>
                      </a:solidFill>
                      <a:prstDash val="solid"/>
                    </a:lnL>
                    <a:lnR w="18389">
                      <a:solidFill>
                        <a:srgbClr val="000000"/>
                      </a:solidFill>
                      <a:prstDash val="solid"/>
                    </a:lnR>
                    <a:lnT w="18389">
                      <a:solidFill>
                        <a:srgbClr val="000000"/>
                      </a:solidFill>
                      <a:prstDash val="solid"/>
                    </a:lnT>
                    <a:lnB w="18389">
                      <a:solidFill>
                        <a:srgbClr val="000000"/>
                      </a:solidFill>
                      <a:prstDash val="solid"/>
                    </a:lnB>
                  </a:tcPr>
                </a:tc>
                <a:tc>
                  <a:txBody>
                    <a:bodyPr/>
                    <a:lstStyle/>
                    <a:p>
                      <a:pPr marL="280035">
                        <a:lnSpc>
                          <a:spcPct val="100000"/>
                        </a:lnSpc>
                        <a:spcBef>
                          <a:spcPts val="1375"/>
                        </a:spcBef>
                      </a:pPr>
                      <a:r>
                        <a:rPr sz="1700" spc="10" dirty="0">
                          <a:latin typeface="Arial"/>
                          <a:cs typeface="Arial"/>
                        </a:rPr>
                        <a:t>insn</a:t>
                      </a:r>
                      <a:endParaRPr sz="1700">
                        <a:latin typeface="Arial"/>
                        <a:cs typeface="Arial"/>
                      </a:endParaRPr>
                    </a:p>
                  </a:txBody>
                  <a:tcPr marL="0" marR="0" marT="0" marB="0">
                    <a:lnL w="18389">
                      <a:solidFill>
                        <a:srgbClr val="000000"/>
                      </a:solidFill>
                      <a:prstDash val="solid"/>
                    </a:lnL>
                    <a:lnR w="18389">
                      <a:solidFill>
                        <a:srgbClr val="000000"/>
                      </a:solidFill>
                      <a:prstDash val="solid"/>
                    </a:lnR>
                    <a:lnT w="18389">
                      <a:solidFill>
                        <a:srgbClr val="000000"/>
                      </a:solidFill>
                      <a:prstDash val="solid"/>
                    </a:lnT>
                    <a:lnB w="18389">
                      <a:solidFill>
                        <a:srgbClr val="000000"/>
                      </a:solidFill>
                      <a:prstDash val="solid"/>
                    </a:lnB>
                  </a:tcPr>
                </a:tc>
                <a:tc>
                  <a:txBody>
                    <a:bodyPr/>
                    <a:lstStyle/>
                    <a:p>
                      <a:pPr marR="1270" algn="ctr">
                        <a:lnSpc>
                          <a:spcPct val="100000"/>
                        </a:lnSpc>
                        <a:spcBef>
                          <a:spcPts val="1375"/>
                        </a:spcBef>
                      </a:pPr>
                      <a:endParaRPr sz="1700" dirty="0">
                        <a:latin typeface="Arial"/>
                        <a:cs typeface="Arial"/>
                      </a:endParaRPr>
                    </a:p>
                  </a:txBody>
                  <a:tcPr marL="0" marR="0" marT="0" marB="0">
                    <a:lnL w="18389">
                      <a:solidFill>
                        <a:srgbClr val="000000"/>
                      </a:solidFill>
                      <a:prstDash val="solid"/>
                    </a:lnL>
                    <a:lnR w="18388">
                      <a:solidFill>
                        <a:srgbClr val="000000"/>
                      </a:solidFill>
                      <a:prstDash val="solid"/>
                    </a:lnR>
                    <a:lnT w="18388">
                      <a:solidFill>
                        <a:srgbClr val="000000"/>
                      </a:solidFill>
                      <a:prstDash val="solid"/>
                    </a:lnT>
                    <a:lnB w="18388">
                      <a:solidFill>
                        <a:srgbClr val="000000"/>
                      </a:solidFill>
                      <a:prstDash val="solid"/>
                    </a:lnB>
                  </a:tcPr>
                </a:tc>
                <a:extLst>
                  <a:ext uri="{0D108BD9-81ED-4DB2-BD59-A6C34878D82A}">
                    <a16:rowId xmlns:a16="http://schemas.microsoft.com/office/drawing/2014/main" val="10000"/>
                  </a:ext>
                </a:extLst>
              </a:tr>
            </a:tbl>
          </a:graphicData>
        </a:graphic>
      </p:graphicFrame>
      <p:sp>
        <p:nvSpPr>
          <p:cNvPr id="17" name="object 17"/>
          <p:cNvSpPr/>
          <p:nvPr/>
        </p:nvSpPr>
        <p:spPr>
          <a:xfrm>
            <a:off x="3563717" y="2505367"/>
            <a:ext cx="0" cy="480059"/>
          </a:xfrm>
          <a:custGeom>
            <a:avLst/>
            <a:gdLst/>
            <a:ahLst/>
            <a:cxnLst/>
            <a:rect l="l" t="t" r="r" b="b"/>
            <a:pathLst>
              <a:path h="480060">
                <a:moveTo>
                  <a:pt x="0" y="479942"/>
                </a:moveTo>
                <a:lnTo>
                  <a:pt x="0" y="0"/>
                </a:lnTo>
              </a:path>
            </a:pathLst>
          </a:custGeom>
          <a:ln w="18391">
            <a:solidFill>
              <a:srgbClr val="000000"/>
            </a:solidFill>
          </a:ln>
        </p:spPr>
        <p:txBody>
          <a:bodyPr wrap="square" lIns="0" tIns="0" rIns="0" bIns="0" rtlCol="0"/>
          <a:lstStyle/>
          <a:p>
            <a:endParaRPr/>
          </a:p>
        </p:txBody>
      </p:sp>
      <p:sp>
        <p:nvSpPr>
          <p:cNvPr id="18" name="object 18"/>
          <p:cNvSpPr/>
          <p:nvPr/>
        </p:nvSpPr>
        <p:spPr>
          <a:xfrm>
            <a:off x="3508543" y="2358259"/>
            <a:ext cx="110489" cy="147320"/>
          </a:xfrm>
          <a:custGeom>
            <a:avLst/>
            <a:gdLst/>
            <a:ahLst/>
            <a:cxnLst/>
            <a:rect l="l" t="t" r="r" b="b"/>
            <a:pathLst>
              <a:path w="110489" h="147319">
                <a:moveTo>
                  <a:pt x="55174" y="0"/>
                </a:moveTo>
                <a:lnTo>
                  <a:pt x="0" y="147108"/>
                </a:lnTo>
                <a:lnTo>
                  <a:pt x="110348" y="147108"/>
                </a:lnTo>
                <a:lnTo>
                  <a:pt x="55174" y="0"/>
                </a:lnTo>
                <a:close/>
              </a:path>
            </a:pathLst>
          </a:custGeom>
          <a:solidFill>
            <a:srgbClr val="000000"/>
          </a:solidFill>
        </p:spPr>
        <p:txBody>
          <a:bodyPr wrap="square" lIns="0" tIns="0" rIns="0" bIns="0" rtlCol="0"/>
          <a:lstStyle/>
          <a:p>
            <a:endParaRPr/>
          </a:p>
        </p:txBody>
      </p:sp>
      <p:sp>
        <p:nvSpPr>
          <p:cNvPr id="19" name="object 19"/>
          <p:cNvSpPr/>
          <p:nvPr/>
        </p:nvSpPr>
        <p:spPr>
          <a:xfrm>
            <a:off x="3508543" y="2358259"/>
            <a:ext cx="110489" cy="147320"/>
          </a:xfrm>
          <a:custGeom>
            <a:avLst/>
            <a:gdLst/>
            <a:ahLst/>
            <a:cxnLst/>
            <a:rect l="l" t="t" r="r" b="b"/>
            <a:pathLst>
              <a:path w="110489" h="147319">
                <a:moveTo>
                  <a:pt x="55174" y="0"/>
                </a:moveTo>
                <a:lnTo>
                  <a:pt x="0" y="147108"/>
                </a:lnTo>
                <a:lnTo>
                  <a:pt x="110348" y="147108"/>
                </a:lnTo>
                <a:lnTo>
                  <a:pt x="55174" y="0"/>
                </a:lnTo>
                <a:close/>
              </a:path>
            </a:pathLst>
          </a:custGeom>
          <a:ln w="18390">
            <a:solidFill>
              <a:srgbClr val="000000"/>
            </a:solidFill>
          </a:ln>
        </p:spPr>
        <p:txBody>
          <a:bodyPr wrap="square" lIns="0" tIns="0" rIns="0" bIns="0" rtlCol="0"/>
          <a:lstStyle/>
          <a:p>
            <a:endParaRPr/>
          </a:p>
        </p:txBody>
      </p:sp>
      <p:sp>
        <p:nvSpPr>
          <p:cNvPr id="20" name="object 20"/>
          <p:cNvSpPr/>
          <p:nvPr/>
        </p:nvSpPr>
        <p:spPr>
          <a:xfrm>
            <a:off x="3250764" y="3132534"/>
            <a:ext cx="1195705" cy="514984"/>
          </a:xfrm>
          <a:custGeom>
            <a:avLst/>
            <a:gdLst/>
            <a:ahLst/>
            <a:cxnLst/>
            <a:rect l="l" t="t" r="r" b="b"/>
            <a:pathLst>
              <a:path w="1195704" h="514985">
                <a:moveTo>
                  <a:pt x="0" y="0"/>
                </a:moveTo>
                <a:lnTo>
                  <a:pt x="1195441" y="0"/>
                </a:lnTo>
                <a:lnTo>
                  <a:pt x="1195441" y="514880"/>
                </a:lnTo>
                <a:lnTo>
                  <a:pt x="0" y="514880"/>
                </a:lnTo>
                <a:lnTo>
                  <a:pt x="0" y="0"/>
                </a:lnTo>
                <a:close/>
              </a:path>
            </a:pathLst>
          </a:custGeom>
          <a:solidFill>
            <a:srgbClr val="FFFFFF"/>
          </a:solidFill>
        </p:spPr>
        <p:txBody>
          <a:bodyPr wrap="square" lIns="0" tIns="0" rIns="0" bIns="0" rtlCol="0"/>
          <a:lstStyle/>
          <a:p>
            <a:endParaRPr/>
          </a:p>
        </p:txBody>
      </p:sp>
      <p:sp>
        <p:nvSpPr>
          <p:cNvPr id="21" name="object 21"/>
          <p:cNvSpPr txBox="1"/>
          <p:nvPr/>
        </p:nvSpPr>
        <p:spPr>
          <a:xfrm>
            <a:off x="887768" y="3132534"/>
            <a:ext cx="7675245" cy="512961"/>
          </a:xfrm>
          <a:prstGeom prst="rect">
            <a:avLst/>
          </a:prstGeom>
        </p:spPr>
        <p:txBody>
          <a:bodyPr vert="horz" wrap="square" lIns="0" tIns="0" rIns="0" bIns="0" rtlCol="0">
            <a:spAutoFit/>
          </a:bodyPr>
          <a:lstStyle/>
          <a:p>
            <a:pPr marL="2505075" marR="4156075" algn="ctr">
              <a:lnSpc>
                <a:spcPts val="2030"/>
              </a:lnSpc>
            </a:pPr>
            <a:r>
              <a:rPr sz="1700" spc="5" dirty="0">
                <a:latin typeface="Arial"/>
                <a:cs typeface="Arial"/>
              </a:rPr>
              <a:t>instruction  </a:t>
            </a:r>
            <a:r>
              <a:rPr sz="1700" spc="10" dirty="0">
                <a:latin typeface="Arial"/>
                <a:cs typeface="Arial"/>
              </a:rPr>
              <a:t>pointer</a:t>
            </a:r>
            <a:endParaRPr sz="1700" dirty="0">
              <a:latin typeface="Arial"/>
              <a:cs typeface="Arial"/>
            </a:endParaRPr>
          </a:p>
        </p:txBody>
      </p:sp>
      <p:sp>
        <p:nvSpPr>
          <p:cNvPr id="25" name="Rectangle 24"/>
          <p:cNvSpPr/>
          <p:nvPr/>
        </p:nvSpPr>
        <p:spPr>
          <a:xfrm>
            <a:off x="636295" y="3837265"/>
            <a:ext cx="7589643" cy="1631216"/>
          </a:xfrm>
          <a:prstGeom prst="rect">
            <a:avLst/>
          </a:prstGeom>
        </p:spPr>
        <p:txBody>
          <a:bodyPr wrap="square">
            <a:spAutoFit/>
          </a:bodyPr>
          <a:lstStyle/>
          <a:p>
            <a:pPr marL="342900" indent="-342900">
              <a:buFont typeface="Arial" charset="0"/>
              <a:buChar char="•"/>
            </a:pPr>
            <a:r>
              <a:rPr lang="en-US" dirty="0"/>
              <a:t>Instruction pointer (</a:t>
            </a:r>
            <a:r>
              <a:rPr lang="en-US" altLang="zh-CN" dirty="0"/>
              <a:t>EIP</a:t>
            </a:r>
            <a:r>
              <a:rPr lang="en-US" dirty="0"/>
              <a:t>) determines which instruction  to fetch &amp; execute</a:t>
            </a:r>
          </a:p>
          <a:p>
            <a:pPr marL="342900" indent="-342900">
              <a:buFont typeface="Arial" charset="0"/>
              <a:buChar char="•"/>
            </a:pPr>
            <a:r>
              <a:rPr lang="en-US" dirty="0"/>
              <a:t>Once processor has executed the instruction, it  automatically increments </a:t>
            </a:r>
            <a:r>
              <a:rPr lang="en-US" altLang="zh-CN" dirty="0"/>
              <a:t>EIP</a:t>
            </a:r>
            <a:r>
              <a:rPr lang="zh-CN" altLang="en-US" dirty="0"/>
              <a:t> </a:t>
            </a:r>
            <a:r>
              <a:rPr lang="en-US" dirty="0"/>
              <a:t>to next instruction</a:t>
            </a:r>
          </a:p>
          <a:p>
            <a:pPr marL="342900" indent="-342900">
              <a:buFont typeface="Arial" charset="0"/>
              <a:buChar char="•"/>
            </a:pPr>
            <a:r>
              <a:rPr lang="en-US" dirty="0"/>
              <a:t>Control flow by changing value of </a:t>
            </a:r>
            <a:r>
              <a:rPr lang="en-US" altLang="zh-CN" dirty="0"/>
              <a:t>EIP</a:t>
            </a:r>
            <a:endParaRPr lang="en-US" dirty="0"/>
          </a:p>
        </p:txBody>
      </p:sp>
    </p:spTree>
    <p:extLst>
      <p:ext uri="{BB962C8B-B14F-4D97-AF65-F5344CB8AC3E}">
        <p14:creationId xmlns:p14="http://schemas.microsoft.com/office/powerpoint/2010/main" val="1433830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ACBD7-45DC-4942-9EED-838EFC6CE66A}"/>
              </a:ext>
            </a:extLst>
          </p:cNvPr>
          <p:cNvSpPr>
            <a:spLocks noGrp="1"/>
          </p:cNvSpPr>
          <p:nvPr>
            <p:ph type="title"/>
          </p:nvPr>
        </p:nvSpPr>
        <p:spPr/>
        <p:txBody>
          <a:bodyPr/>
          <a:lstStyle/>
          <a:p>
            <a:r>
              <a:rPr lang="en-US" dirty="0"/>
              <a:t>EIP</a:t>
            </a:r>
          </a:p>
        </p:txBody>
      </p:sp>
      <p:pic>
        <p:nvPicPr>
          <p:cNvPr id="4" name="Picture 3">
            <a:extLst>
              <a:ext uri="{FF2B5EF4-FFF2-40B4-BE49-F238E27FC236}">
                <a16:creationId xmlns:a16="http://schemas.microsoft.com/office/drawing/2014/main" id="{F1699DD3-62CC-9B4B-926C-2CF6DABA3E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49300"/>
            <a:ext cx="9144000" cy="1993805"/>
          </a:xfrm>
          <a:prstGeom prst="rect">
            <a:avLst/>
          </a:prstGeom>
        </p:spPr>
      </p:pic>
      <p:sp>
        <p:nvSpPr>
          <p:cNvPr id="5" name="Rectangle 4">
            <a:extLst>
              <a:ext uri="{FF2B5EF4-FFF2-40B4-BE49-F238E27FC236}">
                <a16:creationId xmlns:a16="http://schemas.microsoft.com/office/drawing/2014/main" id="{24ADF5E9-0016-5140-8F2A-DB55C8CB7179}"/>
              </a:ext>
            </a:extLst>
          </p:cNvPr>
          <p:cNvSpPr/>
          <p:nvPr/>
        </p:nvSpPr>
        <p:spPr>
          <a:xfrm>
            <a:off x="1230507" y="5753257"/>
            <a:ext cx="7589643" cy="954107"/>
          </a:xfrm>
          <a:prstGeom prst="rect">
            <a:avLst/>
          </a:prstGeom>
        </p:spPr>
        <p:txBody>
          <a:bodyPr wrap="square">
            <a:spAutoFit/>
          </a:bodyPr>
          <a:lstStyle/>
          <a:p>
            <a:pPr marL="342900" indent="-342900">
              <a:buFont typeface="Arial" charset="0"/>
              <a:buChar char="•"/>
            </a:pPr>
            <a:r>
              <a:rPr lang="en-US" sz="1400" dirty="0"/>
              <a:t>Instruction pointer (</a:t>
            </a:r>
            <a:r>
              <a:rPr lang="en-US" altLang="zh-CN" sz="1400" dirty="0"/>
              <a:t>EIP</a:t>
            </a:r>
            <a:r>
              <a:rPr lang="en-US" sz="1400" dirty="0"/>
              <a:t>) determines which instruction  to fetch &amp; execute</a:t>
            </a:r>
          </a:p>
          <a:p>
            <a:pPr marL="342900" indent="-342900">
              <a:buFont typeface="Arial" charset="0"/>
              <a:buChar char="•"/>
            </a:pPr>
            <a:r>
              <a:rPr lang="en-US" sz="1400" dirty="0"/>
              <a:t>Once processor has executed the instruction, it  automatically increments </a:t>
            </a:r>
            <a:r>
              <a:rPr lang="en-US" altLang="zh-CN" sz="1400" dirty="0"/>
              <a:t>EIP</a:t>
            </a:r>
            <a:r>
              <a:rPr lang="zh-CN" altLang="en-US" sz="1400" dirty="0"/>
              <a:t> </a:t>
            </a:r>
            <a:r>
              <a:rPr lang="en-US" sz="1400" dirty="0"/>
              <a:t>to next instruction</a:t>
            </a:r>
          </a:p>
          <a:p>
            <a:pPr marL="342900" indent="-342900">
              <a:buFont typeface="Arial" charset="0"/>
              <a:buChar char="•"/>
            </a:pPr>
            <a:r>
              <a:rPr lang="en-US" sz="1400" dirty="0"/>
              <a:t>Control flow by changing value of </a:t>
            </a:r>
            <a:r>
              <a:rPr lang="en-US" altLang="zh-CN" sz="1400" dirty="0"/>
              <a:t>EIP</a:t>
            </a:r>
            <a:endParaRPr lang="en-US" sz="1400" dirty="0"/>
          </a:p>
        </p:txBody>
      </p:sp>
      <p:sp>
        <p:nvSpPr>
          <p:cNvPr id="6" name="Rectangle 5">
            <a:extLst>
              <a:ext uri="{FF2B5EF4-FFF2-40B4-BE49-F238E27FC236}">
                <a16:creationId xmlns:a16="http://schemas.microsoft.com/office/drawing/2014/main" id="{EB758469-DE5C-464D-9910-D247292ECC1D}"/>
              </a:ext>
            </a:extLst>
          </p:cNvPr>
          <p:cNvSpPr/>
          <p:nvPr/>
        </p:nvSpPr>
        <p:spPr bwMode="auto">
          <a:xfrm>
            <a:off x="4572000" y="2576945"/>
            <a:ext cx="2724727" cy="166160"/>
          </a:xfrm>
          <a:prstGeom prst="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7" name="Rectangle 6">
            <a:extLst>
              <a:ext uri="{FF2B5EF4-FFF2-40B4-BE49-F238E27FC236}">
                <a16:creationId xmlns:a16="http://schemas.microsoft.com/office/drawing/2014/main" id="{BF80B1E9-96F7-D340-828F-3F8E166FD7CE}"/>
              </a:ext>
            </a:extLst>
          </p:cNvPr>
          <p:cNvSpPr/>
          <p:nvPr/>
        </p:nvSpPr>
        <p:spPr bwMode="auto">
          <a:xfrm>
            <a:off x="0" y="1533862"/>
            <a:ext cx="2881745" cy="165630"/>
          </a:xfrm>
          <a:prstGeom prst="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pic>
        <p:nvPicPr>
          <p:cNvPr id="9" name="Picture 8">
            <a:extLst>
              <a:ext uri="{FF2B5EF4-FFF2-40B4-BE49-F238E27FC236}">
                <a16:creationId xmlns:a16="http://schemas.microsoft.com/office/drawing/2014/main" id="{D35740B9-1850-794E-8707-FB8987E036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038" y="2832131"/>
            <a:ext cx="8242300" cy="2832100"/>
          </a:xfrm>
          <a:prstGeom prst="rect">
            <a:avLst/>
          </a:prstGeom>
        </p:spPr>
      </p:pic>
      <p:sp>
        <p:nvSpPr>
          <p:cNvPr id="10" name="Rectangle 9">
            <a:extLst>
              <a:ext uri="{FF2B5EF4-FFF2-40B4-BE49-F238E27FC236}">
                <a16:creationId xmlns:a16="http://schemas.microsoft.com/office/drawing/2014/main" id="{DE97A485-3DF8-7943-9A44-3F893D917AAA}"/>
              </a:ext>
            </a:extLst>
          </p:cNvPr>
          <p:cNvSpPr/>
          <p:nvPr/>
        </p:nvSpPr>
        <p:spPr bwMode="auto">
          <a:xfrm>
            <a:off x="300038" y="3103418"/>
            <a:ext cx="1658071" cy="286327"/>
          </a:xfrm>
          <a:prstGeom prst="rect">
            <a:avLst/>
          </a:prstGeom>
          <a:noFill/>
          <a:ln>
            <a:solidFill>
              <a:schemeClr val="accent2"/>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11" name="Rectangle 10">
            <a:extLst>
              <a:ext uri="{FF2B5EF4-FFF2-40B4-BE49-F238E27FC236}">
                <a16:creationId xmlns:a16="http://schemas.microsoft.com/office/drawing/2014/main" id="{C286EAFA-8C2A-2943-A259-BABA7EC8A5B0}"/>
              </a:ext>
            </a:extLst>
          </p:cNvPr>
          <p:cNvSpPr/>
          <p:nvPr/>
        </p:nvSpPr>
        <p:spPr bwMode="auto">
          <a:xfrm>
            <a:off x="611836" y="4423317"/>
            <a:ext cx="4495873" cy="286327"/>
          </a:xfrm>
          <a:prstGeom prst="rect">
            <a:avLst/>
          </a:prstGeom>
          <a:noFill/>
          <a:ln>
            <a:solidFill>
              <a:schemeClr val="accent2"/>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283435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spc="10" dirty="0"/>
              <a:t>Return-oriented </a:t>
            </a:r>
            <a:r>
              <a:rPr lang="en-US" sz="2800" spc="5" dirty="0"/>
              <a:t>programming:  the </a:t>
            </a:r>
            <a:r>
              <a:rPr lang="en-US" sz="2800" spc="10" dirty="0"/>
              <a:t>machine</a:t>
            </a:r>
            <a:r>
              <a:rPr lang="en-US" sz="2800" spc="-75" dirty="0"/>
              <a:t> </a:t>
            </a:r>
            <a:r>
              <a:rPr lang="en-US" sz="2800" spc="5" dirty="0"/>
              <a:t>level</a:t>
            </a:r>
            <a:br>
              <a:rPr lang="en-US" sz="2800" dirty="0"/>
            </a:br>
            <a:endParaRPr lang="en-US" dirty="0"/>
          </a:p>
        </p:txBody>
      </p:sp>
      <p:sp>
        <p:nvSpPr>
          <p:cNvPr id="5" name="object 5"/>
          <p:cNvSpPr/>
          <p:nvPr/>
        </p:nvSpPr>
        <p:spPr>
          <a:xfrm>
            <a:off x="1037607" y="837248"/>
            <a:ext cx="7216456" cy="1761204"/>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1208075" y="2541639"/>
            <a:ext cx="1079627" cy="1079447"/>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1889945" y="2541639"/>
            <a:ext cx="1079627" cy="1079447"/>
          </a:xfrm>
          <a:prstGeom prst="rect">
            <a:avLst/>
          </a:prstGeom>
          <a:blipFill>
            <a:blip r:embed="rId3" cstate="print"/>
            <a:stretch>
              <a:fillRect/>
            </a:stretch>
          </a:blipFill>
        </p:spPr>
        <p:txBody>
          <a:bodyPr wrap="square" lIns="0" tIns="0" rIns="0" bIns="0" rtlCol="0"/>
          <a:lstStyle/>
          <a:p>
            <a:endParaRPr/>
          </a:p>
        </p:txBody>
      </p:sp>
      <p:sp>
        <p:nvSpPr>
          <p:cNvPr id="8" name="object 8"/>
          <p:cNvSpPr/>
          <p:nvPr/>
        </p:nvSpPr>
        <p:spPr>
          <a:xfrm>
            <a:off x="2571815" y="2541639"/>
            <a:ext cx="1079627" cy="1079447"/>
          </a:xfrm>
          <a:prstGeom prst="rect">
            <a:avLst/>
          </a:prstGeom>
          <a:blipFill>
            <a:blip r:embed="rId3" cstate="print"/>
            <a:stretch>
              <a:fillRect/>
            </a:stretch>
          </a:blipFill>
        </p:spPr>
        <p:txBody>
          <a:bodyPr wrap="square" lIns="0" tIns="0" rIns="0" bIns="0" rtlCol="0"/>
          <a:lstStyle/>
          <a:p>
            <a:endParaRPr/>
          </a:p>
        </p:txBody>
      </p:sp>
      <p:sp>
        <p:nvSpPr>
          <p:cNvPr id="9" name="object 9"/>
          <p:cNvSpPr/>
          <p:nvPr/>
        </p:nvSpPr>
        <p:spPr>
          <a:xfrm>
            <a:off x="3253684" y="2541639"/>
            <a:ext cx="1079627" cy="1079447"/>
          </a:xfrm>
          <a:prstGeom prst="rect">
            <a:avLst/>
          </a:prstGeom>
          <a:blipFill>
            <a:blip r:embed="rId3" cstate="print"/>
            <a:stretch>
              <a:fillRect/>
            </a:stretch>
          </a:blipFill>
        </p:spPr>
        <p:txBody>
          <a:bodyPr wrap="square" lIns="0" tIns="0" rIns="0" bIns="0" rtlCol="0"/>
          <a:lstStyle/>
          <a:p>
            <a:endParaRPr/>
          </a:p>
        </p:txBody>
      </p:sp>
      <p:sp>
        <p:nvSpPr>
          <p:cNvPr id="10" name="object 10"/>
          <p:cNvSpPr/>
          <p:nvPr/>
        </p:nvSpPr>
        <p:spPr>
          <a:xfrm>
            <a:off x="3935554" y="2541639"/>
            <a:ext cx="1079627" cy="1079447"/>
          </a:xfrm>
          <a:prstGeom prst="rect">
            <a:avLst/>
          </a:prstGeom>
          <a:blipFill>
            <a:blip r:embed="rId3" cstate="print"/>
            <a:stretch>
              <a:fillRect/>
            </a:stretch>
          </a:blipFill>
        </p:spPr>
        <p:txBody>
          <a:bodyPr wrap="square" lIns="0" tIns="0" rIns="0" bIns="0" rtlCol="0"/>
          <a:lstStyle/>
          <a:p>
            <a:endParaRPr/>
          </a:p>
        </p:txBody>
      </p:sp>
      <p:sp>
        <p:nvSpPr>
          <p:cNvPr id="11" name="object 11"/>
          <p:cNvSpPr/>
          <p:nvPr/>
        </p:nvSpPr>
        <p:spPr>
          <a:xfrm>
            <a:off x="4617424" y="2541639"/>
            <a:ext cx="1079627" cy="1079447"/>
          </a:xfrm>
          <a:prstGeom prst="rect">
            <a:avLst/>
          </a:prstGeom>
          <a:blipFill>
            <a:blip r:embed="rId3" cstate="print"/>
            <a:stretch>
              <a:fillRect/>
            </a:stretch>
          </a:blipFill>
        </p:spPr>
        <p:txBody>
          <a:bodyPr wrap="square" lIns="0" tIns="0" rIns="0" bIns="0" rtlCol="0"/>
          <a:lstStyle/>
          <a:p>
            <a:endParaRPr/>
          </a:p>
        </p:txBody>
      </p:sp>
      <p:sp>
        <p:nvSpPr>
          <p:cNvPr id="12" name="object 12"/>
          <p:cNvSpPr/>
          <p:nvPr/>
        </p:nvSpPr>
        <p:spPr>
          <a:xfrm>
            <a:off x="5299294" y="2541639"/>
            <a:ext cx="1079627" cy="1079447"/>
          </a:xfrm>
          <a:prstGeom prst="rect">
            <a:avLst/>
          </a:prstGeom>
          <a:blipFill>
            <a:blip r:embed="rId3" cstate="print"/>
            <a:stretch>
              <a:fillRect/>
            </a:stretch>
          </a:blipFill>
        </p:spPr>
        <p:txBody>
          <a:bodyPr wrap="square" lIns="0" tIns="0" rIns="0" bIns="0" rtlCol="0"/>
          <a:lstStyle/>
          <a:p>
            <a:endParaRPr/>
          </a:p>
        </p:txBody>
      </p:sp>
      <p:sp>
        <p:nvSpPr>
          <p:cNvPr id="13" name="object 13"/>
          <p:cNvSpPr/>
          <p:nvPr/>
        </p:nvSpPr>
        <p:spPr>
          <a:xfrm>
            <a:off x="5981164" y="2541639"/>
            <a:ext cx="1079627" cy="1079447"/>
          </a:xfrm>
          <a:prstGeom prst="rect">
            <a:avLst/>
          </a:prstGeom>
          <a:blipFill>
            <a:blip r:embed="rId3" cstate="print"/>
            <a:stretch>
              <a:fillRect/>
            </a:stretch>
          </a:blipFill>
        </p:spPr>
        <p:txBody>
          <a:bodyPr wrap="square" lIns="0" tIns="0" rIns="0" bIns="0" rtlCol="0"/>
          <a:lstStyle/>
          <a:p>
            <a:endParaRPr/>
          </a:p>
        </p:txBody>
      </p:sp>
      <p:sp>
        <p:nvSpPr>
          <p:cNvPr id="14" name="object 14"/>
          <p:cNvSpPr/>
          <p:nvPr/>
        </p:nvSpPr>
        <p:spPr>
          <a:xfrm>
            <a:off x="6663034" y="2541639"/>
            <a:ext cx="1079627" cy="1079447"/>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2505522" y="3497992"/>
            <a:ext cx="890269" cy="530860"/>
          </a:xfrm>
          <a:custGeom>
            <a:avLst/>
            <a:gdLst/>
            <a:ahLst/>
            <a:cxnLst/>
            <a:rect l="l" t="t" r="r" b="b"/>
            <a:pathLst>
              <a:path w="890270" h="530860">
                <a:moveTo>
                  <a:pt x="0" y="0"/>
                </a:moveTo>
                <a:lnTo>
                  <a:pt x="890219" y="0"/>
                </a:lnTo>
                <a:lnTo>
                  <a:pt x="890219" y="530255"/>
                </a:lnTo>
                <a:lnTo>
                  <a:pt x="0" y="530255"/>
                </a:lnTo>
                <a:lnTo>
                  <a:pt x="0" y="0"/>
                </a:lnTo>
                <a:close/>
              </a:path>
            </a:pathLst>
          </a:custGeom>
          <a:solidFill>
            <a:srgbClr val="FFFFFF"/>
          </a:solidFill>
        </p:spPr>
        <p:txBody>
          <a:bodyPr wrap="square" lIns="0" tIns="0" rIns="0" bIns="0" rtlCol="0"/>
          <a:lstStyle/>
          <a:p>
            <a:endParaRPr/>
          </a:p>
        </p:txBody>
      </p:sp>
      <p:sp>
        <p:nvSpPr>
          <p:cNvPr id="16" name="object 16"/>
          <p:cNvSpPr txBox="1"/>
          <p:nvPr/>
        </p:nvSpPr>
        <p:spPr>
          <a:xfrm>
            <a:off x="573568" y="3489228"/>
            <a:ext cx="8382542" cy="1942070"/>
          </a:xfrm>
          <a:prstGeom prst="rect">
            <a:avLst/>
          </a:prstGeom>
        </p:spPr>
        <p:txBody>
          <a:bodyPr vert="horz" wrap="square" lIns="0" tIns="0" rIns="0" bIns="0" rtlCol="0">
            <a:spAutoFit/>
          </a:bodyPr>
          <a:lstStyle/>
          <a:p>
            <a:pPr marL="2024380" marR="4937760" indent="81915">
              <a:lnSpc>
                <a:spcPts val="2090"/>
              </a:lnSpc>
            </a:pPr>
            <a:r>
              <a:rPr sz="1750" spc="15" dirty="0">
                <a:latin typeface="Arial"/>
                <a:cs typeface="Arial"/>
              </a:rPr>
              <a:t>stack  </a:t>
            </a:r>
            <a:r>
              <a:rPr sz="1750" spc="10" dirty="0">
                <a:latin typeface="Arial"/>
                <a:cs typeface="Arial"/>
              </a:rPr>
              <a:t>pointer</a:t>
            </a:r>
            <a:endParaRPr sz="1750" dirty="0">
              <a:latin typeface="Arial"/>
              <a:cs typeface="Arial"/>
            </a:endParaRPr>
          </a:p>
          <a:p>
            <a:pPr marL="469265" marR="818515" indent="-457200">
              <a:lnSpc>
                <a:spcPct val="100000"/>
              </a:lnSpc>
              <a:spcBef>
                <a:spcPts val="705"/>
              </a:spcBef>
              <a:buFont typeface="Arial" charset="0"/>
              <a:buChar char="•"/>
            </a:pPr>
            <a:r>
              <a:rPr i="1" spc="15" dirty="0">
                <a:latin typeface="+mj-lt"/>
                <a:cs typeface="Gill Sans MT"/>
              </a:rPr>
              <a:t>Stack </a:t>
            </a:r>
            <a:r>
              <a:rPr i="1" dirty="0">
                <a:latin typeface="+mj-lt"/>
                <a:cs typeface="Gill Sans MT"/>
              </a:rPr>
              <a:t>pointer </a:t>
            </a:r>
            <a:r>
              <a:rPr spc="5" dirty="0">
                <a:latin typeface="+mj-lt"/>
                <a:cs typeface="Gill Sans MT"/>
              </a:rPr>
              <a:t>(</a:t>
            </a:r>
            <a:r>
              <a:rPr lang="en-US" altLang="zh-CN" spc="5" dirty="0">
                <a:latin typeface="+mj-lt"/>
                <a:cs typeface="Gill Sans MT"/>
              </a:rPr>
              <a:t>ESP</a:t>
            </a:r>
            <a:r>
              <a:rPr spc="5" dirty="0">
                <a:latin typeface="+mj-lt"/>
                <a:cs typeface="Gill Sans MT"/>
              </a:rPr>
              <a:t>) determines which</a:t>
            </a:r>
            <a:r>
              <a:rPr lang="en-US" spc="5" dirty="0">
                <a:latin typeface="+mj-lt"/>
                <a:cs typeface="Gill Sans MT"/>
              </a:rPr>
              <a:t> </a:t>
            </a:r>
            <a:r>
              <a:rPr dirty="0">
                <a:latin typeface="+mj-lt"/>
                <a:cs typeface="Gill Sans MT"/>
              </a:rPr>
              <a:t>instruction</a:t>
            </a:r>
            <a:r>
              <a:rPr lang="zh-CN" altLang="en-US" dirty="0">
                <a:latin typeface="+mj-lt"/>
                <a:cs typeface="Gill Sans MT"/>
              </a:rPr>
              <a:t> </a:t>
            </a:r>
            <a:r>
              <a:rPr spc="10" dirty="0">
                <a:latin typeface="+mj-lt"/>
                <a:cs typeface="Gill Sans MT"/>
              </a:rPr>
              <a:t>sequence </a:t>
            </a:r>
            <a:r>
              <a:rPr spc="5" dirty="0">
                <a:latin typeface="+mj-lt"/>
                <a:cs typeface="Gill Sans MT"/>
              </a:rPr>
              <a:t>to </a:t>
            </a:r>
            <a:r>
              <a:rPr dirty="0">
                <a:latin typeface="+mj-lt"/>
                <a:cs typeface="Gill Sans MT"/>
              </a:rPr>
              <a:t>fetch </a:t>
            </a:r>
            <a:r>
              <a:rPr spc="10" dirty="0">
                <a:latin typeface="+mj-lt"/>
                <a:cs typeface="Gill Sans MT"/>
              </a:rPr>
              <a:t>&amp;</a:t>
            </a:r>
            <a:r>
              <a:rPr spc="-55" dirty="0">
                <a:latin typeface="+mj-lt"/>
                <a:cs typeface="Gill Sans MT"/>
              </a:rPr>
              <a:t> </a:t>
            </a:r>
            <a:r>
              <a:rPr spc="-5" dirty="0">
                <a:latin typeface="+mj-lt"/>
                <a:cs typeface="Gill Sans MT"/>
              </a:rPr>
              <a:t>execute</a:t>
            </a:r>
            <a:endParaRPr dirty="0">
              <a:latin typeface="+mj-lt"/>
              <a:cs typeface="Gill Sans MT"/>
            </a:endParaRPr>
          </a:p>
          <a:p>
            <a:pPr marL="469265" marR="5080" indent="-457200">
              <a:lnSpc>
                <a:spcPct val="103400"/>
              </a:lnSpc>
              <a:spcBef>
                <a:spcPts val="495"/>
              </a:spcBef>
              <a:buFont typeface="Arial" charset="0"/>
              <a:buChar char="•"/>
            </a:pPr>
            <a:r>
              <a:rPr dirty="0">
                <a:latin typeface="+mj-lt"/>
                <a:cs typeface="Gill Sans MT"/>
              </a:rPr>
              <a:t>Processor </a:t>
            </a:r>
            <a:r>
              <a:rPr spc="-10" dirty="0">
                <a:latin typeface="+mj-lt"/>
                <a:cs typeface="Gill Sans MT"/>
              </a:rPr>
              <a:t>doesn’t </a:t>
            </a:r>
            <a:r>
              <a:rPr spc="5" dirty="0">
                <a:latin typeface="+mj-lt"/>
                <a:cs typeface="Gill Sans MT"/>
              </a:rPr>
              <a:t>automatically </a:t>
            </a:r>
            <a:r>
              <a:rPr dirty="0">
                <a:latin typeface="+mj-lt"/>
                <a:cs typeface="Gill Sans MT"/>
              </a:rPr>
              <a:t>increment </a:t>
            </a:r>
            <a:r>
              <a:rPr lang="en-US" altLang="zh-CN" spc="5" dirty="0">
                <a:latin typeface="+mj-lt"/>
                <a:cs typeface="Gill Sans MT"/>
              </a:rPr>
              <a:t>ESP</a:t>
            </a:r>
            <a:r>
              <a:rPr spc="5" dirty="0">
                <a:latin typeface="+mj-lt"/>
                <a:cs typeface="Gill Sans MT"/>
              </a:rPr>
              <a:t>; </a:t>
            </a:r>
            <a:r>
              <a:rPr spc="20" dirty="0">
                <a:latin typeface="+mj-lt"/>
                <a:cs typeface="Gill Sans MT"/>
              </a:rPr>
              <a:t>— </a:t>
            </a:r>
            <a:r>
              <a:rPr spc="5" dirty="0">
                <a:latin typeface="+mj-lt"/>
                <a:cs typeface="Gill Sans MT"/>
              </a:rPr>
              <a:t>but the </a:t>
            </a:r>
            <a:r>
              <a:rPr spc="-5" dirty="0">
                <a:latin typeface="+mj-lt"/>
                <a:cs typeface="Gill Sans MT"/>
              </a:rPr>
              <a:t>“ret” </a:t>
            </a:r>
            <a:r>
              <a:rPr spc="5" dirty="0">
                <a:latin typeface="+mj-lt"/>
                <a:cs typeface="Gill Sans MT"/>
              </a:rPr>
              <a:t>at </a:t>
            </a:r>
            <a:r>
              <a:rPr spc="10" dirty="0">
                <a:latin typeface="+mj-lt"/>
                <a:cs typeface="Gill Sans MT"/>
              </a:rPr>
              <a:t>end </a:t>
            </a:r>
            <a:r>
              <a:rPr spc="5" dirty="0">
                <a:latin typeface="+mj-lt"/>
                <a:cs typeface="Gill Sans MT"/>
              </a:rPr>
              <a:t>of </a:t>
            </a:r>
            <a:r>
              <a:rPr spc="10" dirty="0">
                <a:latin typeface="+mj-lt"/>
                <a:cs typeface="Gill Sans MT"/>
              </a:rPr>
              <a:t>each </a:t>
            </a:r>
            <a:r>
              <a:rPr dirty="0">
                <a:latin typeface="+mj-lt"/>
                <a:cs typeface="Gill Sans MT"/>
              </a:rPr>
              <a:t>instruction </a:t>
            </a:r>
            <a:r>
              <a:rPr spc="10" dirty="0">
                <a:latin typeface="+mj-lt"/>
                <a:cs typeface="Gill Sans MT"/>
              </a:rPr>
              <a:t>sequence</a:t>
            </a:r>
            <a:r>
              <a:rPr spc="-260" dirty="0">
                <a:latin typeface="+mj-lt"/>
                <a:cs typeface="Gill Sans MT"/>
              </a:rPr>
              <a:t> </a:t>
            </a:r>
            <a:r>
              <a:rPr spc="10" dirty="0">
                <a:latin typeface="+mj-lt"/>
                <a:cs typeface="Gill Sans MT"/>
              </a:rPr>
              <a:t>does</a:t>
            </a:r>
            <a:endParaRPr dirty="0">
              <a:latin typeface="+mj-lt"/>
              <a:cs typeface="Gill Sans MT"/>
            </a:endParaRPr>
          </a:p>
        </p:txBody>
      </p:sp>
      <p:sp>
        <p:nvSpPr>
          <p:cNvPr id="17" name="object 17"/>
          <p:cNvSpPr/>
          <p:nvPr/>
        </p:nvSpPr>
        <p:spPr>
          <a:xfrm>
            <a:off x="1523948" y="997756"/>
            <a:ext cx="6261100" cy="1297305"/>
          </a:xfrm>
          <a:custGeom>
            <a:avLst/>
            <a:gdLst/>
            <a:ahLst/>
            <a:cxnLst/>
            <a:rect l="l" t="t" r="r" b="b"/>
            <a:pathLst>
              <a:path w="6261100" h="1297305">
                <a:moveTo>
                  <a:pt x="3841191" y="1287762"/>
                </a:moveTo>
                <a:lnTo>
                  <a:pt x="3007037" y="1287762"/>
                </a:lnTo>
                <a:lnTo>
                  <a:pt x="3067079" y="1297231"/>
                </a:lnTo>
                <a:lnTo>
                  <a:pt x="3777494" y="1297231"/>
                </a:lnTo>
                <a:lnTo>
                  <a:pt x="3841191" y="1287762"/>
                </a:lnTo>
                <a:close/>
              </a:path>
              <a:path w="6261100" h="1297305">
                <a:moveTo>
                  <a:pt x="4025131" y="1278293"/>
                </a:moveTo>
                <a:lnTo>
                  <a:pt x="2892146" y="1278293"/>
                </a:lnTo>
                <a:lnTo>
                  <a:pt x="2948656" y="1287762"/>
                </a:lnTo>
                <a:lnTo>
                  <a:pt x="3965218" y="1287762"/>
                </a:lnTo>
                <a:lnTo>
                  <a:pt x="4025131" y="1278293"/>
                </a:lnTo>
                <a:close/>
              </a:path>
              <a:path w="6261100" h="1297305">
                <a:moveTo>
                  <a:pt x="4613478" y="1164667"/>
                </a:moveTo>
                <a:lnTo>
                  <a:pt x="2422696" y="1164667"/>
                </a:lnTo>
                <a:lnTo>
                  <a:pt x="2435895" y="1174136"/>
                </a:lnTo>
                <a:lnTo>
                  <a:pt x="2453678" y="1183605"/>
                </a:lnTo>
                <a:lnTo>
                  <a:pt x="2475837" y="1202542"/>
                </a:lnTo>
                <a:lnTo>
                  <a:pt x="2532446" y="1221480"/>
                </a:lnTo>
                <a:lnTo>
                  <a:pt x="2604051" y="1240418"/>
                </a:lnTo>
                <a:lnTo>
                  <a:pt x="2644956" y="1249886"/>
                </a:lnTo>
                <a:lnTo>
                  <a:pt x="2688983" y="1259355"/>
                </a:lnTo>
                <a:lnTo>
                  <a:pt x="2735924" y="1259355"/>
                </a:lnTo>
                <a:lnTo>
                  <a:pt x="2837715" y="1278293"/>
                </a:lnTo>
                <a:lnTo>
                  <a:pt x="4083366" y="1278293"/>
                </a:lnTo>
                <a:lnTo>
                  <a:pt x="4139713" y="1268824"/>
                </a:lnTo>
                <a:lnTo>
                  <a:pt x="4193963" y="1268824"/>
                </a:lnTo>
                <a:lnTo>
                  <a:pt x="4295341" y="1249886"/>
                </a:lnTo>
                <a:lnTo>
                  <a:pt x="4342050" y="1249886"/>
                </a:lnTo>
                <a:lnTo>
                  <a:pt x="4385829" y="1240418"/>
                </a:lnTo>
                <a:lnTo>
                  <a:pt x="4426467" y="1230949"/>
                </a:lnTo>
                <a:lnTo>
                  <a:pt x="4463756" y="1221480"/>
                </a:lnTo>
                <a:lnTo>
                  <a:pt x="4497488" y="1212011"/>
                </a:lnTo>
                <a:lnTo>
                  <a:pt x="4527453" y="1212011"/>
                </a:lnTo>
                <a:lnTo>
                  <a:pt x="4553443" y="1202542"/>
                </a:lnTo>
                <a:lnTo>
                  <a:pt x="4575250" y="1193073"/>
                </a:lnTo>
                <a:lnTo>
                  <a:pt x="4592663" y="1183605"/>
                </a:lnTo>
                <a:lnTo>
                  <a:pt x="4605476" y="1174136"/>
                </a:lnTo>
                <a:lnTo>
                  <a:pt x="4613478" y="1164667"/>
                </a:lnTo>
                <a:close/>
              </a:path>
              <a:path w="6261100" h="1297305">
                <a:moveTo>
                  <a:pt x="1900915" y="1221480"/>
                </a:moveTo>
                <a:lnTo>
                  <a:pt x="1239458" y="1221480"/>
                </a:lnTo>
                <a:lnTo>
                  <a:pt x="1280579" y="1230949"/>
                </a:lnTo>
                <a:lnTo>
                  <a:pt x="1860443" y="1230949"/>
                </a:lnTo>
                <a:lnTo>
                  <a:pt x="1900915" y="1221480"/>
                </a:lnTo>
                <a:close/>
              </a:path>
              <a:path w="6261100" h="1297305">
                <a:moveTo>
                  <a:pt x="2020454" y="1212011"/>
                </a:moveTo>
                <a:lnTo>
                  <a:pt x="1077340" y="1212011"/>
                </a:lnTo>
                <a:lnTo>
                  <a:pt x="1117452" y="1221480"/>
                </a:lnTo>
                <a:lnTo>
                  <a:pt x="1980952" y="1221480"/>
                </a:lnTo>
                <a:lnTo>
                  <a:pt x="2020454" y="1212011"/>
                </a:lnTo>
                <a:close/>
              </a:path>
              <a:path w="6261100" h="1297305">
                <a:moveTo>
                  <a:pt x="2136524" y="1202542"/>
                </a:moveTo>
                <a:lnTo>
                  <a:pt x="959108" y="1202542"/>
                </a:lnTo>
                <a:lnTo>
                  <a:pt x="998137" y="1212011"/>
                </a:lnTo>
                <a:lnTo>
                  <a:pt x="2098272" y="1212011"/>
                </a:lnTo>
                <a:lnTo>
                  <a:pt x="2136524" y="1202542"/>
                </a:lnTo>
                <a:close/>
              </a:path>
              <a:path w="6261100" h="1297305">
                <a:moveTo>
                  <a:pt x="2211562" y="1193073"/>
                </a:moveTo>
                <a:lnTo>
                  <a:pt x="844687" y="1193073"/>
                </a:lnTo>
                <a:lnTo>
                  <a:pt x="882352" y="1202542"/>
                </a:lnTo>
                <a:lnTo>
                  <a:pt x="2174298" y="1202542"/>
                </a:lnTo>
                <a:lnTo>
                  <a:pt x="2211562" y="1193073"/>
                </a:lnTo>
                <a:close/>
              </a:path>
              <a:path w="6261100" h="1297305">
                <a:moveTo>
                  <a:pt x="2284436" y="1183605"/>
                </a:moveTo>
                <a:lnTo>
                  <a:pt x="770937" y="1183605"/>
                </a:lnTo>
                <a:lnTo>
                  <a:pt x="807538" y="1193073"/>
                </a:lnTo>
                <a:lnTo>
                  <a:pt x="2248285" y="1193073"/>
                </a:lnTo>
                <a:lnTo>
                  <a:pt x="2284436" y="1183605"/>
                </a:lnTo>
                <a:close/>
              </a:path>
              <a:path w="6261100" h="1297305">
                <a:moveTo>
                  <a:pt x="2389145" y="1164667"/>
                </a:moveTo>
                <a:lnTo>
                  <a:pt x="630634" y="1164667"/>
                </a:lnTo>
                <a:lnTo>
                  <a:pt x="664732" y="1174136"/>
                </a:lnTo>
                <a:lnTo>
                  <a:pt x="699503" y="1174136"/>
                </a:lnTo>
                <a:lnTo>
                  <a:pt x="734915" y="1183605"/>
                </a:lnTo>
                <a:lnTo>
                  <a:pt x="2319984" y="1183605"/>
                </a:lnTo>
                <a:lnTo>
                  <a:pt x="2389145" y="1164667"/>
                </a:lnTo>
                <a:close/>
              </a:path>
              <a:path w="6261100" h="1297305">
                <a:moveTo>
                  <a:pt x="5003713" y="1164667"/>
                </a:moveTo>
                <a:lnTo>
                  <a:pt x="4742621" y="1164667"/>
                </a:lnTo>
                <a:lnTo>
                  <a:pt x="4786009" y="1174136"/>
                </a:lnTo>
                <a:lnTo>
                  <a:pt x="4960203" y="1174136"/>
                </a:lnTo>
                <a:lnTo>
                  <a:pt x="5003713" y="1164667"/>
                </a:lnTo>
                <a:close/>
              </a:path>
              <a:path w="6261100" h="1297305">
                <a:moveTo>
                  <a:pt x="5261396" y="1145729"/>
                </a:moveTo>
                <a:lnTo>
                  <a:pt x="532682" y="1145729"/>
                </a:lnTo>
                <a:lnTo>
                  <a:pt x="597238" y="1164667"/>
                </a:lnTo>
                <a:lnTo>
                  <a:pt x="5133517" y="1164667"/>
                </a:lnTo>
                <a:lnTo>
                  <a:pt x="5176410" y="1155198"/>
                </a:lnTo>
                <a:lnTo>
                  <a:pt x="5219050" y="1155198"/>
                </a:lnTo>
                <a:lnTo>
                  <a:pt x="5261396" y="1145729"/>
                </a:lnTo>
                <a:close/>
              </a:path>
              <a:path w="6261100" h="1297305">
                <a:moveTo>
                  <a:pt x="5386277" y="1126792"/>
                </a:moveTo>
                <a:lnTo>
                  <a:pt x="441900" y="1126792"/>
                </a:lnTo>
                <a:lnTo>
                  <a:pt x="501583" y="1145729"/>
                </a:lnTo>
                <a:lnTo>
                  <a:pt x="5303409" y="1145729"/>
                </a:lnTo>
                <a:lnTo>
                  <a:pt x="5386277" y="1126792"/>
                </a:lnTo>
                <a:close/>
              </a:path>
              <a:path w="6261100" h="1297305">
                <a:moveTo>
                  <a:pt x="5464705" y="142032"/>
                </a:moveTo>
                <a:lnTo>
                  <a:pt x="865233" y="142032"/>
                </a:lnTo>
                <a:lnTo>
                  <a:pt x="812479" y="151501"/>
                </a:lnTo>
                <a:lnTo>
                  <a:pt x="761347" y="151501"/>
                </a:lnTo>
                <a:lnTo>
                  <a:pt x="617717" y="179907"/>
                </a:lnTo>
                <a:lnTo>
                  <a:pt x="573108" y="179907"/>
                </a:lnTo>
                <a:lnTo>
                  <a:pt x="530140" y="189376"/>
                </a:lnTo>
                <a:lnTo>
                  <a:pt x="449141" y="208314"/>
                </a:lnTo>
                <a:lnTo>
                  <a:pt x="411116" y="217783"/>
                </a:lnTo>
                <a:lnTo>
                  <a:pt x="340037" y="236721"/>
                </a:lnTo>
                <a:lnTo>
                  <a:pt x="275609" y="265127"/>
                </a:lnTo>
                <a:lnTo>
                  <a:pt x="245899" y="274596"/>
                </a:lnTo>
                <a:lnTo>
                  <a:pt x="217863" y="284065"/>
                </a:lnTo>
                <a:lnTo>
                  <a:pt x="191504" y="293534"/>
                </a:lnTo>
                <a:lnTo>
                  <a:pt x="166827" y="303002"/>
                </a:lnTo>
                <a:lnTo>
                  <a:pt x="143835" y="321940"/>
                </a:lnTo>
                <a:lnTo>
                  <a:pt x="122533" y="331409"/>
                </a:lnTo>
                <a:lnTo>
                  <a:pt x="102922" y="340878"/>
                </a:lnTo>
                <a:lnTo>
                  <a:pt x="85009" y="359815"/>
                </a:lnTo>
                <a:lnTo>
                  <a:pt x="68795" y="369284"/>
                </a:lnTo>
                <a:lnTo>
                  <a:pt x="54286" y="378753"/>
                </a:lnTo>
                <a:lnTo>
                  <a:pt x="41484" y="397691"/>
                </a:lnTo>
                <a:lnTo>
                  <a:pt x="30393" y="407160"/>
                </a:lnTo>
                <a:lnTo>
                  <a:pt x="21018" y="416628"/>
                </a:lnTo>
                <a:lnTo>
                  <a:pt x="13362" y="435566"/>
                </a:lnTo>
                <a:lnTo>
                  <a:pt x="7428" y="445035"/>
                </a:lnTo>
                <a:lnTo>
                  <a:pt x="3220" y="463973"/>
                </a:lnTo>
                <a:lnTo>
                  <a:pt x="743" y="473442"/>
                </a:lnTo>
                <a:lnTo>
                  <a:pt x="0" y="482910"/>
                </a:lnTo>
                <a:lnTo>
                  <a:pt x="994" y="501848"/>
                </a:lnTo>
                <a:lnTo>
                  <a:pt x="3729" y="511317"/>
                </a:lnTo>
                <a:lnTo>
                  <a:pt x="8209" y="520786"/>
                </a:lnTo>
                <a:lnTo>
                  <a:pt x="14438" y="539723"/>
                </a:lnTo>
                <a:lnTo>
                  <a:pt x="22420" y="549192"/>
                </a:lnTo>
                <a:lnTo>
                  <a:pt x="32158" y="558661"/>
                </a:lnTo>
                <a:lnTo>
                  <a:pt x="43656" y="568130"/>
                </a:lnTo>
                <a:lnTo>
                  <a:pt x="56918" y="587068"/>
                </a:lnTo>
                <a:lnTo>
                  <a:pt x="107322" y="615474"/>
                </a:lnTo>
                <a:lnTo>
                  <a:pt x="149813" y="634412"/>
                </a:lnTo>
                <a:lnTo>
                  <a:pt x="199448" y="653349"/>
                </a:lnTo>
                <a:lnTo>
                  <a:pt x="256258" y="672287"/>
                </a:lnTo>
                <a:lnTo>
                  <a:pt x="287362" y="681756"/>
                </a:lnTo>
                <a:lnTo>
                  <a:pt x="320272" y="681756"/>
                </a:lnTo>
                <a:lnTo>
                  <a:pt x="354990" y="691225"/>
                </a:lnTo>
                <a:lnTo>
                  <a:pt x="391520" y="700694"/>
                </a:lnTo>
                <a:lnTo>
                  <a:pt x="429866" y="700694"/>
                </a:lnTo>
                <a:lnTo>
                  <a:pt x="470033" y="710163"/>
                </a:lnTo>
                <a:lnTo>
                  <a:pt x="512023" y="710163"/>
                </a:lnTo>
                <a:lnTo>
                  <a:pt x="555840" y="719631"/>
                </a:lnTo>
                <a:lnTo>
                  <a:pt x="601488" y="719631"/>
                </a:lnTo>
                <a:lnTo>
                  <a:pt x="555442" y="729100"/>
                </a:lnTo>
                <a:lnTo>
                  <a:pt x="511718" y="738569"/>
                </a:lnTo>
                <a:lnTo>
                  <a:pt x="470283" y="748038"/>
                </a:lnTo>
                <a:lnTo>
                  <a:pt x="431107" y="757507"/>
                </a:lnTo>
                <a:lnTo>
                  <a:pt x="394159" y="766976"/>
                </a:lnTo>
                <a:lnTo>
                  <a:pt x="326821" y="785913"/>
                </a:lnTo>
                <a:lnTo>
                  <a:pt x="268021" y="804851"/>
                </a:lnTo>
                <a:lnTo>
                  <a:pt x="217509" y="823789"/>
                </a:lnTo>
                <a:lnTo>
                  <a:pt x="175036" y="842726"/>
                </a:lnTo>
                <a:lnTo>
                  <a:pt x="140354" y="861664"/>
                </a:lnTo>
                <a:lnTo>
                  <a:pt x="102394" y="890071"/>
                </a:lnTo>
                <a:lnTo>
                  <a:pt x="76726" y="927946"/>
                </a:lnTo>
                <a:lnTo>
                  <a:pt x="74022" y="946884"/>
                </a:lnTo>
                <a:lnTo>
                  <a:pt x="75094" y="956352"/>
                </a:lnTo>
                <a:lnTo>
                  <a:pt x="94815" y="994228"/>
                </a:lnTo>
                <a:lnTo>
                  <a:pt x="124939" y="1022634"/>
                </a:lnTo>
                <a:lnTo>
                  <a:pt x="137735" y="1022634"/>
                </a:lnTo>
                <a:lnTo>
                  <a:pt x="151856" y="1032103"/>
                </a:lnTo>
                <a:lnTo>
                  <a:pt x="167272" y="1041572"/>
                </a:lnTo>
                <a:lnTo>
                  <a:pt x="183951" y="1051041"/>
                </a:lnTo>
                <a:lnTo>
                  <a:pt x="201862" y="1060510"/>
                </a:lnTo>
                <a:lnTo>
                  <a:pt x="220974" y="1069978"/>
                </a:lnTo>
                <a:lnTo>
                  <a:pt x="241257" y="1069978"/>
                </a:lnTo>
                <a:lnTo>
                  <a:pt x="262678" y="1079447"/>
                </a:lnTo>
                <a:lnTo>
                  <a:pt x="285207" y="1088916"/>
                </a:lnTo>
                <a:lnTo>
                  <a:pt x="308812" y="1098385"/>
                </a:lnTo>
                <a:lnTo>
                  <a:pt x="333463" y="1107854"/>
                </a:lnTo>
                <a:lnTo>
                  <a:pt x="359129" y="1107854"/>
                </a:lnTo>
                <a:lnTo>
                  <a:pt x="385777" y="1117323"/>
                </a:lnTo>
                <a:lnTo>
                  <a:pt x="413378" y="1126792"/>
                </a:lnTo>
                <a:lnTo>
                  <a:pt x="5427053" y="1126792"/>
                </a:lnTo>
                <a:lnTo>
                  <a:pt x="5546269" y="1098385"/>
                </a:lnTo>
                <a:lnTo>
                  <a:pt x="5584839" y="1098385"/>
                </a:lnTo>
                <a:lnTo>
                  <a:pt x="5696482" y="1069978"/>
                </a:lnTo>
                <a:lnTo>
                  <a:pt x="5801195" y="1041572"/>
                </a:lnTo>
                <a:lnTo>
                  <a:pt x="5866624" y="1022634"/>
                </a:lnTo>
                <a:lnTo>
                  <a:pt x="5928178" y="1003697"/>
                </a:lnTo>
                <a:lnTo>
                  <a:pt x="5957402" y="984759"/>
                </a:lnTo>
                <a:lnTo>
                  <a:pt x="5985539" y="975290"/>
                </a:lnTo>
                <a:lnTo>
                  <a:pt x="6012548" y="965821"/>
                </a:lnTo>
                <a:lnTo>
                  <a:pt x="6038390" y="956352"/>
                </a:lnTo>
                <a:lnTo>
                  <a:pt x="6063024" y="946884"/>
                </a:lnTo>
                <a:lnTo>
                  <a:pt x="6086412" y="927946"/>
                </a:lnTo>
                <a:lnTo>
                  <a:pt x="6108513" y="918477"/>
                </a:lnTo>
                <a:lnTo>
                  <a:pt x="6129288" y="909008"/>
                </a:lnTo>
                <a:lnTo>
                  <a:pt x="6148697" y="899539"/>
                </a:lnTo>
                <a:lnTo>
                  <a:pt x="6166700" y="890071"/>
                </a:lnTo>
                <a:lnTo>
                  <a:pt x="6183258" y="871133"/>
                </a:lnTo>
                <a:lnTo>
                  <a:pt x="6198331" y="861664"/>
                </a:lnTo>
                <a:lnTo>
                  <a:pt x="6211879" y="852195"/>
                </a:lnTo>
                <a:lnTo>
                  <a:pt x="6223862" y="842726"/>
                </a:lnTo>
                <a:lnTo>
                  <a:pt x="6234240" y="823789"/>
                </a:lnTo>
                <a:lnTo>
                  <a:pt x="6242975" y="814320"/>
                </a:lnTo>
                <a:lnTo>
                  <a:pt x="6250026" y="804851"/>
                </a:lnTo>
                <a:lnTo>
                  <a:pt x="6255353" y="795382"/>
                </a:lnTo>
                <a:lnTo>
                  <a:pt x="6258917" y="776444"/>
                </a:lnTo>
                <a:lnTo>
                  <a:pt x="6260678" y="766976"/>
                </a:lnTo>
                <a:lnTo>
                  <a:pt x="6260596" y="757507"/>
                </a:lnTo>
                <a:lnTo>
                  <a:pt x="6258632" y="748038"/>
                </a:lnTo>
                <a:lnTo>
                  <a:pt x="6254746" y="738569"/>
                </a:lnTo>
                <a:lnTo>
                  <a:pt x="6248898" y="729100"/>
                </a:lnTo>
                <a:lnTo>
                  <a:pt x="6241048" y="719631"/>
                </a:lnTo>
                <a:lnTo>
                  <a:pt x="6231156" y="700694"/>
                </a:lnTo>
                <a:lnTo>
                  <a:pt x="6188837" y="672287"/>
                </a:lnTo>
                <a:lnTo>
                  <a:pt x="6149689" y="653349"/>
                </a:lnTo>
                <a:lnTo>
                  <a:pt x="6126715" y="643881"/>
                </a:lnTo>
                <a:lnTo>
                  <a:pt x="6101422" y="643881"/>
                </a:lnTo>
                <a:lnTo>
                  <a:pt x="6073769" y="634412"/>
                </a:lnTo>
                <a:lnTo>
                  <a:pt x="6043718" y="624943"/>
                </a:lnTo>
                <a:lnTo>
                  <a:pt x="6011228" y="615474"/>
                </a:lnTo>
                <a:lnTo>
                  <a:pt x="5976260" y="606005"/>
                </a:lnTo>
                <a:lnTo>
                  <a:pt x="5938773" y="606005"/>
                </a:lnTo>
                <a:lnTo>
                  <a:pt x="5898729" y="596536"/>
                </a:lnTo>
                <a:lnTo>
                  <a:pt x="5856087" y="587068"/>
                </a:lnTo>
                <a:lnTo>
                  <a:pt x="5810808" y="587068"/>
                </a:lnTo>
                <a:lnTo>
                  <a:pt x="5762852" y="577599"/>
                </a:lnTo>
                <a:lnTo>
                  <a:pt x="5712179" y="577599"/>
                </a:lnTo>
                <a:lnTo>
                  <a:pt x="5751628" y="568130"/>
                </a:lnTo>
                <a:lnTo>
                  <a:pt x="5788609" y="558661"/>
                </a:lnTo>
                <a:lnTo>
                  <a:pt x="5855307" y="539723"/>
                </a:lnTo>
                <a:lnTo>
                  <a:pt x="5912553" y="520786"/>
                </a:lnTo>
                <a:lnTo>
                  <a:pt x="5960625" y="501848"/>
                </a:lnTo>
                <a:lnTo>
                  <a:pt x="5999803" y="482910"/>
                </a:lnTo>
                <a:lnTo>
                  <a:pt x="6042506" y="454504"/>
                </a:lnTo>
                <a:lnTo>
                  <a:pt x="6070921" y="416628"/>
                </a:lnTo>
                <a:lnTo>
                  <a:pt x="6073534" y="397691"/>
                </a:lnTo>
                <a:lnTo>
                  <a:pt x="6072064" y="388222"/>
                </a:lnTo>
                <a:lnTo>
                  <a:pt x="6068790" y="378753"/>
                </a:lnTo>
                <a:lnTo>
                  <a:pt x="6063746" y="369284"/>
                </a:lnTo>
                <a:lnTo>
                  <a:pt x="6056967" y="359815"/>
                </a:lnTo>
                <a:lnTo>
                  <a:pt x="6048489" y="350347"/>
                </a:lnTo>
                <a:lnTo>
                  <a:pt x="6038346" y="331409"/>
                </a:lnTo>
                <a:lnTo>
                  <a:pt x="5998278" y="303002"/>
                </a:lnTo>
                <a:lnTo>
                  <a:pt x="5963883" y="284065"/>
                </a:lnTo>
                <a:lnTo>
                  <a:pt x="5923666" y="265127"/>
                </a:lnTo>
                <a:lnTo>
                  <a:pt x="5877909" y="246189"/>
                </a:lnTo>
                <a:lnTo>
                  <a:pt x="5826889" y="227252"/>
                </a:lnTo>
                <a:lnTo>
                  <a:pt x="5770886" y="208314"/>
                </a:lnTo>
                <a:lnTo>
                  <a:pt x="5741104" y="208314"/>
                </a:lnTo>
                <a:lnTo>
                  <a:pt x="5710181" y="198845"/>
                </a:lnTo>
                <a:lnTo>
                  <a:pt x="5645051" y="179907"/>
                </a:lnTo>
                <a:lnTo>
                  <a:pt x="5575777" y="160970"/>
                </a:lnTo>
                <a:lnTo>
                  <a:pt x="5539672" y="160970"/>
                </a:lnTo>
                <a:lnTo>
                  <a:pt x="5464705" y="142032"/>
                </a:lnTo>
                <a:close/>
              </a:path>
              <a:path w="6261100" h="1297305">
                <a:moveTo>
                  <a:pt x="1623416" y="132563"/>
                </a:moveTo>
                <a:lnTo>
                  <a:pt x="975592" y="132563"/>
                </a:lnTo>
                <a:lnTo>
                  <a:pt x="919606" y="142032"/>
                </a:lnTo>
                <a:lnTo>
                  <a:pt x="1696912" y="142032"/>
                </a:lnTo>
                <a:lnTo>
                  <a:pt x="1623416" y="132563"/>
                </a:lnTo>
                <a:close/>
              </a:path>
              <a:path w="6261100" h="1297305">
                <a:moveTo>
                  <a:pt x="3437757" y="18937"/>
                </a:moveTo>
                <a:lnTo>
                  <a:pt x="2150416" y="18937"/>
                </a:lnTo>
                <a:lnTo>
                  <a:pt x="2046612" y="37875"/>
                </a:lnTo>
                <a:lnTo>
                  <a:pt x="1998347" y="37875"/>
                </a:lnTo>
                <a:lnTo>
                  <a:pt x="1952774" y="47344"/>
                </a:lnTo>
                <a:lnTo>
                  <a:pt x="1910094" y="56813"/>
                </a:lnTo>
                <a:lnTo>
                  <a:pt x="1870508" y="66281"/>
                </a:lnTo>
                <a:lnTo>
                  <a:pt x="1801421" y="85219"/>
                </a:lnTo>
                <a:lnTo>
                  <a:pt x="1747121" y="104157"/>
                </a:lnTo>
                <a:lnTo>
                  <a:pt x="1709215" y="123094"/>
                </a:lnTo>
                <a:lnTo>
                  <a:pt x="1696912" y="142032"/>
                </a:lnTo>
                <a:lnTo>
                  <a:pt x="3890970" y="142032"/>
                </a:lnTo>
                <a:lnTo>
                  <a:pt x="3871189" y="104157"/>
                </a:lnTo>
                <a:lnTo>
                  <a:pt x="3834970" y="85219"/>
                </a:lnTo>
                <a:lnTo>
                  <a:pt x="3810554" y="85219"/>
                </a:lnTo>
                <a:lnTo>
                  <a:pt x="3782201" y="75750"/>
                </a:lnTo>
                <a:lnTo>
                  <a:pt x="3750112" y="66281"/>
                </a:lnTo>
                <a:lnTo>
                  <a:pt x="3714487" y="56813"/>
                </a:lnTo>
                <a:lnTo>
                  <a:pt x="3675529" y="47344"/>
                </a:lnTo>
                <a:lnTo>
                  <a:pt x="3633438" y="47344"/>
                </a:lnTo>
                <a:lnTo>
                  <a:pt x="3588414" y="37875"/>
                </a:lnTo>
                <a:lnTo>
                  <a:pt x="3540658" y="28406"/>
                </a:lnTo>
                <a:lnTo>
                  <a:pt x="3490373" y="28406"/>
                </a:lnTo>
                <a:lnTo>
                  <a:pt x="3437757" y="18937"/>
                </a:lnTo>
                <a:close/>
              </a:path>
              <a:path w="6261100" h="1297305">
                <a:moveTo>
                  <a:pt x="5262821" y="113626"/>
                </a:moveTo>
                <a:lnTo>
                  <a:pt x="4034707" y="113626"/>
                </a:lnTo>
                <a:lnTo>
                  <a:pt x="3890970" y="142032"/>
                </a:lnTo>
                <a:lnTo>
                  <a:pt x="5425912" y="142032"/>
                </a:lnTo>
                <a:lnTo>
                  <a:pt x="5345880" y="123094"/>
                </a:lnTo>
                <a:lnTo>
                  <a:pt x="5304711" y="123094"/>
                </a:lnTo>
                <a:lnTo>
                  <a:pt x="5262821" y="113626"/>
                </a:lnTo>
                <a:close/>
              </a:path>
              <a:path w="6261100" h="1297305">
                <a:moveTo>
                  <a:pt x="1412381" y="123094"/>
                </a:moveTo>
                <a:lnTo>
                  <a:pt x="1215605" y="123094"/>
                </a:lnTo>
                <a:lnTo>
                  <a:pt x="1153199" y="132563"/>
                </a:lnTo>
                <a:lnTo>
                  <a:pt x="1481146" y="132563"/>
                </a:lnTo>
                <a:lnTo>
                  <a:pt x="1412381" y="123094"/>
                </a:lnTo>
                <a:close/>
              </a:path>
              <a:path w="6261100" h="1297305">
                <a:moveTo>
                  <a:pt x="5088740" y="94688"/>
                </a:moveTo>
                <a:lnTo>
                  <a:pt x="4180433" y="94688"/>
                </a:lnTo>
                <a:lnTo>
                  <a:pt x="4083108" y="113626"/>
                </a:lnTo>
                <a:lnTo>
                  <a:pt x="5220244" y="113626"/>
                </a:lnTo>
                <a:lnTo>
                  <a:pt x="5177015" y="104157"/>
                </a:lnTo>
                <a:lnTo>
                  <a:pt x="5133168" y="104157"/>
                </a:lnTo>
                <a:lnTo>
                  <a:pt x="5088740" y="94688"/>
                </a:lnTo>
                <a:close/>
              </a:path>
              <a:path w="6261100" h="1297305">
                <a:moveTo>
                  <a:pt x="4998276" y="85219"/>
                </a:moveTo>
                <a:lnTo>
                  <a:pt x="4327205" y="85219"/>
                </a:lnTo>
                <a:lnTo>
                  <a:pt x="4278223" y="94688"/>
                </a:lnTo>
                <a:lnTo>
                  <a:pt x="5043764" y="94688"/>
                </a:lnTo>
                <a:lnTo>
                  <a:pt x="4998276" y="85219"/>
                </a:lnTo>
                <a:close/>
              </a:path>
              <a:path w="6261100" h="1297305">
                <a:moveTo>
                  <a:pt x="4811899" y="75750"/>
                </a:moveTo>
                <a:lnTo>
                  <a:pt x="4522900" y="75750"/>
                </a:lnTo>
                <a:lnTo>
                  <a:pt x="4474082" y="85219"/>
                </a:lnTo>
                <a:lnTo>
                  <a:pt x="4859087" y="85219"/>
                </a:lnTo>
                <a:lnTo>
                  <a:pt x="4811899" y="75750"/>
                </a:lnTo>
                <a:close/>
              </a:path>
              <a:path w="6261100" h="1297305">
                <a:moveTo>
                  <a:pt x="3326340" y="9468"/>
                </a:moveTo>
                <a:lnTo>
                  <a:pt x="2262579" y="9468"/>
                </a:lnTo>
                <a:lnTo>
                  <a:pt x="2205553" y="18937"/>
                </a:lnTo>
                <a:lnTo>
                  <a:pt x="3383012" y="18937"/>
                </a:lnTo>
                <a:lnTo>
                  <a:pt x="3326340" y="9468"/>
                </a:lnTo>
                <a:close/>
              </a:path>
              <a:path w="6261100" h="1297305">
                <a:moveTo>
                  <a:pt x="3146763" y="0"/>
                </a:moveTo>
                <a:lnTo>
                  <a:pt x="2442980" y="0"/>
                </a:lnTo>
                <a:lnTo>
                  <a:pt x="2381493" y="9468"/>
                </a:lnTo>
                <a:lnTo>
                  <a:pt x="3208014" y="9468"/>
                </a:lnTo>
                <a:lnTo>
                  <a:pt x="3146763" y="0"/>
                </a:lnTo>
                <a:close/>
              </a:path>
            </a:pathLst>
          </a:custGeom>
          <a:solidFill>
            <a:srgbClr val="FFFFFF"/>
          </a:solidFill>
        </p:spPr>
        <p:txBody>
          <a:bodyPr wrap="square" lIns="0" tIns="0" rIns="0" bIns="0" rtlCol="0"/>
          <a:lstStyle/>
          <a:p>
            <a:endParaRPr/>
          </a:p>
        </p:txBody>
      </p:sp>
      <p:sp>
        <p:nvSpPr>
          <p:cNvPr id="18" name="object 18"/>
          <p:cNvSpPr/>
          <p:nvPr/>
        </p:nvSpPr>
        <p:spPr>
          <a:xfrm>
            <a:off x="1523948" y="989235"/>
            <a:ext cx="6261100" cy="1306195"/>
          </a:xfrm>
          <a:custGeom>
            <a:avLst/>
            <a:gdLst/>
            <a:ahLst/>
            <a:cxnLst/>
            <a:rect l="l" t="t" r="r" b="b"/>
            <a:pathLst>
              <a:path w="6261100" h="1306195">
                <a:moveTo>
                  <a:pt x="601488" y="726096"/>
                </a:moveTo>
                <a:lnTo>
                  <a:pt x="555840" y="722682"/>
                </a:lnTo>
                <a:lnTo>
                  <a:pt x="512023" y="718642"/>
                </a:lnTo>
                <a:lnTo>
                  <a:pt x="470033" y="713998"/>
                </a:lnTo>
                <a:lnTo>
                  <a:pt x="429866" y="708771"/>
                </a:lnTo>
                <a:lnTo>
                  <a:pt x="391520" y="702983"/>
                </a:lnTo>
                <a:lnTo>
                  <a:pt x="320272" y="689805"/>
                </a:lnTo>
                <a:lnTo>
                  <a:pt x="256258" y="674635"/>
                </a:lnTo>
                <a:lnTo>
                  <a:pt x="199448" y="657641"/>
                </a:lnTo>
                <a:lnTo>
                  <a:pt x="149813" y="638994"/>
                </a:lnTo>
                <a:lnTo>
                  <a:pt x="107322" y="618863"/>
                </a:lnTo>
                <a:lnTo>
                  <a:pt x="71947" y="597418"/>
                </a:lnTo>
                <a:lnTo>
                  <a:pt x="32158" y="563157"/>
                </a:lnTo>
                <a:lnTo>
                  <a:pt x="8209" y="526894"/>
                </a:lnTo>
                <a:lnTo>
                  <a:pt x="0" y="489200"/>
                </a:lnTo>
                <a:lnTo>
                  <a:pt x="743" y="476417"/>
                </a:lnTo>
                <a:lnTo>
                  <a:pt x="13362" y="437708"/>
                </a:lnTo>
                <a:lnTo>
                  <a:pt x="41484" y="398904"/>
                </a:lnTo>
                <a:lnTo>
                  <a:pt x="85009" y="360579"/>
                </a:lnTo>
                <a:lnTo>
                  <a:pt x="122533" y="335578"/>
                </a:lnTo>
                <a:lnTo>
                  <a:pt x="166827" y="311214"/>
                </a:lnTo>
                <a:lnTo>
                  <a:pt x="217863" y="287656"/>
                </a:lnTo>
                <a:lnTo>
                  <a:pt x="275609" y="265074"/>
                </a:lnTo>
                <a:lnTo>
                  <a:pt x="340037" y="243638"/>
                </a:lnTo>
                <a:lnTo>
                  <a:pt x="411116" y="223517"/>
                </a:lnTo>
                <a:lnTo>
                  <a:pt x="449141" y="214003"/>
                </a:lnTo>
                <a:lnTo>
                  <a:pt x="488817" y="204881"/>
                </a:lnTo>
                <a:lnTo>
                  <a:pt x="530140" y="196173"/>
                </a:lnTo>
                <a:lnTo>
                  <a:pt x="573108" y="187900"/>
                </a:lnTo>
                <a:lnTo>
                  <a:pt x="617717" y="180084"/>
                </a:lnTo>
                <a:lnTo>
                  <a:pt x="663962" y="172744"/>
                </a:lnTo>
                <a:lnTo>
                  <a:pt x="711840" y="165903"/>
                </a:lnTo>
                <a:lnTo>
                  <a:pt x="761347" y="159581"/>
                </a:lnTo>
                <a:lnTo>
                  <a:pt x="812479" y="153801"/>
                </a:lnTo>
                <a:lnTo>
                  <a:pt x="865233" y="148583"/>
                </a:lnTo>
                <a:lnTo>
                  <a:pt x="919606" y="143948"/>
                </a:lnTo>
                <a:lnTo>
                  <a:pt x="975592" y="139917"/>
                </a:lnTo>
                <a:lnTo>
                  <a:pt x="1033189" y="136512"/>
                </a:lnTo>
                <a:lnTo>
                  <a:pt x="1092392" y="133755"/>
                </a:lnTo>
                <a:lnTo>
                  <a:pt x="1153199" y="131665"/>
                </a:lnTo>
                <a:lnTo>
                  <a:pt x="1215605" y="130265"/>
                </a:lnTo>
                <a:lnTo>
                  <a:pt x="1279606" y="129575"/>
                </a:lnTo>
                <a:lnTo>
                  <a:pt x="1345200" y="129617"/>
                </a:lnTo>
                <a:lnTo>
                  <a:pt x="1412381" y="130412"/>
                </a:lnTo>
                <a:lnTo>
                  <a:pt x="1481146" y="131981"/>
                </a:lnTo>
                <a:lnTo>
                  <a:pt x="1551493" y="134346"/>
                </a:lnTo>
                <a:lnTo>
                  <a:pt x="1623416" y="137527"/>
                </a:lnTo>
                <a:lnTo>
                  <a:pt x="1696912" y="141546"/>
                </a:lnTo>
                <a:lnTo>
                  <a:pt x="1709214" y="129289"/>
                </a:lnTo>
                <a:lnTo>
                  <a:pt x="1747120" y="106540"/>
                </a:lnTo>
                <a:lnTo>
                  <a:pt x="1801419" y="86112"/>
                </a:lnTo>
                <a:lnTo>
                  <a:pt x="1870505" y="67965"/>
                </a:lnTo>
                <a:lnTo>
                  <a:pt x="1910090" y="59734"/>
                </a:lnTo>
                <a:lnTo>
                  <a:pt x="1952770" y="52058"/>
                </a:lnTo>
                <a:lnTo>
                  <a:pt x="1998343" y="44931"/>
                </a:lnTo>
                <a:lnTo>
                  <a:pt x="2046608" y="38350"/>
                </a:lnTo>
                <a:lnTo>
                  <a:pt x="2097365" y="32307"/>
                </a:lnTo>
                <a:lnTo>
                  <a:pt x="2150412" y="26800"/>
                </a:lnTo>
                <a:lnTo>
                  <a:pt x="2205549" y="21821"/>
                </a:lnTo>
                <a:lnTo>
                  <a:pt x="2262575" y="17367"/>
                </a:lnTo>
                <a:lnTo>
                  <a:pt x="2321288" y="13433"/>
                </a:lnTo>
                <a:lnTo>
                  <a:pt x="2381488" y="10012"/>
                </a:lnTo>
                <a:lnTo>
                  <a:pt x="2442975" y="7100"/>
                </a:lnTo>
                <a:lnTo>
                  <a:pt x="2505547" y="4693"/>
                </a:lnTo>
                <a:lnTo>
                  <a:pt x="2569003" y="2784"/>
                </a:lnTo>
                <a:lnTo>
                  <a:pt x="2633142" y="1369"/>
                </a:lnTo>
                <a:lnTo>
                  <a:pt x="2697765" y="442"/>
                </a:lnTo>
                <a:lnTo>
                  <a:pt x="2762669" y="0"/>
                </a:lnTo>
                <a:lnTo>
                  <a:pt x="2827653" y="35"/>
                </a:lnTo>
                <a:lnTo>
                  <a:pt x="2892518" y="544"/>
                </a:lnTo>
                <a:lnTo>
                  <a:pt x="2957062" y="1522"/>
                </a:lnTo>
                <a:lnTo>
                  <a:pt x="3021084" y="2962"/>
                </a:lnTo>
                <a:lnTo>
                  <a:pt x="3084383" y="4861"/>
                </a:lnTo>
                <a:lnTo>
                  <a:pt x="3146758" y="7213"/>
                </a:lnTo>
                <a:lnTo>
                  <a:pt x="3208009" y="10012"/>
                </a:lnTo>
                <a:lnTo>
                  <a:pt x="3267935" y="13255"/>
                </a:lnTo>
                <a:lnTo>
                  <a:pt x="3326335" y="16935"/>
                </a:lnTo>
                <a:lnTo>
                  <a:pt x="3383007" y="21048"/>
                </a:lnTo>
                <a:lnTo>
                  <a:pt x="3437752" y="25589"/>
                </a:lnTo>
                <a:lnTo>
                  <a:pt x="3490367" y="30552"/>
                </a:lnTo>
                <a:lnTo>
                  <a:pt x="3540653" y="35933"/>
                </a:lnTo>
                <a:lnTo>
                  <a:pt x="3588408" y="41725"/>
                </a:lnTo>
                <a:lnTo>
                  <a:pt x="3633432" y="47925"/>
                </a:lnTo>
                <a:lnTo>
                  <a:pt x="3675523" y="54528"/>
                </a:lnTo>
                <a:lnTo>
                  <a:pt x="3714482" y="61527"/>
                </a:lnTo>
                <a:lnTo>
                  <a:pt x="3782194" y="76696"/>
                </a:lnTo>
                <a:lnTo>
                  <a:pt x="3834963" y="93392"/>
                </a:lnTo>
                <a:lnTo>
                  <a:pt x="3871181" y="111575"/>
                </a:lnTo>
                <a:lnTo>
                  <a:pt x="3890961" y="141546"/>
                </a:lnTo>
                <a:lnTo>
                  <a:pt x="3938594" y="133708"/>
                </a:lnTo>
                <a:lnTo>
                  <a:pt x="3986518" y="126462"/>
                </a:lnTo>
                <a:lnTo>
                  <a:pt x="4034698" y="119798"/>
                </a:lnTo>
                <a:lnTo>
                  <a:pt x="4083100" y="113705"/>
                </a:lnTo>
                <a:lnTo>
                  <a:pt x="4131687" y="108175"/>
                </a:lnTo>
                <a:lnTo>
                  <a:pt x="4180425" y="103196"/>
                </a:lnTo>
                <a:lnTo>
                  <a:pt x="4229280" y="98760"/>
                </a:lnTo>
                <a:lnTo>
                  <a:pt x="4278216" y="94856"/>
                </a:lnTo>
                <a:lnTo>
                  <a:pt x="4327199" y="91474"/>
                </a:lnTo>
                <a:lnTo>
                  <a:pt x="4376193" y="88605"/>
                </a:lnTo>
                <a:lnTo>
                  <a:pt x="4425163" y="86238"/>
                </a:lnTo>
                <a:lnTo>
                  <a:pt x="4474076" y="84364"/>
                </a:lnTo>
                <a:lnTo>
                  <a:pt x="4522895" y="82973"/>
                </a:lnTo>
                <a:lnTo>
                  <a:pt x="4571585" y="82055"/>
                </a:lnTo>
                <a:lnTo>
                  <a:pt x="4620113" y="81600"/>
                </a:lnTo>
                <a:lnTo>
                  <a:pt x="4668443" y="81598"/>
                </a:lnTo>
                <a:lnTo>
                  <a:pt x="4716540" y="82039"/>
                </a:lnTo>
                <a:lnTo>
                  <a:pt x="4764368" y="82914"/>
                </a:lnTo>
                <a:lnTo>
                  <a:pt x="4811894" y="84212"/>
                </a:lnTo>
                <a:lnTo>
                  <a:pt x="4859083" y="85924"/>
                </a:lnTo>
                <a:lnTo>
                  <a:pt x="4905898" y="88039"/>
                </a:lnTo>
                <a:lnTo>
                  <a:pt x="4952307" y="90549"/>
                </a:lnTo>
                <a:lnTo>
                  <a:pt x="4998272" y="93442"/>
                </a:lnTo>
                <a:lnTo>
                  <a:pt x="5043761" y="96709"/>
                </a:lnTo>
                <a:lnTo>
                  <a:pt x="5088736" y="100340"/>
                </a:lnTo>
                <a:lnTo>
                  <a:pt x="5133165" y="104326"/>
                </a:lnTo>
                <a:lnTo>
                  <a:pt x="5177012" y="108656"/>
                </a:lnTo>
                <a:lnTo>
                  <a:pt x="5220241" y="113320"/>
                </a:lnTo>
                <a:lnTo>
                  <a:pt x="5262819" y="118309"/>
                </a:lnTo>
                <a:lnTo>
                  <a:pt x="5304709" y="123612"/>
                </a:lnTo>
                <a:lnTo>
                  <a:pt x="5345878" y="129221"/>
                </a:lnTo>
                <a:lnTo>
                  <a:pt x="5386290" y="135124"/>
                </a:lnTo>
                <a:lnTo>
                  <a:pt x="5425910" y="141312"/>
                </a:lnTo>
                <a:lnTo>
                  <a:pt x="5464703" y="147776"/>
                </a:lnTo>
                <a:lnTo>
                  <a:pt x="5502635" y="154504"/>
                </a:lnTo>
                <a:lnTo>
                  <a:pt x="5575775" y="168717"/>
                </a:lnTo>
                <a:lnTo>
                  <a:pt x="5645050" y="183873"/>
                </a:lnTo>
                <a:lnTo>
                  <a:pt x="5710179" y="199891"/>
                </a:lnTo>
                <a:lnTo>
                  <a:pt x="5770885" y="216693"/>
                </a:lnTo>
                <a:lnTo>
                  <a:pt x="5826888" y="234200"/>
                </a:lnTo>
                <a:lnTo>
                  <a:pt x="5877908" y="252333"/>
                </a:lnTo>
                <a:lnTo>
                  <a:pt x="5923666" y="271012"/>
                </a:lnTo>
                <a:lnTo>
                  <a:pt x="5963882" y="290158"/>
                </a:lnTo>
                <a:lnTo>
                  <a:pt x="5998278" y="309693"/>
                </a:lnTo>
                <a:lnTo>
                  <a:pt x="6038346" y="339550"/>
                </a:lnTo>
                <a:lnTo>
                  <a:pt x="6063745" y="369836"/>
                </a:lnTo>
                <a:lnTo>
                  <a:pt x="6073534" y="400282"/>
                </a:lnTo>
                <a:lnTo>
                  <a:pt x="6073165" y="410421"/>
                </a:lnTo>
                <a:lnTo>
                  <a:pt x="6052596" y="450660"/>
                </a:lnTo>
                <a:lnTo>
                  <a:pt x="6016145" y="480232"/>
                </a:lnTo>
                <a:lnTo>
                  <a:pt x="5981308" y="499508"/>
                </a:lnTo>
                <a:lnTo>
                  <a:pt x="5937718" y="518342"/>
                </a:lnTo>
                <a:lnTo>
                  <a:pt x="5885094" y="536654"/>
                </a:lnTo>
                <a:lnTo>
                  <a:pt x="5823157" y="554365"/>
                </a:lnTo>
                <a:lnTo>
                  <a:pt x="5751628" y="571396"/>
                </a:lnTo>
                <a:lnTo>
                  <a:pt x="5712179" y="579632"/>
                </a:lnTo>
                <a:lnTo>
                  <a:pt x="5762851" y="584076"/>
                </a:lnTo>
                <a:lnTo>
                  <a:pt x="5810807" y="588990"/>
                </a:lnTo>
                <a:lnTo>
                  <a:pt x="5856086" y="594359"/>
                </a:lnTo>
                <a:lnTo>
                  <a:pt x="5898727" y="600167"/>
                </a:lnTo>
                <a:lnTo>
                  <a:pt x="5938771" y="606398"/>
                </a:lnTo>
                <a:lnTo>
                  <a:pt x="6011226" y="620068"/>
                </a:lnTo>
                <a:lnTo>
                  <a:pt x="6073766" y="635244"/>
                </a:lnTo>
                <a:lnTo>
                  <a:pt x="6126712" y="651804"/>
                </a:lnTo>
                <a:lnTo>
                  <a:pt x="6170379" y="669621"/>
                </a:lnTo>
                <a:lnTo>
                  <a:pt x="6205086" y="688573"/>
                </a:lnTo>
                <a:lnTo>
                  <a:pt x="6241042" y="718854"/>
                </a:lnTo>
                <a:lnTo>
                  <a:pt x="6260591" y="762037"/>
                </a:lnTo>
                <a:lnTo>
                  <a:pt x="6260672" y="773231"/>
                </a:lnTo>
                <a:lnTo>
                  <a:pt x="6258911" y="784552"/>
                </a:lnTo>
                <a:lnTo>
                  <a:pt x="6234234" y="830808"/>
                </a:lnTo>
                <a:lnTo>
                  <a:pt x="6198324" y="866083"/>
                </a:lnTo>
                <a:lnTo>
                  <a:pt x="6166694" y="889644"/>
                </a:lnTo>
                <a:lnTo>
                  <a:pt x="6129281" y="913095"/>
                </a:lnTo>
                <a:lnTo>
                  <a:pt x="6086405" y="936312"/>
                </a:lnTo>
                <a:lnTo>
                  <a:pt x="6038383" y="959171"/>
                </a:lnTo>
                <a:lnTo>
                  <a:pt x="5985532" y="981548"/>
                </a:lnTo>
                <a:lnTo>
                  <a:pt x="5928171" y="1003317"/>
                </a:lnTo>
                <a:lnTo>
                  <a:pt x="5866617" y="1024356"/>
                </a:lnTo>
                <a:lnTo>
                  <a:pt x="5801189" y="1044538"/>
                </a:lnTo>
                <a:lnTo>
                  <a:pt x="5732203" y="1063741"/>
                </a:lnTo>
                <a:lnTo>
                  <a:pt x="5659979" y="1081839"/>
                </a:lnTo>
                <a:lnTo>
                  <a:pt x="5622751" y="1090435"/>
                </a:lnTo>
                <a:lnTo>
                  <a:pt x="5584833" y="1098709"/>
                </a:lnTo>
                <a:lnTo>
                  <a:pt x="5546263" y="1106644"/>
                </a:lnTo>
                <a:lnTo>
                  <a:pt x="5507083" y="1114225"/>
                </a:lnTo>
                <a:lnTo>
                  <a:pt x="5467331" y="1121437"/>
                </a:lnTo>
                <a:lnTo>
                  <a:pt x="5427048" y="1128264"/>
                </a:lnTo>
                <a:lnTo>
                  <a:pt x="5386272" y="1134691"/>
                </a:lnTo>
                <a:lnTo>
                  <a:pt x="5345045" y="1140702"/>
                </a:lnTo>
                <a:lnTo>
                  <a:pt x="5303404" y="1146281"/>
                </a:lnTo>
                <a:lnTo>
                  <a:pt x="5261391" y="1151414"/>
                </a:lnTo>
                <a:lnTo>
                  <a:pt x="5219045" y="1156083"/>
                </a:lnTo>
                <a:lnTo>
                  <a:pt x="5176406" y="1160275"/>
                </a:lnTo>
                <a:lnTo>
                  <a:pt x="5133513" y="1163972"/>
                </a:lnTo>
                <a:lnTo>
                  <a:pt x="5090406" y="1167161"/>
                </a:lnTo>
                <a:lnTo>
                  <a:pt x="5047125" y="1169825"/>
                </a:lnTo>
                <a:lnTo>
                  <a:pt x="5003710" y="1171948"/>
                </a:lnTo>
                <a:lnTo>
                  <a:pt x="4960200" y="1173516"/>
                </a:lnTo>
                <a:lnTo>
                  <a:pt x="4916635" y="1174512"/>
                </a:lnTo>
                <a:lnTo>
                  <a:pt x="4873055" y="1174921"/>
                </a:lnTo>
                <a:lnTo>
                  <a:pt x="4829499" y="1174728"/>
                </a:lnTo>
                <a:lnTo>
                  <a:pt x="4786007" y="1173917"/>
                </a:lnTo>
                <a:lnTo>
                  <a:pt x="4742620" y="1172472"/>
                </a:lnTo>
                <a:lnTo>
                  <a:pt x="4699376" y="1170378"/>
                </a:lnTo>
                <a:lnTo>
                  <a:pt x="4656315" y="1167620"/>
                </a:lnTo>
                <a:lnTo>
                  <a:pt x="4613478" y="1164181"/>
                </a:lnTo>
                <a:lnTo>
                  <a:pt x="4605476" y="1174238"/>
                </a:lnTo>
                <a:lnTo>
                  <a:pt x="4553443" y="1202619"/>
                </a:lnTo>
                <a:lnTo>
                  <a:pt x="4497488" y="1219951"/>
                </a:lnTo>
                <a:lnTo>
                  <a:pt x="4426467" y="1235922"/>
                </a:lnTo>
                <a:lnTo>
                  <a:pt x="4385829" y="1243373"/>
                </a:lnTo>
                <a:lnTo>
                  <a:pt x="4342052" y="1250454"/>
                </a:lnTo>
                <a:lnTo>
                  <a:pt x="4295342" y="1257156"/>
                </a:lnTo>
                <a:lnTo>
                  <a:pt x="4245911" y="1263469"/>
                </a:lnTo>
                <a:lnTo>
                  <a:pt x="4193965" y="1269384"/>
                </a:lnTo>
                <a:lnTo>
                  <a:pt x="4139715" y="1274891"/>
                </a:lnTo>
                <a:lnTo>
                  <a:pt x="4083368" y="1279979"/>
                </a:lnTo>
                <a:lnTo>
                  <a:pt x="4025134" y="1284640"/>
                </a:lnTo>
                <a:lnTo>
                  <a:pt x="3965221" y="1288864"/>
                </a:lnTo>
                <a:lnTo>
                  <a:pt x="3903838" y="1292641"/>
                </a:lnTo>
                <a:lnTo>
                  <a:pt x="3841194" y="1295962"/>
                </a:lnTo>
                <a:lnTo>
                  <a:pt x="3777498" y="1298816"/>
                </a:lnTo>
                <a:lnTo>
                  <a:pt x="3712958" y="1301194"/>
                </a:lnTo>
                <a:lnTo>
                  <a:pt x="3647783" y="1303086"/>
                </a:lnTo>
                <a:lnTo>
                  <a:pt x="3582182" y="1304483"/>
                </a:lnTo>
                <a:lnTo>
                  <a:pt x="3516364" y="1305374"/>
                </a:lnTo>
                <a:lnTo>
                  <a:pt x="3450537" y="1305751"/>
                </a:lnTo>
                <a:lnTo>
                  <a:pt x="3384910" y="1305603"/>
                </a:lnTo>
                <a:lnTo>
                  <a:pt x="3319692" y="1304922"/>
                </a:lnTo>
                <a:lnTo>
                  <a:pt x="3255092" y="1303696"/>
                </a:lnTo>
                <a:lnTo>
                  <a:pt x="3191318" y="1301917"/>
                </a:lnTo>
                <a:lnTo>
                  <a:pt x="3128580" y="1299574"/>
                </a:lnTo>
                <a:lnTo>
                  <a:pt x="3067085" y="1296659"/>
                </a:lnTo>
                <a:lnTo>
                  <a:pt x="3007044" y="1293161"/>
                </a:lnTo>
                <a:lnTo>
                  <a:pt x="2948663" y="1289070"/>
                </a:lnTo>
                <a:lnTo>
                  <a:pt x="2892154" y="1284378"/>
                </a:lnTo>
                <a:lnTo>
                  <a:pt x="2837723" y="1279074"/>
                </a:lnTo>
                <a:lnTo>
                  <a:pt x="2785579" y="1273148"/>
                </a:lnTo>
                <a:lnTo>
                  <a:pt x="2735933" y="1266591"/>
                </a:lnTo>
                <a:lnTo>
                  <a:pt x="2688992" y="1259394"/>
                </a:lnTo>
                <a:lnTo>
                  <a:pt x="2644964" y="1251546"/>
                </a:lnTo>
                <a:lnTo>
                  <a:pt x="2604060" y="1243038"/>
                </a:lnTo>
                <a:lnTo>
                  <a:pt x="2566487" y="1233859"/>
                </a:lnTo>
                <a:lnTo>
                  <a:pt x="2502172" y="1213455"/>
                </a:lnTo>
                <a:lnTo>
                  <a:pt x="2453688" y="1190255"/>
                </a:lnTo>
                <a:lnTo>
                  <a:pt x="2422705" y="1164181"/>
                </a:lnTo>
                <a:lnTo>
                  <a:pt x="2389154" y="1170983"/>
                </a:lnTo>
                <a:lnTo>
                  <a:pt x="2319992" y="1183530"/>
                </a:lnTo>
                <a:lnTo>
                  <a:pt x="2248293" y="1194691"/>
                </a:lnTo>
                <a:lnTo>
                  <a:pt x="2174306" y="1204498"/>
                </a:lnTo>
                <a:lnTo>
                  <a:pt x="2098279" y="1212982"/>
                </a:lnTo>
                <a:lnTo>
                  <a:pt x="2059578" y="1216737"/>
                </a:lnTo>
                <a:lnTo>
                  <a:pt x="2020461" y="1220174"/>
                </a:lnTo>
                <a:lnTo>
                  <a:pt x="1980958" y="1223294"/>
                </a:lnTo>
                <a:lnTo>
                  <a:pt x="1941101" y="1226104"/>
                </a:lnTo>
                <a:lnTo>
                  <a:pt x="1900921" y="1228605"/>
                </a:lnTo>
                <a:lnTo>
                  <a:pt x="1860449" y="1230803"/>
                </a:lnTo>
                <a:lnTo>
                  <a:pt x="1819715" y="1232701"/>
                </a:lnTo>
                <a:lnTo>
                  <a:pt x="1778752" y="1234303"/>
                </a:lnTo>
                <a:lnTo>
                  <a:pt x="1737590" y="1235612"/>
                </a:lnTo>
                <a:lnTo>
                  <a:pt x="1696260" y="1236634"/>
                </a:lnTo>
                <a:lnTo>
                  <a:pt x="1654794" y="1237371"/>
                </a:lnTo>
                <a:lnTo>
                  <a:pt x="1613222" y="1237827"/>
                </a:lnTo>
                <a:lnTo>
                  <a:pt x="1571576" y="1238006"/>
                </a:lnTo>
                <a:lnTo>
                  <a:pt x="1529886" y="1237913"/>
                </a:lnTo>
                <a:lnTo>
                  <a:pt x="1488185" y="1237550"/>
                </a:lnTo>
                <a:lnTo>
                  <a:pt x="1446502" y="1236922"/>
                </a:lnTo>
                <a:lnTo>
                  <a:pt x="1404869" y="1236034"/>
                </a:lnTo>
                <a:lnTo>
                  <a:pt x="1363318" y="1234887"/>
                </a:lnTo>
                <a:lnTo>
                  <a:pt x="1321878" y="1233487"/>
                </a:lnTo>
                <a:lnTo>
                  <a:pt x="1280583" y="1231837"/>
                </a:lnTo>
                <a:lnTo>
                  <a:pt x="1239461" y="1229942"/>
                </a:lnTo>
                <a:lnTo>
                  <a:pt x="1198546" y="1227804"/>
                </a:lnTo>
                <a:lnTo>
                  <a:pt x="1157866" y="1225428"/>
                </a:lnTo>
                <a:lnTo>
                  <a:pt x="1117455" y="1222818"/>
                </a:lnTo>
                <a:lnTo>
                  <a:pt x="1077343" y="1219978"/>
                </a:lnTo>
                <a:lnTo>
                  <a:pt x="1037561" y="1216911"/>
                </a:lnTo>
                <a:lnTo>
                  <a:pt x="998140" y="1213621"/>
                </a:lnTo>
                <a:lnTo>
                  <a:pt x="959111" y="1210113"/>
                </a:lnTo>
                <a:lnTo>
                  <a:pt x="920505" y="1206389"/>
                </a:lnTo>
                <a:lnTo>
                  <a:pt x="882354" y="1202455"/>
                </a:lnTo>
                <a:lnTo>
                  <a:pt x="807540" y="1193967"/>
                </a:lnTo>
                <a:lnTo>
                  <a:pt x="734917" y="1184682"/>
                </a:lnTo>
                <a:lnTo>
                  <a:pt x="664734" y="1174630"/>
                </a:lnTo>
                <a:lnTo>
                  <a:pt x="597240" y="1163841"/>
                </a:lnTo>
                <a:lnTo>
                  <a:pt x="532683" y="1152347"/>
                </a:lnTo>
                <a:lnTo>
                  <a:pt x="471314" y="1140178"/>
                </a:lnTo>
                <a:lnTo>
                  <a:pt x="413379" y="1127366"/>
                </a:lnTo>
                <a:lnTo>
                  <a:pt x="359130" y="1113941"/>
                </a:lnTo>
                <a:lnTo>
                  <a:pt x="308813" y="1099934"/>
                </a:lnTo>
                <a:lnTo>
                  <a:pt x="262678" y="1085377"/>
                </a:lnTo>
                <a:lnTo>
                  <a:pt x="220975" y="1070299"/>
                </a:lnTo>
                <a:lnTo>
                  <a:pt x="183951" y="1054732"/>
                </a:lnTo>
                <a:lnTo>
                  <a:pt x="137735" y="1030531"/>
                </a:lnTo>
                <a:lnTo>
                  <a:pt x="103448" y="1005404"/>
                </a:lnTo>
                <a:lnTo>
                  <a:pt x="77741" y="970640"/>
                </a:lnTo>
                <a:lnTo>
                  <a:pt x="74023" y="952787"/>
                </a:lnTo>
                <a:lnTo>
                  <a:pt x="74556" y="943756"/>
                </a:lnTo>
                <a:lnTo>
                  <a:pt x="93367" y="907027"/>
                </a:lnTo>
                <a:lnTo>
                  <a:pt x="125857" y="878954"/>
                </a:lnTo>
                <a:lnTo>
                  <a:pt x="175036" y="850544"/>
                </a:lnTo>
                <a:lnTo>
                  <a:pt x="217509" y="831469"/>
                </a:lnTo>
                <a:lnTo>
                  <a:pt x="268021" y="812322"/>
                </a:lnTo>
                <a:lnTo>
                  <a:pt x="326821" y="793133"/>
                </a:lnTo>
                <a:lnTo>
                  <a:pt x="394159" y="773935"/>
                </a:lnTo>
                <a:lnTo>
                  <a:pt x="431107" y="764341"/>
                </a:lnTo>
                <a:lnTo>
                  <a:pt x="470283" y="754757"/>
                </a:lnTo>
                <a:lnTo>
                  <a:pt x="511718" y="745185"/>
                </a:lnTo>
                <a:lnTo>
                  <a:pt x="555442" y="735630"/>
                </a:lnTo>
                <a:lnTo>
                  <a:pt x="601488" y="726096"/>
                </a:lnTo>
                <a:close/>
              </a:path>
            </a:pathLst>
          </a:custGeom>
          <a:ln w="18937">
            <a:solidFill>
              <a:srgbClr val="000000"/>
            </a:solidFill>
          </a:ln>
        </p:spPr>
        <p:txBody>
          <a:bodyPr wrap="square" lIns="0" tIns="0" rIns="0" bIns="0" rtlCol="0"/>
          <a:lstStyle/>
          <a:p>
            <a:endParaRPr/>
          </a:p>
        </p:txBody>
      </p:sp>
      <p:sp>
        <p:nvSpPr>
          <p:cNvPr id="19" name="object 19"/>
          <p:cNvSpPr/>
          <p:nvPr/>
        </p:nvSpPr>
        <p:spPr>
          <a:xfrm>
            <a:off x="1406954" y="2664734"/>
            <a:ext cx="681990" cy="681990"/>
          </a:xfrm>
          <a:custGeom>
            <a:avLst/>
            <a:gdLst/>
            <a:ahLst/>
            <a:cxnLst/>
            <a:rect l="l" t="t" r="r" b="b"/>
            <a:pathLst>
              <a:path w="681989" h="681989">
                <a:moveTo>
                  <a:pt x="0" y="0"/>
                </a:moveTo>
                <a:lnTo>
                  <a:pt x="681869" y="0"/>
                </a:lnTo>
                <a:lnTo>
                  <a:pt x="681869" y="681756"/>
                </a:lnTo>
                <a:lnTo>
                  <a:pt x="0" y="681756"/>
                </a:lnTo>
                <a:lnTo>
                  <a:pt x="0" y="0"/>
                </a:lnTo>
                <a:close/>
              </a:path>
            </a:pathLst>
          </a:custGeom>
          <a:solidFill>
            <a:srgbClr val="FFFFFF"/>
          </a:solidFill>
        </p:spPr>
        <p:txBody>
          <a:bodyPr wrap="square" lIns="0" tIns="0" rIns="0" bIns="0" rtlCol="0"/>
          <a:lstStyle/>
          <a:p>
            <a:endParaRPr/>
          </a:p>
        </p:txBody>
      </p:sp>
      <p:sp>
        <p:nvSpPr>
          <p:cNvPr id="20" name="object 20"/>
          <p:cNvSpPr/>
          <p:nvPr/>
        </p:nvSpPr>
        <p:spPr>
          <a:xfrm>
            <a:off x="1406954" y="2664734"/>
            <a:ext cx="681990" cy="681990"/>
          </a:xfrm>
          <a:custGeom>
            <a:avLst/>
            <a:gdLst/>
            <a:ahLst/>
            <a:cxnLst/>
            <a:rect l="l" t="t" r="r" b="b"/>
            <a:pathLst>
              <a:path w="681989" h="681989">
                <a:moveTo>
                  <a:pt x="0" y="0"/>
                </a:moveTo>
                <a:lnTo>
                  <a:pt x="681869" y="0"/>
                </a:lnTo>
                <a:lnTo>
                  <a:pt x="681869" y="681756"/>
                </a:lnTo>
                <a:lnTo>
                  <a:pt x="0" y="681756"/>
                </a:lnTo>
                <a:lnTo>
                  <a:pt x="0" y="0"/>
                </a:lnTo>
                <a:close/>
              </a:path>
            </a:pathLst>
          </a:custGeom>
          <a:ln w="18939">
            <a:solidFill>
              <a:srgbClr val="000000"/>
            </a:solidFill>
          </a:ln>
        </p:spPr>
        <p:txBody>
          <a:bodyPr wrap="square" lIns="0" tIns="0" rIns="0" bIns="0" rtlCol="0"/>
          <a:lstStyle/>
          <a:p>
            <a:endParaRPr/>
          </a:p>
        </p:txBody>
      </p:sp>
      <p:sp>
        <p:nvSpPr>
          <p:cNvPr id="21" name="object 21"/>
          <p:cNvSpPr/>
          <p:nvPr/>
        </p:nvSpPr>
        <p:spPr>
          <a:xfrm>
            <a:off x="2088824" y="2664734"/>
            <a:ext cx="681990" cy="681990"/>
          </a:xfrm>
          <a:custGeom>
            <a:avLst/>
            <a:gdLst/>
            <a:ahLst/>
            <a:cxnLst/>
            <a:rect l="l" t="t" r="r" b="b"/>
            <a:pathLst>
              <a:path w="681989" h="681989">
                <a:moveTo>
                  <a:pt x="0" y="0"/>
                </a:moveTo>
                <a:lnTo>
                  <a:pt x="681869" y="0"/>
                </a:lnTo>
                <a:lnTo>
                  <a:pt x="681869" y="681756"/>
                </a:lnTo>
                <a:lnTo>
                  <a:pt x="0" y="681756"/>
                </a:lnTo>
                <a:lnTo>
                  <a:pt x="0" y="0"/>
                </a:lnTo>
                <a:close/>
              </a:path>
            </a:pathLst>
          </a:custGeom>
          <a:solidFill>
            <a:srgbClr val="FFFFFF"/>
          </a:solidFill>
        </p:spPr>
        <p:txBody>
          <a:bodyPr wrap="square" lIns="0" tIns="0" rIns="0" bIns="0" rtlCol="0"/>
          <a:lstStyle/>
          <a:p>
            <a:endParaRPr/>
          </a:p>
        </p:txBody>
      </p:sp>
      <p:sp>
        <p:nvSpPr>
          <p:cNvPr id="22" name="object 22"/>
          <p:cNvSpPr/>
          <p:nvPr/>
        </p:nvSpPr>
        <p:spPr>
          <a:xfrm>
            <a:off x="2088824" y="2664734"/>
            <a:ext cx="681990" cy="681990"/>
          </a:xfrm>
          <a:custGeom>
            <a:avLst/>
            <a:gdLst/>
            <a:ahLst/>
            <a:cxnLst/>
            <a:rect l="l" t="t" r="r" b="b"/>
            <a:pathLst>
              <a:path w="681989" h="681989">
                <a:moveTo>
                  <a:pt x="0" y="0"/>
                </a:moveTo>
                <a:lnTo>
                  <a:pt x="681869" y="0"/>
                </a:lnTo>
                <a:lnTo>
                  <a:pt x="681869" y="681756"/>
                </a:lnTo>
                <a:lnTo>
                  <a:pt x="0" y="681756"/>
                </a:lnTo>
                <a:lnTo>
                  <a:pt x="0" y="0"/>
                </a:lnTo>
                <a:close/>
              </a:path>
            </a:pathLst>
          </a:custGeom>
          <a:ln w="18939">
            <a:solidFill>
              <a:srgbClr val="000000"/>
            </a:solidFill>
          </a:ln>
        </p:spPr>
        <p:txBody>
          <a:bodyPr wrap="square" lIns="0" tIns="0" rIns="0" bIns="0" rtlCol="0"/>
          <a:lstStyle/>
          <a:p>
            <a:endParaRPr/>
          </a:p>
        </p:txBody>
      </p:sp>
      <p:sp>
        <p:nvSpPr>
          <p:cNvPr id="23" name="object 23"/>
          <p:cNvSpPr/>
          <p:nvPr/>
        </p:nvSpPr>
        <p:spPr>
          <a:xfrm>
            <a:off x="2770693" y="2664734"/>
            <a:ext cx="681990" cy="681990"/>
          </a:xfrm>
          <a:custGeom>
            <a:avLst/>
            <a:gdLst/>
            <a:ahLst/>
            <a:cxnLst/>
            <a:rect l="l" t="t" r="r" b="b"/>
            <a:pathLst>
              <a:path w="681989" h="681989">
                <a:moveTo>
                  <a:pt x="0" y="0"/>
                </a:moveTo>
                <a:lnTo>
                  <a:pt x="681869" y="0"/>
                </a:lnTo>
                <a:lnTo>
                  <a:pt x="681869" y="681756"/>
                </a:lnTo>
                <a:lnTo>
                  <a:pt x="0" y="681756"/>
                </a:lnTo>
                <a:lnTo>
                  <a:pt x="0" y="0"/>
                </a:lnTo>
                <a:close/>
              </a:path>
            </a:pathLst>
          </a:custGeom>
          <a:solidFill>
            <a:srgbClr val="FFFFFF"/>
          </a:solidFill>
        </p:spPr>
        <p:txBody>
          <a:bodyPr wrap="square" lIns="0" tIns="0" rIns="0" bIns="0" rtlCol="0"/>
          <a:lstStyle/>
          <a:p>
            <a:endParaRPr/>
          </a:p>
        </p:txBody>
      </p:sp>
      <p:sp>
        <p:nvSpPr>
          <p:cNvPr id="24" name="object 24"/>
          <p:cNvSpPr/>
          <p:nvPr/>
        </p:nvSpPr>
        <p:spPr>
          <a:xfrm>
            <a:off x="2770694" y="2664734"/>
            <a:ext cx="681990" cy="681990"/>
          </a:xfrm>
          <a:custGeom>
            <a:avLst/>
            <a:gdLst/>
            <a:ahLst/>
            <a:cxnLst/>
            <a:rect l="l" t="t" r="r" b="b"/>
            <a:pathLst>
              <a:path w="681989" h="681989">
                <a:moveTo>
                  <a:pt x="0" y="0"/>
                </a:moveTo>
                <a:lnTo>
                  <a:pt x="681869" y="0"/>
                </a:lnTo>
                <a:lnTo>
                  <a:pt x="681869" y="681756"/>
                </a:lnTo>
                <a:lnTo>
                  <a:pt x="0" y="681756"/>
                </a:lnTo>
                <a:lnTo>
                  <a:pt x="0" y="0"/>
                </a:lnTo>
                <a:close/>
              </a:path>
            </a:pathLst>
          </a:custGeom>
          <a:ln w="18939">
            <a:solidFill>
              <a:srgbClr val="000000"/>
            </a:solidFill>
          </a:ln>
        </p:spPr>
        <p:txBody>
          <a:bodyPr wrap="square" lIns="0" tIns="0" rIns="0" bIns="0" rtlCol="0"/>
          <a:lstStyle/>
          <a:p>
            <a:endParaRPr/>
          </a:p>
        </p:txBody>
      </p:sp>
      <p:sp>
        <p:nvSpPr>
          <p:cNvPr id="25" name="object 25"/>
          <p:cNvSpPr/>
          <p:nvPr/>
        </p:nvSpPr>
        <p:spPr>
          <a:xfrm>
            <a:off x="3452563" y="2664734"/>
            <a:ext cx="681990" cy="681990"/>
          </a:xfrm>
          <a:custGeom>
            <a:avLst/>
            <a:gdLst/>
            <a:ahLst/>
            <a:cxnLst/>
            <a:rect l="l" t="t" r="r" b="b"/>
            <a:pathLst>
              <a:path w="681989" h="681989">
                <a:moveTo>
                  <a:pt x="0" y="0"/>
                </a:moveTo>
                <a:lnTo>
                  <a:pt x="681869" y="0"/>
                </a:lnTo>
                <a:lnTo>
                  <a:pt x="681869" y="681756"/>
                </a:lnTo>
                <a:lnTo>
                  <a:pt x="0" y="681756"/>
                </a:lnTo>
                <a:lnTo>
                  <a:pt x="0" y="0"/>
                </a:lnTo>
                <a:close/>
              </a:path>
            </a:pathLst>
          </a:custGeom>
          <a:solidFill>
            <a:srgbClr val="FFFFFF"/>
          </a:solidFill>
        </p:spPr>
        <p:txBody>
          <a:bodyPr wrap="square" lIns="0" tIns="0" rIns="0" bIns="0" rtlCol="0"/>
          <a:lstStyle/>
          <a:p>
            <a:endParaRPr/>
          </a:p>
        </p:txBody>
      </p:sp>
      <p:sp>
        <p:nvSpPr>
          <p:cNvPr id="26" name="object 26"/>
          <p:cNvSpPr/>
          <p:nvPr/>
        </p:nvSpPr>
        <p:spPr>
          <a:xfrm>
            <a:off x="3452563" y="2664734"/>
            <a:ext cx="681990" cy="681990"/>
          </a:xfrm>
          <a:custGeom>
            <a:avLst/>
            <a:gdLst/>
            <a:ahLst/>
            <a:cxnLst/>
            <a:rect l="l" t="t" r="r" b="b"/>
            <a:pathLst>
              <a:path w="681989" h="681989">
                <a:moveTo>
                  <a:pt x="0" y="0"/>
                </a:moveTo>
                <a:lnTo>
                  <a:pt x="681869" y="0"/>
                </a:lnTo>
                <a:lnTo>
                  <a:pt x="681869" y="681756"/>
                </a:lnTo>
                <a:lnTo>
                  <a:pt x="0" y="681756"/>
                </a:lnTo>
                <a:lnTo>
                  <a:pt x="0" y="0"/>
                </a:lnTo>
                <a:close/>
              </a:path>
            </a:pathLst>
          </a:custGeom>
          <a:ln w="18939">
            <a:solidFill>
              <a:srgbClr val="000000"/>
            </a:solidFill>
          </a:ln>
        </p:spPr>
        <p:txBody>
          <a:bodyPr wrap="square" lIns="0" tIns="0" rIns="0" bIns="0" rtlCol="0"/>
          <a:lstStyle/>
          <a:p>
            <a:endParaRPr/>
          </a:p>
        </p:txBody>
      </p:sp>
      <p:sp>
        <p:nvSpPr>
          <p:cNvPr id="27" name="object 27"/>
          <p:cNvSpPr/>
          <p:nvPr/>
        </p:nvSpPr>
        <p:spPr>
          <a:xfrm>
            <a:off x="4134433" y="2664734"/>
            <a:ext cx="681990" cy="681990"/>
          </a:xfrm>
          <a:custGeom>
            <a:avLst/>
            <a:gdLst/>
            <a:ahLst/>
            <a:cxnLst/>
            <a:rect l="l" t="t" r="r" b="b"/>
            <a:pathLst>
              <a:path w="681989" h="681989">
                <a:moveTo>
                  <a:pt x="0" y="0"/>
                </a:moveTo>
                <a:lnTo>
                  <a:pt x="681869" y="0"/>
                </a:lnTo>
                <a:lnTo>
                  <a:pt x="681869" y="681756"/>
                </a:lnTo>
                <a:lnTo>
                  <a:pt x="0" y="681756"/>
                </a:lnTo>
                <a:lnTo>
                  <a:pt x="0" y="0"/>
                </a:lnTo>
                <a:close/>
              </a:path>
            </a:pathLst>
          </a:custGeom>
          <a:solidFill>
            <a:srgbClr val="FFFFFF"/>
          </a:solidFill>
        </p:spPr>
        <p:txBody>
          <a:bodyPr wrap="square" lIns="0" tIns="0" rIns="0" bIns="0" rtlCol="0"/>
          <a:lstStyle/>
          <a:p>
            <a:endParaRPr/>
          </a:p>
        </p:txBody>
      </p:sp>
      <p:sp>
        <p:nvSpPr>
          <p:cNvPr id="28" name="object 28"/>
          <p:cNvSpPr/>
          <p:nvPr/>
        </p:nvSpPr>
        <p:spPr>
          <a:xfrm>
            <a:off x="4134433" y="2664734"/>
            <a:ext cx="681990" cy="681990"/>
          </a:xfrm>
          <a:custGeom>
            <a:avLst/>
            <a:gdLst/>
            <a:ahLst/>
            <a:cxnLst/>
            <a:rect l="l" t="t" r="r" b="b"/>
            <a:pathLst>
              <a:path w="681989" h="681989">
                <a:moveTo>
                  <a:pt x="0" y="0"/>
                </a:moveTo>
                <a:lnTo>
                  <a:pt x="681869" y="0"/>
                </a:lnTo>
                <a:lnTo>
                  <a:pt x="681869" y="681756"/>
                </a:lnTo>
                <a:lnTo>
                  <a:pt x="0" y="681756"/>
                </a:lnTo>
                <a:lnTo>
                  <a:pt x="0" y="0"/>
                </a:lnTo>
                <a:close/>
              </a:path>
            </a:pathLst>
          </a:custGeom>
          <a:ln w="18939">
            <a:solidFill>
              <a:srgbClr val="000000"/>
            </a:solidFill>
          </a:ln>
        </p:spPr>
        <p:txBody>
          <a:bodyPr wrap="square" lIns="0" tIns="0" rIns="0" bIns="0" rtlCol="0"/>
          <a:lstStyle/>
          <a:p>
            <a:endParaRPr/>
          </a:p>
        </p:txBody>
      </p:sp>
      <p:sp>
        <p:nvSpPr>
          <p:cNvPr id="29" name="object 29"/>
          <p:cNvSpPr/>
          <p:nvPr/>
        </p:nvSpPr>
        <p:spPr>
          <a:xfrm>
            <a:off x="4816303" y="2664734"/>
            <a:ext cx="681990" cy="681990"/>
          </a:xfrm>
          <a:custGeom>
            <a:avLst/>
            <a:gdLst/>
            <a:ahLst/>
            <a:cxnLst/>
            <a:rect l="l" t="t" r="r" b="b"/>
            <a:pathLst>
              <a:path w="681989" h="681989">
                <a:moveTo>
                  <a:pt x="0" y="0"/>
                </a:moveTo>
                <a:lnTo>
                  <a:pt x="681869" y="0"/>
                </a:lnTo>
                <a:lnTo>
                  <a:pt x="681869" y="681756"/>
                </a:lnTo>
                <a:lnTo>
                  <a:pt x="0" y="681756"/>
                </a:lnTo>
                <a:lnTo>
                  <a:pt x="0" y="0"/>
                </a:lnTo>
                <a:close/>
              </a:path>
            </a:pathLst>
          </a:custGeom>
          <a:solidFill>
            <a:srgbClr val="FFFFFF"/>
          </a:solidFill>
        </p:spPr>
        <p:txBody>
          <a:bodyPr wrap="square" lIns="0" tIns="0" rIns="0" bIns="0" rtlCol="0"/>
          <a:lstStyle/>
          <a:p>
            <a:endParaRPr/>
          </a:p>
        </p:txBody>
      </p:sp>
      <p:sp>
        <p:nvSpPr>
          <p:cNvPr id="30" name="object 30"/>
          <p:cNvSpPr/>
          <p:nvPr/>
        </p:nvSpPr>
        <p:spPr>
          <a:xfrm>
            <a:off x="4816303" y="2664734"/>
            <a:ext cx="681990" cy="681990"/>
          </a:xfrm>
          <a:custGeom>
            <a:avLst/>
            <a:gdLst/>
            <a:ahLst/>
            <a:cxnLst/>
            <a:rect l="l" t="t" r="r" b="b"/>
            <a:pathLst>
              <a:path w="681989" h="681989">
                <a:moveTo>
                  <a:pt x="0" y="0"/>
                </a:moveTo>
                <a:lnTo>
                  <a:pt x="681869" y="0"/>
                </a:lnTo>
                <a:lnTo>
                  <a:pt x="681869" y="681756"/>
                </a:lnTo>
                <a:lnTo>
                  <a:pt x="0" y="681756"/>
                </a:lnTo>
                <a:lnTo>
                  <a:pt x="0" y="0"/>
                </a:lnTo>
                <a:close/>
              </a:path>
            </a:pathLst>
          </a:custGeom>
          <a:ln w="18939">
            <a:solidFill>
              <a:srgbClr val="000000"/>
            </a:solidFill>
          </a:ln>
        </p:spPr>
        <p:txBody>
          <a:bodyPr wrap="square" lIns="0" tIns="0" rIns="0" bIns="0" rtlCol="0"/>
          <a:lstStyle/>
          <a:p>
            <a:endParaRPr/>
          </a:p>
        </p:txBody>
      </p:sp>
      <p:sp>
        <p:nvSpPr>
          <p:cNvPr id="31" name="object 31"/>
          <p:cNvSpPr/>
          <p:nvPr/>
        </p:nvSpPr>
        <p:spPr>
          <a:xfrm>
            <a:off x="5498173" y="2664734"/>
            <a:ext cx="681990" cy="681990"/>
          </a:xfrm>
          <a:custGeom>
            <a:avLst/>
            <a:gdLst/>
            <a:ahLst/>
            <a:cxnLst/>
            <a:rect l="l" t="t" r="r" b="b"/>
            <a:pathLst>
              <a:path w="681990" h="681989">
                <a:moveTo>
                  <a:pt x="0" y="0"/>
                </a:moveTo>
                <a:lnTo>
                  <a:pt x="681869" y="0"/>
                </a:lnTo>
                <a:lnTo>
                  <a:pt x="681869" y="681756"/>
                </a:lnTo>
                <a:lnTo>
                  <a:pt x="0" y="681756"/>
                </a:lnTo>
                <a:lnTo>
                  <a:pt x="0" y="0"/>
                </a:lnTo>
                <a:close/>
              </a:path>
            </a:pathLst>
          </a:custGeom>
          <a:solidFill>
            <a:srgbClr val="FFFFFF"/>
          </a:solidFill>
        </p:spPr>
        <p:txBody>
          <a:bodyPr wrap="square" lIns="0" tIns="0" rIns="0" bIns="0" rtlCol="0"/>
          <a:lstStyle/>
          <a:p>
            <a:endParaRPr/>
          </a:p>
        </p:txBody>
      </p:sp>
      <p:sp>
        <p:nvSpPr>
          <p:cNvPr id="32" name="object 32"/>
          <p:cNvSpPr/>
          <p:nvPr/>
        </p:nvSpPr>
        <p:spPr>
          <a:xfrm>
            <a:off x="5498173" y="2664734"/>
            <a:ext cx="681990" cy="681990"/>
          </a:xfrm>
          <a:custGeom>
            <a:avLst/>
            <a:gdLst/>
            <a:ahLst/>
            <a:cxnLst/>
            <a:rect l="l" t="t" r="r" b="b"/>
            <a:pathLst>
              <a:path w="681990" h="681989">
                <a:moveTo>
                  <a:pt x="0" y="0"/>
                </a:moveTo>
                <a:lnTo>
                  <a:pt x="681869" y="0"/>
                </a:lnTo>
                <a:lnTo>
                  <a:pt x="681869" y="681756"/>
                </a:lnTo>
                <a:lnTo>
                  <a:pt x="0" y="681756"/>
                </a:lnTo>
                <a:lnTo>
                  <a:pt x="0" y="0"/>
                </a:lnTo>
                <a:close/>
              </a:path>
            </a:pathLst>
          </a:custGeom>
          <a:ln w="18939">
            <a:solidFill>
              <a:srgbClr val="000000"/>
            </a:solidFill>
          </a:ln>
        </p:spPr>
        <p:txBody>
          <a:bodyPr wrap="square" lIns="0" tIns="0" rIns="0" bIns="0" rtlCol="0"/>
          <a:lstStyle/>
          <a:p>
            <a:endParaRPr/>
          </a:p>
        </p:txBody>
      </p:sp>
      <p:sp>
        <p:nvSpPr>
          <p:cNvPr id="33" name="object 33"/>
          <p:cNvSpPr/>
          <p:nvPr/>
        </p:nvSpPr>
        <p:spPr>
          <a:xfrm>
            <a:off x="6180043" y="2664734"/>
            <a:ext cx="681990" cy="681990"/>
          </a:xfrm>
          <a:custGeom>
            <a:avLst/>
            <a:gdLst/>
            <a:ahLst/>
            <a:cxnLst/>
            <a:rect l="l" t="t" r="r" b="b"/>
            <a:pathLst>
              <a:path w="681990" h="681989">
                <a:moveTo>
                  <a:pt x="0" y="0"/>
                </a:moveTo>
                <a:lnTo>
                  <a:pt x="681869" y="0"/>
                </a:lnTo>
                <a:lnTo>
                  <a:pt x="681869" y="681756"/>
                </a:lnTo>
                <a:lnTo>
                  <a:pt x="0" y="681756"/>
                </a:lnTo>
                <a:lnTo>
                  <a:pt x="0" y="0"/>
                </a:lnTo>
                <a:close/>
              </a:path>
            </a:pathLst>
          </a:custGeom>
          <a:solidFill>
            <a:srgbClr val="FFFFFF"/>
          </a:solidFill>
        </p:spPr>
        <p:txBody>
          <a:bodyPr wrap="square" lIns="0" tIns="0" rIns="0" bIns="0" rtlCol="0"/>
          <a:lstStyle/>
          <a:p>
            <a:endParaRPr/>
          </a:p>
        </p:txBody>
      </p:sp>
      <p:sp>
        <p:nvSpPr>
          <p:cNvPr id="34" name="object 34"/>
          <p:cNvSpPr/>
          <p:nvPr/>
        </p:nvSpPr>
        <p:spPr>
          <a:xfrm>
            <a:off x="6180043" y="2664734"/>
            <a:ext cx="681990" cy="681990"/>
          </a:xfrm>
          <a:custGeom>
            <a:avLst/>
            <a:gdLst/>
            <a:ahLst/>
            <a:cxnLst/>
            <a:rect l="l" t="t" r="r" b="b"/>
            <a:pathLst>
              <a:path w="681990" h="681989">
                <a:moveTo>
                  <a:pt x="0" y="0"/>
                </a:moveTo>
                <a:lnTo>
                  <a:pt x="681869" y="0"/>
                </a:lnTo>
                <a:lnTo>
                  <a:pt x="681869" y="681756"/>
                </a:lnTo>
                <a:lnTo>
                  <a:pt x="0" y="681756"/>
                </a:lnTo>
                <a:lnTo>
                  <a:pt x="0" y="0"/>
                </a:lnTo>
                <a:close/>
              </a:path>
            </a:pathLst>
          </a:custGeom>
          <a:ln w="18939">
            <a:solidFill>
              <a:srgbClr val="000000"/>
            </a:solidFill>
          </a:ln>
        </p:spPr>
        <p:txBody>
          <a:bodyPr wrap="square" lIns="0" tIns="0" rIns="0" bIns="0" rtlCol="0"/>
          <a:lstStyle/>
          <a:p>
            <a:endParaRPr/>
          </a:p>
        </p:txBody>
      </p:sp>
      <p:sp>
        <p:nvSpPr>
          <p:cNvPr id="35" name="object 35"/>
          <p:cNvSpPr/>
          <p:nvPr/>
        </p:nvSpPr>
        <p:spPr>
          <a:xfrm>
            <a:off x="6861913" y="2664734"/>
            <a:ext cx="681990" cy="681990"/>
          </a:xfrm>
          <a:custGeom>
            <a:avLst/>
            <a:gdLst/>
            <a:ahLst/>
            <a:cxnLst/>
            <a:rect l="l" t="t" r="r" b="b"/>
            <a:pathLst>
              <a:path w="681990" h="681989">
                <a:moveTo>
                  <a:pt x="0" y="0"/>
                </a:moveTo>
                <a:lnTo>
                  <a:pt x="681869" y="0"/>
                </a:lnTo>
                <a:lnTo>
                  <a:pt x="681869" y="681756"/>
                </a:lnTo>
                <a:lnTo>
                  <a:pt x="0" y="681756"/>
                </a:lnTo>
                <a:lnTo>
                  <a:pt x="0" y="0"/>
                </a:lnTo>
                <a:close/>
              </a:path>
            </a:pathLst>
          </a:custGeom>
          <a:solidFill>
            <a:srgbClr val="FFFFFF"/>
          </a:solidFill>
        </p:spPr>
        <p:txBody>
          <a:bodyPr wrap="square" lIns="0" tIns="0" rIns="0" bIns="0" rtlCol="0"/>
          <a:lstStyle/>
          <a:p>
            <a:endParaRPr/>
          </a:p>
        </p:txBody>
      </p:sp>
      <p:sp>
        <p:nvSpPr>
          <p:cNvPr id="36" name="object 36"/>
          <p:cNvSpPr/>
          <p:nvPr/>
        </p:nvSpPr>
        <p:spPr>
          <a:xfrm>
            <a:off x="6861913" y="2664734"/>
            <a:ext cx="681990" cy="681990"/>
          </a:xfrm>
          <a:custGeom>
            <a:avLst/>
            <a:gdLst/>
            <a:ahLst/>
            <a:cxnLst/>
            <a:rect l="l" t="t" r="r" b="b"/>
            <a:pathLst>
              <a:path w="681990" h="681989">
                <a:moveTo>
                  <a:pt x="0" y="0"/>
                </a:moveTo>
                <a:lnTo>
                  <a:pt x="681869" y="0"/>
                </a:lnTo>
                <a:lnTo>
                  <a:pt x="681869" y="681756"/>
                </a:lnTo>
                <a:lnTo>
                  <a:pt x="0" y="681756"/>
                </a:lnTo>
                <a:lnTo>
                  <a:pt x="0" y="0"/>
                </a:lnTo>
                <a:close/>
              </a:path>
            </a:pathLst>
          </a:custGeom>
          <a:ln w="18939">
            <a:solidFill>
              <a:srgbClr val="000000"/>
            </a:solidFill>
          </a:ln>
        </p:spPr>
        <p:txBody>
          <a:bodyPr wrap="square" lIns="0" tIns="0" rIns="0" bIns="0" rtlCol="0"/>
          <a:lstStyle/>
          <a:p>
            <a:endParaRPr/>
          </a:p>
        </p:txBody>
      </p:sp>
      <p:sp>
        <p:nvSpPr>
          <p:cNvPr id="37" name="object 37"/>
          <p:cNvSpPr/>
          <p:nvPr/>
        </p:nvSpPr>
        <p:spPr>
          <a:xfrm>
            <a:off x="1747889" y="2248200"/>
            <a:ext cx="631825" cy="757555"/>
          </a:xfrm>
          <a:custGeom>
            <a:avLst/>
            <a:gdLst/>
            <a:ahLst/>
            <a:cxnLst/>
            <a:rect l="l" t="t" r="r" b="b"/>
            <a:pathLst>
              <a:path w="631825" h="757554">
                <a:moveTo>
                  <a:pt x="0" y="757412"/>
                </a:moveTo>
                <a:lnTo>
                  <a:pt x="631278" y="0"/>
                </a:lnTo>
              </a:path>
            </a:pathLst>
          </a:custGeom>
          <a:ln w="18939">
            <a:solidFill>
              <a:srgbClr val="000000"/>
            </a:solidFill>
          </a:ln>
        </p:spPr>
        <p:txBody>
          <a:bodyPr wrap="square" lIns="0" tIns="0" rIns="0" bIns="0" rtlCol="0"/>
          <a:lstStyle/>
          <a:p>
            <a:endParaRPr/>
          </a:p>
        </p:txBody>
      </p:sp>
      <p:sp>
        <p:nvSpPr>
          <p:cNvPr id="38" name="object 38"/>
          <p:cNvSpPr/>
          <p:nvPr/>
        </p:nvSpPr>
        <p:spPr>
          <a:xfrm>
            <a:off x="2335509" y="2131818"/>
            <a:ext cx="140970" cy="153035"/>
          </a:xfrm>
          <a:custGeom>
            <a:avLst/>
            <a:gdLst/>
            <a:ahLst/>
            <a:cxnLst/>
            <a:rect l="l" t="t" r="r" b="b"/>
            <a:pathLst>
              <a:path w="140969" h="153035">
                <a:moveTo>
                  <a:pt x="140664" y="0"/>
                </a:moveTo>
                <a:lnTo>
                  <a:pt x="0" y="80021"/>
                </a:lnTo>
                <a:lnTo>
                  <a:pt x="87307" y="152760"/>
                </a:lnTo>
                <a:lnTo>
                  <a:pt x="140664" y="0"/>
                </a:lnTo>
                <a:close/>
              </a:path>
            </a:pathLst>
          </a:custGeom>
          <a:solidFill>
            <a:srgbClr val="000000"/>
          </a:solidFill>
        </p:spPr>
        <p:txBody>
          <a:bodyPr wrap="square" lIns="0" tIns="0" rIns="0" bIns="0" rtlCol="0"/>
          <a:lstStyle/>
          <a:p>
            <a:endParaRPr/>
          </a:p>
        </p:txBody>
      </p:sp>
      <p:sp>
        <p:nvSpPr>
          <p:cNvPr id="39" name="object 39"/>
          <p:cNvSpPr/>
          <p:nvPr/>
        </p:nvSpPr>
        <p:spPr>
          <a:xfrm>
            <a:off x="2335509" y="2131828"/>
            <a:ext cx="140970" cy="153035"/>
          </a:xfrm>
          <a:custGeom>
            <a:avLst/>
            <a:gdLst/>
            <a:ahLst/>
            <a:cxnLst/>
            <a:rect l="l" t="t" r="r" b="b"/>
            <a:pathLst>
              <a:path w="140969" h="153035">
                <a:moveTo>
                  <a:pt x="140654" y="0"/>
                </a:moveTo>
                <a:lnTo>
                  <a:pt x="0" y="80011"/>
                </a:lnTo>
                <a:lnTo>
                  <a:pt x="87298" y="152751"/>
                </a:lnTo>
                <a:lnTo>
                  <a:pt x="140654" y="0"/>
                </a:lnTo>
                <a:close/>
              </a:path>
            </a:pathLst>
          </a:custGeom>
          <a:ln w="18939">
            <a:solidFill>
              <a:srgbClr val="000000"/>
            </a:solidFill>
          </a:ln>
        </p:spPr>
        <p:txBody>
          <a:bodyPr wrap="square" lIns="0" tIns="0" rIns="0" bIns="0" rtlCol="0"/>
          <a:lstStyle/>
          <a:p>
            <a:endParaRPr/>
          </a:p>
        </p:txBody>
      </p:sp>
      <p:sp>
        <p:nvSpPr>
          <p:cNvPr id="40" name="object 40"/>
          <p:cNvSpPr/>
          <p:nvPr/>
        </p:nvSpPr>
        <p:spPr>
          <a:xfrm>
            <a:off x="3452563" y="3533974"/>
            <a:ext cx="0" cy="494665"/>
          </a:xfrm>
          <a:custGeom>
            <a:avLst/>
            <a:gdLst/>
            <a:ahLst/>
            <a:cxnLst/>
            <a:rect l="l" t="t" r="r" b="b"/>
            <a:pathLst>
              <a:path h="494664">
                <a:moveTo>
                  <a:pt x="0" y="494273"/>
                </a:moveTo>
                <a:lnTo>
                  <a:pt x="0" y="0"/>
                </a:lnTo>
              </a:path>
            </a:pathLst>
          </a:custGeom>
          <a:ln w="18940">
            <a:solidFill>
              <a:srgbClr val="000000"/>
            </a:solidFill>
          </a:ln>
        </p:spPr>
        <p:txBody>
          <a:bodyPr wrap="square" lIns="0" tIns="0" rIns="0" bIns="0" rtlCol="0"/>
          <a:lstStyle/>
          <a:p>
            <a:endParaRPr/>
          </a:p>
        </p:txBody>
      </p:sp>
      <p:sp>
        <p:nvSpPr>
          <p:cNvPr id="41" name="object 41"/>
          <p:cNvSpPr/>
          <p:nvPr/>
        </p:nvSpPr>
        <p:spPr>
          <a:xfrm>
            <a:off x="3395741" y="3382472"/>
            <a:ext cx="113664" cy="151765"/>
          </a:xfrm>
          <a:custGeom>
            <a:avLst/>
            <a:gdLst/>
            <a:ahLst/>
            <a:cxnLst/>
            <a:rect l="l" t="t" r="r" b="b"/>
            <a:pathLst>
              <a:path w="113664" h="151764">
                <a:moveTo>
                  <a:pt x="56822" y="0"/>
                </a:moveTo>
                <a:lnTo>
                  <a:pt x="0" y="151501"/>
                </a:lnTo>
                <a:lnTo>
                  <a:pt x="113644" y="151501"/>
                </a:lnTo>
                <a:lnTo>
                  <a:pt x="56822" y="0"/>
                </a:lnTo>
                <a:close/>
              </a:path>
            </a:pathLst>
          </a:custGeom>
          <a:solidFill>
            <a:srgbClr val="000000"/>
          </a:solidFill>
        </p:spPr>
        <p:txBody>
          <a:bodyPr wrap="square" lIns="0" tIns="0" rIns="0" bIns="0" rtlCol="0"/>
          <a:lstStyle/>
          <a:p>
            <a:endParaRPr/>
          </a:p>
        </p:txBody>
      </p:sp>
      <p:sp>
        <p:nvSpPr>
          <p:cNvPr id="42" name="object 42"/>
          <p:cNvSpPr/>
          <p:nvPr/>
        </p:nvSpPr>
        <p:spPr>
          <a:xfrm>
            <a:off x="3395741" y="3382472"/>
            <a:ext cx="113664" cy="151765"/>
          </a:xfrm>
          <a:custGeom>
            <a:avLst/>
            <a:gdLst/>
            <a:ahLst/>
            <a:cxnLst/>
            <a:rect l="l" t="t" r="r" b="b"/>
            <a:pathLst>
              <a:path w="113664" h="151764">
                <a:moveTo>
                  <a:pt x="56822" y="0"/>
                </a:moveTo>
                <a:lnTo>
                  <a:pt x="0" y="151501"/>
                </a:lnTo>
                <a:lnTo>
                  <a:pt x="113644" y="151501"/>
                </a:lnTo>
                <a:lnTo>
                  <a:pt x="56822" y="0"/>
                </a:lnTo>
                <a:close/>
              </a:path>
            </a:pathLst>
          </a:custGeom>
          <a:ln w="18939">
            <a:solidFill>
              <a:srgbClr val="000000"/>
            </a:solidFill>
          </a:ln>
        </p:spPr>
        <p:txBody>
          <a:bodyPr wrap="square" lIns="0" tIns="0" rIns="0" bIns="0" rtlCol="0"/>
          <a:lstStyle/>
          <a:p>
            <a:endParaRPr/>
          </a:p>
        </p:txBody>
      </p:sp>
      <p:sp>
        <p:nvSpPr>
          <p:cNvPr id="43" name="object 43"/>
          <p:cNvSpPr txBox="1"/>
          <p:nvPr/>
        </p:nvSpPr>
        <p:spPr>
          <a:xfrm>
            <a:off x="2017543" y="1820381"/>
            <a:ext cx="1175385" cy="287655"/>
          </a:xfrm>
          <a:prstGeom prst="rect">
            <a:avLst/>
          </a:prstGeom>
        </p:spPr>
        <p:txBody>
          <a:bodyPr vert="horz" wrap="square" lIns="0" tIns="0" rIns="0" bIns="0" rtlCol="0">
            <a:spAutoFit/>
          </a:bodyPr>
          <a:lstStyle/>
          <a:p>
            <a:pPr marL="12700">
              <a:lnSpc>
                <a:spcPct val="100000"/>
              </a:lnSpc>
            </a:pPr>
            <a:r>
              <a:rPr sz="1750" spc="10" dirty="0">
                <a:latin typeface="Arial"/>
                <a:cs typeface="Arial"/>
              </a:rPr>
              <a:t>insns </a:t>
            </a:r>
            <a:r>
              <a:rPr sz="1750" spc="35" dirty="0">
                <a:latin typeface="Arial"/>
                <a:cs typeface="Arial"/>
              </a:rPr>
              <a:t>…</a:t>
            </a:r>
            <a:r>
              <a:rPr sz="1750" spc="-65" dirty="0">
                <a:latin typeface="Arial"/>
                <a:cs typeface="Arial"/>
              </a:rPr>
              <a:t> </a:t>
            </a:r>
            <a:r>
              <a:rPr sz="1750" spc="15" dirty="0">
                <a:latin typeface="Arial"/>
                <a:cs typeface="Arial"/>
              </a:rPr>
              <a:t>ret</a:t>
            </a:r>
            <a:endParaRPr sz="1750">
              <a:latin typeface="Arial"/>
              <a:cs typeface="Arial"/>
            </a:endParaRPr>
          </a:p>
        </p:txBody>
      </p:sp>
      <p:sp>
        <p:nvSpPr>
          <p:cNvPr id="44" name="object 44"/>
          <p:cNvSpPr txBox="1"/>
          <p:nvPr/>
        </p:nvSpPr>
        <p:spPr>
          <a:xfrm>
            <a:off x="3371812" y="1104537"/>
            <a:ext cx="1175385" cy="287655"/>
          </a:xfrm>
          <a:prstGeom prst="rect">
            <a:avLst/>
          </a:prstGeom>
        </p:spPr>
        <p:txBody>
          <a:bodyPr vert="horz" wrap="square" lIns="0" tIns="0" rIns="0" bIns="0" rtlCol="0">
            <a:spAutoFit/>
          </a:bodyPr>
          <a:lstStyle/>
          <a:p>
            <a:pPr marL="12700">
              <a:lnSpc>
                <a:spcPct val="100000"/>
              </a:lnSpc>
            </a:pPr>
            <a:r>
              <a:rPr sz="1750" spc="10" dirty="0">
                <a:latin typeface="Arial"/>
                <a:cs typeface="Arial"/>
              </a:rPr>
              <a:t>insns </a:t>
            </a:r>
            <a:r>
              <a:rPr sz="1750" spc="35" dirty="0">
                <a:latin typeface="Arial"/>
                <a:cs typeface="Arial"/>
              </a:rPr>
              <a:t>…</a:t>
            </a:r>
            <a:r>
              <a:rPr sz="1750" spc="-65" dirty="0">
                <a:latin typeface="Arial"/>
                <a:cs typeface="Arial"/>
              </a:rPr>
              <a:t> </a:t>
            </a:r>
            <a:r>
              <a:rPr sz="1750" spc="15" dirty="0">
                <a:latin typeface="Arial"/>
                <a:cs typeface="Arial"/>
              </a:rPr>
              <a:t>ret</a:t>
            </a:r>
            <a:endParaRPr sz="1750">
              <a:latin typeface="Arial"/>
              <a:cs typeface="Arial"/>
            </a:endParaRPr>
          </a:p>
        </p:txBody>
      </p:sp>
      <p:sp>
        <p:nvSpPr>
          <p:cNvPr id="45" name="object 45"/>
          <p:cNvSpPr txBox="1"/>
          <p:nvPr/>
        </p:nvSpPr>
        <p:spPr>
          <a:xfrm>
            <a:off x="3993809" y="1433379"/>
            <a:ext cx="1395730" cy="674370"/>
          </a:xfrm>
          <a:prstGeom prst="rect">
            <a:avLst/>
          </a:prstGeom>
        </p:spPr>
        <p:txBody>
          <a:bodyPr vert="horz" wrap="square" lIns="0" tIns="0" rIns="0" bIns="0" rtlCol="0">
            <a:spAutoFit/>
          </a:bodyPr>
          <a:lstStyle/>
          <a:p>
            <a:pPr marL="12700">
              <a:lnSpc>
                <a:spcPts val="3115"/>
              </a:lnSpc>
            </a:pPr>
            <a:r>
              <a:rPr sz="2650" spc="25" dirty="0">
                <a:solidFill>
                  <a:srgbClr val="0A31FF"/>
                </a:solidFill>
                <a:latin typeface="Arial"/>
                <a:cs typeface="Arial"/>
              </a:rPr>
              <a:t>C</a:t>
            </a:r>
            <a:r>
              <a:rPr sz="2650" spc="-75" dirty="0">
                <a:solidFill>
                  <a:srgbClr val="0A31FF"/>
                </a:solidFill>
                <a:latin typeface="Arial"/>
                <a:cs typeface="Arial"/>
              </a:rPr>
              <a:t> </a:t>
            </a:r>
            <a:r>
              <a:rPr sz="2650" spc="5" dirty="0">
                <a:solidFill>
                  <a:srgbClr val="0A31FF"/>
                </a:solidFill>
                <a:latin typeface="Arial"/>
                <a:cs typeface="Arial"/>
              </a:rPr>
              <a:t>library</a:t>
            </a:r>
            <a:endParaRPr sz="2650">
              <a:latin typeface="Arial"/>
              <a:cs typeface="Arial"/>
            </a:endParaRPr>
          </a:p>
          <a:p>
            <a:pPr marL="233045">
              <a:lnSpc>
                <a:spcPts val="2035"/>
              </a:lnSpc>
            </a:pPr>
            <a:r>
              <a:rPr sz="1750" spc="10" dirty="0">
                <a:latin typeface="Arial"/>
                <a:cs typeface="Arial"/>
              </a:rPr>
              <a:t>insns </a:t>
            </a:r>
            <a:r>
              <a:rPr sz="1750" spc="35" dirty="0">
                <a:latin typeface="Arial"/>
                <a:cs typeface="Arial"/>
              </a:rPr>
              <a:t>…</a:t>
            </a:r>
            <a:r>
              <a:rPr sz="1750" spc="-65" dirty="0">
                <a:latin typeface="Arial"/>
                <a:cs typeface="Arial"/>
              </a:rPr>
              <a:t> </a:t>
            </a:r>
            <a:r>
              <a:rPr sz="1750" spc="15" dirty="0">
                <a:latin typeface="Arial"/>
                <a:cs typeface="Arial"/>
              </a:rPr>
              <a:t>ret</a:t>
            </a:r>
            <a:endParaRPr sz="1750">
              <a:latin typeface="Arial"/>
              <a:cs typeface="Arial"/>
            </a:endParaRPr>
          </a:p>
        </p:txBody>
      </p:sp>
      <p:sp>
        <p:nvSpPr>
          <p:cNvPr id="46" name="object 46"/>
          <p:cNvSpPr/>
          <p:nvPr/>
        </p:nvSpPr>
        <p:spPr>
          <a:xfrm>
            <a:off x="2429759" y="1529306"/>
            <a:ext cx="1294765" cy="1476375"/>
          </a:xfrm>
          <a:custGeom>
            <a:avLst/>
            <a:gdLst/>
            <a:ahLst/>
            <a:cxnLst/>
            <a:rect l="l" t="t" r="r" b="b"/>
            <a:pathLst>
              <a:path w="1294764" h="1476375">
                <a:moveTo>
                  <a:pt x="0" y="1476305"/>
                </a:moveTo>
                <a:lnTo>
                  <a:pt x="1294378" y="0"/>
                </a:lnTo>
              </a:path>
            </a:pathLst>
          </a:custGeom>
          <a:ln w="18939">
            <a:solidFill>
              <a:srgbClr val="000000"/>
            </a:solidFill>
          </a:ln>
        </p:spPr>
        <p:txBody>
          <a:bodyPr wrap="square" lIns="0" tIns="0" rIns="0" bIns="0" rtlCol="0"/>
          <a:lstStyle/>
          <a:p>
            <a:endParaRPr/>
          </a:p>
        </p:txBody>
      </p:sp>
      <p:sp>
        <p:nvSpPr>
          <p:cNvPr id="47" name="object 47"/>
          <p:cNvSpPr/>
          <p:nvPr/>
        </p:nvSpPr>
        <p:spPr>
          <a:xfrm>
            <a:off x="3681397" y="1415396"/>
            <a:ext cx="142875" cy="151765"/>
          </a:xfrm>
          <a:custGeom>
            <a:avLst/>
            <a:gdLst/>
            <a:ahLst/>
            <a:cxnLst/>
            <a:rect l="l" t="t" r="r" b="b"/>
            <a:pathLst>
              <a:path w="142875" h="151764">
                <a:moveTo>
                  <a:pt x="142614" y="0"/>
                </a:moveTo>
                <a:lnTo>
                  <a:pt x="0" y="76470"/>
                </a:lnTo>
                <a:lnTo>
                  <a:pt x="85461" y="151368"/>
                </a:lnTo>
                <a:lnTo>
                  <a:pt x="142614" y="0"/>
                </a:lnTo>
                <a:close/>
              </a:path>
            </a:pathLst>
          </a:custGeom>
          <a:solidFill>
            <a:srgbClr val="000000"/>
          </a:solidFill>
        </p:spPr>
        <p:txBody>
          <a:bodyPr wrap="square" lIns="0" tIns="0" rIns="0" bIns="0" rtlCol="0"/>
          <a:lstStyle/>
          <a:p>
            <a:endParaRPr/>
          </a:p>
        </p:txBody>
      </p:sp>
      <p:sp>
        <p:nvSpPr>
          <p:cNvPr id="48" name="object 48"/>
          <p:cNvSpPr/>
          <p:nvPr/>
        </p:nvSpPr>
        <p:spPr>
          <a:xfrm>
            <a:off x="3681406" y="1415396"/>
            <a:ext cx="142875" cy="151765"/>
          </a:xfrm>
          <a:custGeom>
            <a:avLst/>
            <a:gdLst/>
            <a:ahLst/>
            <a:cxnLst/>
            <a:rect l="l" t="t" r="r" b="b"/>
            <a:pathLst>
              <a:path w="142875" h="151764">
                <a:moveTo>
                  <a:pt x="142605" y="0"/>
                </a:moveTo>
                <a:lnTo>
                  <a:pt x="0" y="76470"/>
                </a:lnTo>
                <a:lnTo>
                  <a:pt x="85442" y="151368"/>
                </a:lnTo>
                <a:lnTo>
                  <a:pt x="142605" y="0"/>
                </a:lnTo>
                <a:close/>
              </a:path>
            </a:pathLst>
          </a:custGeom>
          <a:ln w="18939">
            <a:solidFill>
              <a:srgbClr val="000000"/>
            </a:solidFill>
          </a:ln>
        </p:spPr>
        <p:txBody>
          <a:bodyPr wrap="square" lIns="0" tIns="0" rIns="0" bIns="0" rtlCol="0"/>
          <a:lstStyle/>
          <a:p>
            <a:endParaRPr/>
          </a:p>
        </p:txBody>
      </p:sp>
      <p:sp>
        <p:nvSpPr>
          <p:cNvPr id="49" name="object 49"/>
          <p:cNvSpPr txBox="1"/>
          <p:nvPr/>
        </p:nvSpPr>
        <p:spPr>
          <a:xfrm>
            <a:off x="5067017" y="1214375"/>
            <a:ext cx="1175385" cy="287655"/>
          </a:xfrm>
          <a:prstGeom prst="rect">
            <a:avLst/>
          </a:prstGeom>
        </p:spPr>
        <p:txBody>
          <a:bodyPr vert="horz" wrap="square" lIns="0" tIns="0" rIns="0" bIns="0" rtlCol="0">
            <a:spAutoFit/>
          </a:bodyPr>
          <a:lstStyle/>
          <a:p>
            <a:pPr marL="12700">
              <a:lnSpc>
                <a:spcPct val="100000"/>
              </a:lnSpc>
            </a:pPr>
            <a:r>
              <a:rPr sz="1750" spc="10" dirty="0">
                <a:latin typeface="Arial"/>
                <a:cs typeface="Arial"/>
              </a:rPr>
              <a:t>insns </a:t>
            </a:r>
            <a:r>
              <a:rPr sz="1750" spc="35" dirty="0">
                <a:latin typeface="Arial"/>
                <a:cs typeface="Arial"/>
              </a:rPr>
              <a:t>…</a:t>
            </a:r>
            <a:r>
              <a:rPr sz="1750" spc="-65" dirty="0">
                <a:latin typeface="Arial"/>
                <a:cs typeface="Arial"/>
              </a:rPr>
              <a:t> </a:t>
            </a:r>
            <a:r>
              <a:rPr sz="1750" spc="15" dirty="0">
                <a:latin typeface="Arial"/>
                <a:cs typeface="Arial"/>
              </a:rPr>
              <a:t>ret</a:t>
            </a:r>
            <a:endParaRPr sz="1750">
              <a:latin typeface="Arial"/>
              <a:cs typeface="Arial"/>
            </a:endParaRPr>
          </a:p>
        </p:txBody>
      </p:sp>
      <p:sp>
        <p:nvSpPr>
          <p:cNvPr id="50" name="object 50"/>
          <p:cNvSpPr txBox="1"/>
          <p:nvPr/>
        </p:nvSpPr>
        <p:spPr>
          <a:xfrm>
            <a:off x="5928825" y="1759780"/>
            <a:ext cx="1175385" cy="287655"/>
          </a:xfrm>
          <a:prstGeom prst="rect">
            <a:avLst/>
          </a:prstGeom>
        </p:spPr>
        <p:txBody>
          <a:bodyPr vert="horz" wrap="square" lIns="0" tIns="0" rIns="0" bIns="0" rtlCol="0">
            <a:spAutoFit/>
          </a:bodyPr>
          <a:lstStyle/>
          <a:p>
            <a:pPr marL="12700">
              <a:lnSpc>
                <a:spcPct val="100000"/>
              </a:lnSpc>
            </a:pPr>
            <a:r>
              <a:rPr sz="1750" spc="10" dirty="0">
                <a:latin typeface="Arial"/>
                <a:cs typeface="Arial"/>
              </a:rPr>
              <a:t>insns </a:t>
            </a:r>
            <a:r>
              <a:rPr sz="1750" spc="35" dirty="0">
                <a:latin typeface="Arial"/>
                <a:cs typeface="Arial"/>
              </a:rPr>
              <a:t>…</a:t>
            </a:r>
            <a:r>
              <a:rPr sz="1750" spc="-65" dirty="0">
                <a:latin typeface="Arial"/>
                <a:cs typeface="Arial"/>
              </a:rPr>
              <a:t> </a:t>
            </a:r>
            <a:r>
              <a:rPr sz="1750" spc="15" dirty="0">
                <a:latin typeface="Arial"/>
                <a:cs typeface="Arial"/>
              </a:rPr>
              <a:t>ret</a:t>
            </a:r>
            <a:endParaRPr sz="1750">
              <a:latin typeface="Arial"/>
              <a:cs typeface="Arial"/>
            </a:endParaRPr>
          </a:p>
        </p:txBody>
      </p:sp>
      <p:sp>
        <p:nvSpPr>
          <p:cNvPr id="51" name="object 51"/>
          <p:cNvSpPr/>
          <p:nvPr/>
        </p:nvSpPr>
        <p:spPr>
          <a:xfrm>
            <a:off x="3793498" y="2238087"/>
            <a:ext cx="752475" cy="767715"/>
          </a:xfrm>
          <a:custGeom>
            <a:avLst/>
            <a:gdLst/>
            <a:ahLst/>
            <a:cxnLst/>
            <a:rect l="l" t="t" r="r" b="b"/>
            <a:pathLst>
              <a:path w="752475" h="767714">
                <a:moveTo>
                  <a:pt x="0" y="767525"/>
                </a:moveTo>
                <a:lnTo>
                  <a:pt x="752178" y="0"/>
                </a:lnTo>
              </a:path>
            </a:pathLst>
          </a:custGeom>
          <a:ln w="18939">
            <a:solidFill>
              <a:srgbClr val="000000"/>
            </a:solidFill>
          </a:ln>
        </p:spPr>
        <p:txBody>
          <a:bodyPr wrap="square" lIns="0" tIns="0" rIns="0" bIns="0" rtlCol="0"/>
          <a:lstStyle/>
          <a:p>
            <a:endParaRPr/>
          </a:p>
        </p:txBody>
      </p:sp>
      <p:sp>
        <p:nvSpPr>
          <p:cNvPr id="52" name="object 52"/>
          <p:cNvSpPr/>
          <p:nvPr/>
        </p:nvSpPr>
        <p:spPr>
          <a:xfrm>
            <a:off x="4505096" y="2129877"/>
            <a:ext cx="146685" cy="148590"/>
          </a:xfrm>
          <a:custGeom>
            <a:avLst/>
            <a:gdLst/>
            <a:ahLst/>
            <a:cxnLst/>
            <a:rect l="l" t="t" r="r" b="b"/>
            <a:pathLst>
              <a:path w="146685" h="148589">
                <a:moveTo>
                  <a:pt x="146630" y="0"/>
                </a:moveTo>
                <a:lnTo>
                  <a:pt x="0" y="68450"/>
                </a:lnTo>
                <a:lnTo>
                  <a:pt x="81170" y="147979"/>
                </a:lnTo>
                <a:lnTo>
                  <a:pt x="146630" y="0"/>
                </a:lnTo>
                <a:close/>
              </a:path>
            </a:pathLst>
          </a:custGeom>
          <a:solidFill>
            <a:srgbClr val="000000"/>
          </a:solidFill>
        </p:spPr>
        <p:txBody>
          <a:bodyPr wrap="square" lIns="0" tIns="0" rIns="0" bIns="0" rtlCol="0"/>
          <a:lstStyle/>
          <a:p>
            <a:endParaRPr/>
          </a:p>
        </p:txBody>
      </p:sp>
      <p:sp>
        <p:nvSpPr>
          <p:cNvPr id="53" name="object 53"/>
          <p:cNvSpPr/>
          <p:nvPr/>
        </p:nvSpPr>
        <p:spPr>
          <a:xfrm>
            <a:off x="4505086" y="2129877"/>
            <a:ext cx="146685" cy="148590"/>
          </a:xfrm>
          <a:custGeom>
            <a:avLst/>
            <a:gdLst/>
            <a:ahLst/>
            <a:cxnLst/>
            <a:rect l="l" t="t" r="r" b="b"/>
            <a:pathLst>
              <a:path w="146685" h="148589">
                <a:moveTo>
                  <a:pt x="146639" y="0"/>
                </a:moveTo>
                <a:lnTo>
                  <a:pt x="0" y="68459"/>
                </a:lnTo>
                <a:lnTo>
                  <a:pt x="81180" y="147979"/>
                </a:lnTo>
                <a:lnTo>
                  <a:pt x="146639" y="0"/>
                </a:lnTo>
                <a:close/>
              </a:path>
            </a:pathLst>
          </a:custGeom>
          <a:ln w="18939">
            <a:solidFill>
              <a:srgbClr val="000000"/>
            </a:solidFill>
          </a:ln>
        </p:spPr>
        <p:txBody>
          <a:bodyPr wrap="square" lIns="0" tIns="0" rIns="0" bIns="0" rtlCol="0"/>
          <a:lstStyle/>
          <a:p>
            <a:endParaRPr/>
          </a:p>
        </p:txBody>
      </p:sp>
      <p:sp>
        <p:nvSpPr>
          <p:cNvPr id="54" name="object 54"/>
          <p:cNvSpPr/>
          <p:nvPr/>
        </p:nvSpPr>
        <p:spPr>
          <a:xfrm>
            <a:off x="4475368" y="2282723"/>
            <a:ext cx="231775" cy="723265"/>
          </a:xfrm>
          <a:custGeom>
            <a:avLst/>
            <a:gdLst/>
            <a:ahLst/>
            <a:cxnLst/>
            <a:rect l="l" t="t" r="r" b="b"/>
            <a:pathLst>
              <a:path w="231775" h="723264">
                <a:moveTo>
                  <a:pt x="0" y="722889"/>
                </a:moveTo>
                <a:lnTo>
                  <a:pt x="231741" y="0"/>
                </a:lnTo>
              </a:path>
            </a:pathLst>
          </a:custGeom>
          <a:ln w="18940">
            <a:solidFill>
              <a:srgbClr val="000000"/>
            </a:solidFill>
          </a:ln>
        </p:spPr>
        <p:txBody>
          <a:bodyPr wrap="square" lIns="0" tIns="0" rIns="0" bIns="0" rtlCol="0"/>
          <a:lstStyle/>
          <a:p>
            <a:endParaRPr/>
          </a:p>
        </p:txBody>
      </p:sp>
      <p:sp>
        <p:nvSpPr>
          <p:cNvPr id="55" name="object 55"/>
          <p:cNvSpPr/>
          <p:nvPr/>
        </p:nvSpPr>
        <p:spPr>
          <a:xfrm>
            <a:off x="4652996" y="2138446"/>
            <a:ext cx="108585" cy="161925"/>
          </a:xfrm>
          <a:custGeom>
            <a:avLst/>
            <a:gdLst/>
            <a:ahLst/>
            <a:cxnLst/>
            <a:rect l="l" t="t" r="r" b="b"/>
            <a:pathLst>
              <a:path w="108585" h="161925">
                <a:moveTo>
                  <a:pt x="100357" y="0"/>
                </a:moveTo>
                <a:lnTo>
                  <a:pt x="0" y="126929"/>
                </a:lnTo>
                <a:lnTo>
                  <a:pt x="108218" y="161614"/>
                </a:lnTo>
                <a:lnTo>
                  <a:pt x="100357" y="0"/>
                </a:lnTo>
                <a:close/>
              </a:path>
            </a:pathLst>
          </a:custGeom>
          <a:solidFill>
            <a:srgbClr val="000000"/>
          </a:solidFill>
        </p:spPr>
        <p:txBody>
          <a:bodyPr wrap="square" lIns="0" tIns="0" rIns="0" bIns="0" rtlCol="0"/>
          <a:lstStyle/>
          <a:p>
            <a:endParaRPr/>
          </a:p>
        </p:txBody>
      </p:sp>
      <p:sp>
        <p:nvSpPr>
          <p:cNvPr id="56" name="object 56"/>
          <p:cNvSpPr/>
          <p:nvPr/>
        </p:nvSpPr>
        <p:spPr>
          <a:xfrm>
            <a:off x="4652996" y="2138437"/>
            <a:ext cx="108585" cy="161925"/>
          </a:xfrm>
          <a:custGeom>
            <a:avLst/>
            <a:gdLst/>
            <a:ahLst/>
            <a:cxnLst/>
            <a:rect l="l" t="t" r="r" b="b"/>
            <a:pathLst>
              <a:path w="108585" h="161925">
                <a:moveTo>
                  <a:pt x="100348" y="0"/>
                </a:moveTo>
                <a:lnTo>
                  <a:pt x="0" y="126939"/>
                </a:lnTo>
                <a:lnTo>
                  <a:pt x="108227" y="161614"/>
                </a:lnTo>
                <a:lnTo>
                  <a:pt x="100348" y="0"/>
                </a:lnTo>
                <a:close/>
              </a:path>
            </a:pathLst>
          </a:custGeom>
          <a:ln w="18939">
            <a:solidFill>
              <a:srgbClr val="000000"/>
            </a:solidFill>
          </a:ln>
        </p:spPr>
        <p:txBody>
          <a:bodyPr wrap="square" lIns="0" tIns="0" rIns="0" bIns="0" rtlCol="0"/>
          <a:lstStyle/>
          <a:p>
            <a:endParaRPr/>
          </a:p>
        </p:txBody>
      </p:sp>
      <p:sp>
        <p:nvSpPr>
          <p:cNvPr id="57" name="object 57"/>
          <p:cNvSpPr/>
          <p:nvPr/>
        </p:nvSpPr>
        <p:spPr>
          <a:xfrm>
            <a:off x="5694154" y="1684538"/>
            <a:ext cx="145415" cy="1321435"/>
          </a:xfrm>
          <a:custGeom>
            <a:avLst/>
            <a:gdLst/>
            <a:ahLst/>
            <a:cxnLst/>
            <a:rect l="l" t="t" r="r" b="b"/>
            <a:pathLst>
              <a:path w="145414" h="1321435">
                <a:moveTo>
                  <a:pt x="144954" y="1321073"/>
                </a:moveTo>
                <a:lnTo>
                  <a:pt x="0" y="0"/>
                </a:lnTo>
              </a:path>
            </a:pathLst>
          </a:custGeom>
          <a:ln w="18940">
            <a:solidFill>
              <a:srgbClr val="000000"/>
            </a:solidFill>
          </a:ln>
        </p:spPr>
        <p:txBody>
          <a:bodyPr wrap="square" lIns="0" tIns="0" rIns="0" bIns="0" rtlCol="0"/>
          <a:lstStyle/>
          <a:p>
            <a:endParaRPr/>
          </a:p>
        </p:txBody>
      </p:sp>
      <p:sp>
        <p:nvSpPr>
          <p:cNvPr id="58" name="object 58"/>
          <p:cNvSpPr/>
          <p:nvPr/>
        </p:nvSpPr>
        <p:spPr>
          <a:xfrm>
            <a:off x="5637682" y="1533937"/>
            <a:ext cx="113030" cy="156845"/>
          </a:xfrm>
          <a:custGeom>
            <a:avLst/>
            <a:gdLst/>
            <a:ahLst/>
            <a:cxnLst/>
            <a:rect l="l" t="t" r="r" b="b"/>
            <a:pathLst>
              <a:path w="113029" h="156844">
                <a:moveTo>
                  <a:pt x="39955" y="0"/>
                </a:moveTo>
                <a:lnTo>
                  <a:pt x="0" y="156794"/>
                </a:lnTo>
                <a:lnTo>
                  <a:pt x="112963" y="144409"/>
                </a:lnTo>
                <a:lnTo>
                  <a:pt x="39955" y="0"/>
                </a:lnTo>
                <a:close/>
              </a:path>
            </a:pathLst>
          </a:custGeom>
          <a:solidFill>
            <a:srgbClr val="000000"/>
          </a:solidFill>
        </p:spPr>
        <p:txBody>
          <a:bodyPr wrap="square" lIns="0" tIns="0" rIns="0" bIns="0" rtlCol="0"/>
          <a:lstStyle/>
          <a:p>
            <a:endParaRPr/>
          </a:p>
        </p:txBody>
      </p:sp>
      <p:sp>
        <p:nvSpPr>
          <p:cNvPr id="59" name="object 59"/>
          <p:cNvSpPr/>
          <p:nvPr/>
        </p:nvSpPr>
        <p:spPr>
          <a:xfrm>
            <a:off x="5637673" y="1533946"/>
            <a:ext cx="113030" cy="156845"/>
          </a:xfrm>
          <a:custGeom>
            <a:avLst/>
            <a:gdLst/>
            <a:ahLst/>
            <a:cxnLst/>
            <a:rect l="l" t="t" r="r" b="b"/>
            <a:pathLst>
              <a:path w="113029" h="156844">
                <a:moveTo>
                  <a:pt x="39965" y="0"/>
                </a:moveTo>
                <a:lnTo>
                  <a:pt x="0" y="156785"/>
                </a:lnTo>
                <a:lnTo>
                  <a:pt x="112982" y="144399"/>
                </a:lnTo>
                <a:lnTo>
                  <a:pt x="39965" y="0"/>
                </a:lnTo>
                <a:close/>
              </a:path>
            </a:pathLst>
          </a:custGeom>
          <a:ln w="18939">
            <a:solidFill>
              <a:srgbClr val="000000"/>
            </a:solidFill>
          </a:ln>
        </p:spPr>
        <p:txBody>
          <a:bodyPr wrap="square" lIns="0" tIns="0" rIns="0" bIns="0" rtlCol="0"/>
          <a:lstStyle/>
          <a:p>
            <a:endParaRPr/>
          </a:p>
        </p:txBody>
      </p:sp>
      <p:sp>
        <p:nvSpPr>
          <p:cNvPr id="60" name="object 60"/>
          <p:cNvSpPr/>
          <p:nvPr/>
        </p:nvSpPr>
        <p:spPr>
          <a:xfrm>
            <a:off x="6520978" y="2231061"/>
            <a:ext cx="0" cy="774700"/>
          </a:xfrm>
          <a:custGeom>
            <a:avLst/>
            <a:gdLst/>
            <a:ahLst/>
            <a:cxnLst/>
            <a:rect l="l" t="t" r="r" b="b"/>
            <a:pathLst>
              <a:path h="774700">
                <a:moveTo>
                  <a:pt x="0" y="774551"/>
                </a:moveTo>
                <a:lnTo>
                  <a:pt x="0" y="0"/>
                </a:lnTo>
              </a:path>
            </a:pathLst>
          </a:custGeom>
          <a:ln w="18940">
            <a:solidFill>
              <a:srgbClr val="000000"/>
            </a:solidFill>
          </a:ln>
        </p:spPr>
        <p:txBody>
          <a:bodyPr wrap="square" lIns="0" tIns="0" rIns="0" bIns="0" rtlCol="0"/>
          <a:lstStyle/>
          <a:p>
            <a:endParaRPr/>
          </a:p>
        </p:txBody>
      </p:sp>
      <p:sp>
        <p:nvSpPr>
          <p:cNvPr id="61" name="object 61"/>
          <p:cNvSpPr/>
          <p:nvPr/>
        </p:nvSpPr>
        <p:spPr>
          <a:xfrm>
            <a:off x="6464156" y="2079560"/>
            <a:ext cx="113664" cy="151765"/>
          </a:xfrm>
          <a:custGeom>
            <a:avLst/>
            <a:gdLst/>
            <a:ahLst/>
            <a:cxnLst/>
            <a:rect l="l" t="t" r="r" b="b"/>
            <a:pathLst>
              <a:path w="113665" h="151764">
                <a:moveTo>
                  <a:pt x="56822" y="0"/>
                </a:moveTo>
                <a:lnTo>
                  <a:pt x="0" y="151501"/>
                </a:lnTo>
                <a:lnTo>
                  <a:pt x="113644" y="151501"/>
                </a:lnTo>
                <a:lnTo>
                  <a:pt x="56822" y="0"/>
                </a:lnTo>
                <a:close/>
              </a:path>
            </a:pathLst>
          </a:custGeom>
          <a:solidFill>
            <a:srgbClr val="000000"/>
          </a:solidFill>
        </p:spPr>
        <p:txBody>
          <a:bodyPr wrap="square" lIns="0" tIns="0" rIns="0" bIns="0" rtlCol="0"/>
          <a:lstStyle/>
          <a:p>
            <a:endParaRPr/>
          </a:p>
        </p:txBody>
      </p:sp>
      <p:sp>
        <p:nvSpPr>
          <p:cNvPr id="62" name="object 62"/>
          <p:cNvSpPr/>
          <p:nvPr/>
        </p:nvSpPr>
        <p:spPr>
          <a:xfrm>
            <a:off x="6464156" y="2079559"/>
            <a:ext cx="113664" cy="151765"/>
          </a:xfrm>
          <a:custGeom>
            <a:avLst/>
            <a:gdLst/>
            <a:ahLst/>
            <a:cxnLst/>
            <a:rect l="l" t="t" r="r" b="b"/>
            <a:pathLst>
              <a:path w="113665" h="151764">
                <a:moveTo>
                  <a:pt x="56822" y="0"/>
                </a:moveTo>
                <a:lnTo>
                  <a:pt x="0" y="151501"/>
                </a:lnTo>
                <a:lnTo>
                  <a:pt x="113644" y="151501"/>
                </a:lnTo>
                <a:lnTo>
                  <a:pt x="56822" y="0"/>
                </a:lnTo>
                <a:close/>
              </a:path>
            </a:pathLst>
          </a:custGeom>
          <a:ln w="18939">
            <a:solidFill>
              <a:srgbClr val="000000"/>
            </a:solidFill>
          </a:ln>
        </p:spPr>
        <p:txBody>
          <a:bodyPr wrap="square" lIns="0" tIns="0" rIns="0" bIns="0" rtlCol="0"/>
          <a:lstStyle/>
          <a:p>
            <a:endParaRPr/>
          </a:p>
        </p:txBody>
      </p:sp>
    </p:spTree>
    <p:extLst>
      <p:ext uri="{BB962C8B-B14F-4D97-AF65-F5344CB8AC3E}">
        <p14:creationId xmlns:p14="http://schemas.microsoft.com/office/powerpoint/2010/main" val="8541914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7158E-7BB5-334E-8AF2-E1B3F0D90216}"/>
              </a:ext>
            </a:extLst>
          </p:cNvPr>
          <p:cNvSpPr>
            <a:spLocks noGrp="1"/>
          </p:cNvSpPr>
          <p:nvPr>
            <p:ph type="title"/>
          </p:nvPr>
        </p:nvSpPr>
        <p:spPr/>
        <p:txBody>
          <a:bodyPr/>
          <a:lstStyle/>
          <a:p>
            <a:r>
              <a:rPr lang="en-US" altLang="zh-CN" dirty="0"/>
              <a:t>ESP</a:t>
            </a:r>
            <a:r>
              <a:rPr lang="zh-CN" altLang="en-US" dirty="0"/>
              <a:t> </a:t>
            </a:r>
            <a:r>
              <a:rPr lang="en-US" altLang="zh-CN" dirty="0"/>
              <a:t>–</a:t>
            </a:r>
            <a:r>
              <a:rPr lang="zh-CN" altLang="en-US" dirty="0"/>
              <a:t> </a:t>
            </a:r>
            <a:r>
              <a:rPr lang="en-US" altLang="zh-CN" dirty="0"/>
              <a:t>Always</a:t>
            </a:r>
            <a:r>
              <a:rPr lang="zh-CN" altLang="en-US" dirty="0"/>
              <a:t> </a:t>
            </a:r>
            <a:r>
              <a:rPr lang="en-US" altLang="zh-CN" dirty="0"/>
              <a:t>pointing</a:t>
            </a:r>
            <a:r>
              <a:rPr lang="zh-CN" altLang="en-US" dirty="0"/>
              <a:t> </a:t>
            </a:r>
            <a:r>
              <a:rPr lang="en-US" altLang="zh-CN" dirty="0"/>
              <a:t>to</a:t>
            </a:r>
            <a:r>
              <a:rPr lang="zh-CN" altLang="en-US" dirty="0"/>
              <a:t> </a:t>
            </a:r>
            <a:r>
              <a:rPr lang="en-US" altLang="zh-CN" dirty="0"/>
              <a:t>the</a:t>
            </a:r>
            <a:r>
              <a:rPr lang="zh-CN" altLang="en-US" dirty="0"/>
              <a:t> </a:t>
            </a:r>
            <a:r>
              <a:rPr lang="en-US" altLang="zh-CN" dirty="0"/>
              <a:t>top</a:t>
            </a:r>
            <a:r>
              <a:rPr lang="zh-CN" altLang="en-US" dirty="0"/>
              <a:t> </a:t>
            </a:r>
            <a:r>
              <a:rPr lang="en-US" altLang="zh-CN" dirty="0"/>
              <a:t>of</a:t>
            </a:r>
            <a:r>
              <a:rPr lang="zh-CN" altLang="en-US" dirty="0"/>
              <a:t> </a:t>
            </a:r>
            <a:r>
              <a:rPr lang="en-US" altLang="zh-CN" dirty="0"/>
              <a:t>the</a:t>
            </a:r>
            <a:r>
              <a:rPr lang="zh-CN" altLang="en-US" dirty="0"/>
              <a:t> </a:t>
            </a:r>
            <a:r>
              <a:rPr lang="en-US" altLang="zh-CN" dirty="0"/>
              <a:t>stack</a:t>
            </a:r>
            <a:endParaRPr lang="en-US" dirty="0"/>
          </a:p>
        </p:txBody>
      </p:sp>
      <p:pic>
        <p:nvPicPr>
          <p:cNvPr id="3" name="Picture 2">
            <a:extLst>
              <a:ext uri="{FF2B5EF4-FFF2-40B4-BE49-F238E27FC236}">
                <a16:creationId xmlns:a16="http://schemas.microsoft.com/office/drawing/2014/main" id="{67AF73C6-5FFE-B342-BBAD-C14A6F9F3E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1527" y="853175"/>
            <a:ext cx="5761300" cy="4600897"/>
          </a:xfrm>
          <a:prstGeom prst="rect">
            <a:avLst/>
          </a:prstGeom>
        </p:spPr>
      </p:pic>
      <p:sp>
        <p:nvSpPr>
          <p:cNvPr id="5" name="object 16">
            <a:extLst>
              <a:ext uri="{FF2B5EF4-FFF2-40B4-BE49-F238E27FC236}">
                <a16:creationId xmlns:a16="http://schemas.microsoft.com/office/drawing/2014/main" id="{DE2BFB92-6EEB-634F-BD30-81883EF3C2FC}"/>
              </a:ext>
            </a:extLst>
          </p:cNvPr>
          <p:cNvSpPr txBox="1"/>
          <p:nvPr/>
        </p:nvSpPr>
        <p:spPr>
          <a:xfrm>
            <a:off x="1127750" y="5742674"/>
            <a:ext cx="8382542" cy="800860"/>
          </a:xfrm>
          <a:prstGeom prst="rect">
            <a:avLst/>
          </a:prstGeom>
        </p:spPr>
        <p:txBody>
          <a:bodyPr vert="horz" wrap="square" lIns="0" tIns="0" rIns="0" bIns="0" rtlCol="0">
            <a:spAutoFit/>
          </a:bodyPr>
          <a:lstStyle/>
          <a:p>
            <a:pPr marL="469265" marR="818515" indent="-457200">
              <a:lnSpc>
                <a:spcPct val="100000"/>
              </a:lnSpc>
              <a:spcBef>
                <a:spcPts val="705"/>
              </a:spcBef>
              <a:buFont typeface="Arial" charset="0"/>
              <a:buChar char="•"/>
            </a:pPr>
            <a:r>
              <a:rPr sz="1600" i="1" spc="15" dirty="0">
                <a:latin typeface="+mj-lt"/>
                <a:cs typeface="Gill Sans MT"/>
              </a:rPr>
              <a:t>Stack </a:t>
            </a:r>
            <a:r>
              <a:rPr sz="1600" i="1" dirty="0">
                <a:latin typeface="+mj-lt"/>
                <a:cs typeface="Gill Sans MT"/>
              </a:rPr>
              <a:t>pointer </a:t>
            </a:r>
            <a:r>
              <a:rPr sz="1600" spc="5" dirty="0">
                <a:latin typeface="+mj-lt"/>
                <a:cs typeface="Gill Sans MT"/>
              </a:rPr>
              <a:t>(</a:t>
            </a:r>
            <a:r>
              <a:rPr lang="en-US" altLang="zh-CN" sz="1600" spc="5" dirty="0">
                <a:latin typeface="+mj-lt"/>
                <a:cs typeface="Gill Sans MT"/>
              </a:rPr>
              <a:t>ESP</a:t>
            </a:r>
            <a:r>
              <a:rPr sz="1600" spc="5" dirty="0">
                <a:latin typeface="+mj-lt"/>
                <a:cs typeface="Gill Sans MT"/>
              </a:rPr>
              <a:t>) determines which</a:t>
            </a:r>
            <a:r>
              <a:rPr lang="en-US" sz="1600" spc="5" dirty="0">
                <a:latin typeface="+mj-lt"/>
                <a:cs typeface="Gill Sans MT"/>
              </a:rPr>
              <a:t> </a:t>
            </a:r>
            <a:r>
              <a:rPr sz="1600" dirty="0">
                <a:latin typeface="+mj-lt"/>
                <a:cs typeface="Gill Sans MT"/>
              </a:rPr>
              <a:t>instruction</a:t>
            </a:r>
            <a:r>
              <a:rPr lang="zh-CN" altLang="en-US" sz="1600" dirty="0">
                <a:latin typeface="+mj-lt"/>
                <a:cs typeface="Gill Sans MT"/>
              </a:rPr>
              <a:t> </a:t>
            </a:r>
            <a:r>
              <a:rPr sz="1600" spc="10" dirty="0">
                <a:latin typeface="+mj-lt"/>
                <a:cs typeface="Gill Sans MT"/>
              </a:rPr>
              <a:t>sequence </a:t>
            </a:r>
            <a:r>
              <a:rPr sz="1600" spc="5" dirty="0">
                <a:latin typeface="+mj-lt"/>
                <a:cs typeface="Gill Sans MT"/>
              </a:rPr>
              <a:t>to </a:t>
            </a:r>
            <a:r>
              <a:rPr sz="1600" dirty="0">
                <a:latin typeface="+mj-lt"/>
                <a:cs typeface="Gill Sans MT"/>
              </a:rPr>
              <a:t>fetch </a:t>
            </a:r>
            <a:r>
              <a:rPr sz="1600" spc="10" dirty="0">
                <a:latin typeface="+mj-lt"/>
                <a:cs typeface="Gill Sans MT"/>
              </a:rPr>
              <a:t>&amp;</a:t>
            </a:r>
            <a:r>
              <a:rPr sz="1600" spc="-55" dirty="0">
                <a:latin typeface="+mj-lt"/>
                <a:cs typeface="Gill Sans MT"/>
              </a:rPr>
              <a:t> </a:t>
            </a:r>
            <a:r>
              <a:rPr sz="1600" spc="-5" dirty="0">
                <a:latin typeface="+mj-lt"/>
                <a:cs typeface="Gill Sans MT"/>
              </a:rPr>
              <a:t>execute</a:t>
            </a:r>
            <a:endParaRPr sz="1600" dirty="0">
              <a:latin typeface="+mj-lt"/>
              <a:cs typeface="Gill Sans MT"/>
            </a:endParaRPr>
          </a:p>
          <a:p>
            <a:pPr marL="469265" marR="5080" indent="-457200">
              <a:lnSpc>
                <a:spcPct val="103400"/>
              </a:lnSpc>
              <a:spcBef>
                <a:spcPts val="495"/>
              </a:spcBef>
              <a:buFont typeface="Arial" charset="0"/>
              <a:buChar char="•"/>
            </a:pPr>
            <a:r>
              <a:rPr sz="1600" dirty="0">
                <a:latin typeface="+mj-lt"/>
                <a:cs typeface="Gill Sans MT"/>
              </a:rPr>
              <a:t>Processor </a:t>
            </a:r>
            <a:r>
              <a:rPr sz="1600" spc="-10" dirty="0">
                <a:latin typeface="+mj-lt"/>
                <a:cs typeface="Gill Sans MT"/>
              </a:rPr>
              <a:t>doesn’t </a:t>
            </a:r>
            <a:r>
              <a:rPr sz="1600" spc="5" dirty="0">
                <a:latin typeface="+mj-lt"/>
                <a:cs typeface="Gill Sans MT"/>
              </a:rPr>
              <a:t>automatically </a:t>
            </a:r>
            <a:r>
              <a:rPr sz="1600" dirty="0">
                <a:latin typeface="+mj-lt"/>
                <a:cs typeface="Gill Sans MT"/>
              </a:rPr>
              <a:t>increment </a:t>
            </a:r>
            <a:r>
              <a:rPr lang="en-US" altLang="zh-CN" sz="1600" spc="5" dirty="0">
                <a:latin typeface="+mj-lt"/>
                <a:cs typeface="Gill Sans MT"/>
              </a:rPr>
              <a:t>ESP</a:t>
            </a:r>
            <a:r>
              <a:rPr sz="1600" spc="5" dirty="0">
                <a:latin typeface="+mj-lt"/>
                <a:cs typeface="Gill Sans MT"/>
              </a:rPr>
              <a:t>; </a:t>
            </a:r>
            <a:r>
              <a:rPr sz="1600" spc="20" dirty="0">
                <a:latin typeface="+mj-lt"/>
                <a:cs typeface="Gill Sans MT"/>
              </a:rPr>
              <a:t>— </a:t>
            </a:r>
            <a:r>
              <a:rPr sz="1600" spc="5" dirty="0">
                <a:latin typeface="+mj-lt"/>
                <a:cs typeface="Gill Sans MT"/>
              </a:rPr>
              <a:t>but the </a:t>
            </a:r>
            <a:r>
              <a:rPr sz="1600" spc="-5" dirty="0">
                <a:latin typeface="+mj-lt"/>
                <a:cs typeface="Gill Sans MT"/>
              </a:rPr>
              <a:t>“ret” </a:t>
            </a:r>
            <a:r>
              <a:rPr sz="1600" spc="5" dirty="0">
                <a:latin typeface="+mj-lt"/>
                <a:cs typeface="Gill Sans MT"/>
              </a:rPr>
              <a:t>at </a:t>
            </a:r>
            <a:r>
              <a:rPr sz="1600" spc="10" dirty="0">
                <a:latin typeface="+mj-lt"/>
                <a:cs typeface="Gill Sans MT"/>
              </a:rPr>
              <a:t>end </a:t>
            </a:r>
            <a:r>
              <a:rPr sz="1600" spc="5" dirty="0">
                <a:latin typeface="+mj-lt"/>
                <a:cs typeface="Gill Sans MT"/>
              </a:rPr>
              <a:t>of </a:t>
            </a:r>
            <a:r>
              <a:rPr sz="1600" spc="10" dirty="0">
                <a:latin typeface="+mj-lt"/>
                <a:cs typeface="Gill Sans MT"/>
              </a:rPr>
              <a:t>each </a:t>
            </a:r>
            <a:r>
              <a:rPr sz="1600" dirty="0">
                <a:latin typeface="+mj-lt"/>
                <a:cs typeface="Gill Sans MT"/>
              </a:rPr>
              <a:t>instruction </a:t>
            </a:r>
            <a:r>
              <a:rPr sz="1600" spc="10" dirty="0">
                <a:latin typeface="+mj-lt"/>
                <a:cs typeface="Gill Sans MT"/>
              </a:rPr>
              <a:t>sequence</a:t>
            </a:r>
            <a:r>
              <a:rPr sz="1600" spc="-260" dirty="0">
                <a:latin typeface="+mj-lt"/>
                <a:cs typeface="Gill Sans MT"/>
              </a:rPr>
              <a:t> </a:t>
            </a:r>
            <a:r>
              <a:rPr sz="1600" spc="10" dirty="0">
                <a:latin typeface="+mj-lt"/>
                <a:cs typeface="Gill Sans MT"/>
              </a:rPr>
              <a:t>does</a:t>
            </a:r>
            <a:endParaRPr sz="1600" dirty="0">
              <a:latin typeface="+mj-lt"/>
              <a:cs typeface="Gill Sans MT"/>
            </a:endParaRPr>
          </a:p>
        </p:txBody>
      </p:sp>
    </p:spTree>
    <p:extLst>
      <p:ext uri="{BB962C8B-B14F-4D97-AF65-F5344CB8AC3E}">
        <p14:creationId xmlns:p14="http://schemas.microsoft.com/office/powerpoint/2010/main" val="17885014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ROP: The Main Idea</a:t>
            </a:r>
          </a:p>
        </p:txBody>
      </p:sp>
      <p:pic>
        <p:nvPicPr>
          <p:cNvPr id="3" name="Picture 2"/>
          <p:cNvPicPr>
            <a:picLocks noChangeAspect="1"/>
          </p:cNvPicPr>
          <p:nvPr/>
        </p:nvPicPr>
        <p:blipFill>
          <a:blip r:embed="rId2"/>
          <a:stretch>
            <a:fillRect/>
          </a:stretch>
        </p:blipFill>
        <p:spPr>
          <a:xfrm>
            <a:off x="977030" y="989577"/>
            <a:ext cx="6911621" cy="5480116"/>
          </a:xfrm>
          <a:prstGeom prst="rect">
            <a:avLst/>
          </a:prstGeom>
        </p:spPr>
      </p:pic>
    </p:spTree>
    <p:extLst>
      <p:ext uri="{BB962C8B-B14F-4D97-AF65-F5344CB8AC3E}">
        <p14:creationId xmlns:p14="http://schemas.microsoft.com/office/powerpoint/2010/main" val="19204470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ROP Gadget</a:t>
            </a:r>
          </a:p>
        </p:txBody>
      </p:sp>
      <p:sp>
        <p:nvSpPr>
          <p:cNvPr id="3" name="object 2"/>
          <p:cNvSpPr txBox="1">
            <a:spLocks/>
          </p:cNvSpPr>
          <p:nvPr/>
        </p:nvSpPr>
        <p:spPr bwMode="gray">
          <a:xfrm>
            <a:off x="1037031" y="707969"/>
            <a:ext cx="7984337" cy="7954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391505" rIns="0" bIns="0" numCol="1" rtlCol="0" anchor="t" anchorCtr="0" compatLnSpc="1">
            <a:prstTxWarp prst="textNoShape">
              <a:avLst/>
            </a:prstTxWarp>
            <a:spAutoFit/>
          </a:bodyPr>
          <a:lstStyle>
            <a:lvl1pPr algn="l" rtl="0" eaLnBrk="0" fontAlgn="base" hangingPunct="0">
              <a:lnSpc>
                <a:spcPct val="90000"/>
              </a:lnSpc>
              <a:spcBef>
                <a:spcPct val="0"/>
              </a:spcBef>
              <a:spcAft>
                <a:spcPct val="0"/>
              </a:spcAft>
              <a:defRPr sz="2600" b="1">
                <a:solidFill>
                  <a:schemeClr val="bg1"/>
                </a:solidFill>
                <a:latin typeface="+mj-lt"/>
                <a:ea typeface="宋体" charset="0"/>
                <a:cs typeface="+mj-cs"/>
              </a:defRPr>
            </a:lvl1pPr>
            <a:lvl2pPr algn="l" rtl="0" eaLnBrk="0" fontAlgn="base" hangingPunct="0">
              <a:lnSpc>
                <a:spcPct val="90000"/>
              </a:lnSpc>
              <a:spcBef>
                <a:spcPct val="0"/>
              </a:spcBef>
              <a:spcAft>
                <a:spcPct val="0"/>
              </a:spcAft>
              <a:defRPr sz="2600" b="1">
                <a:solidFill>
                  <a:schemeClr val="bg1"/>
                </a:solidFill>
                <a:latin typeface="Arial" charset="0"/>
                <a:ea typeface="宋体" charset="0"/>
                <a:cs typeface="Arial" charset="0"/>
              </a:defRPr>
            </a:lvl2pPr>
            <a:lvl3pPr algn="l" rtl="0" eaLnBrk="0" fontAlgn="base" hangingPunct="0">
              <a:lnSpc>
                <a:spcPct val="90000"/>
              </a:lnSpc>
              <a:spcBef>
                <a:spcPct val="0"/>
              </a:spcBef>
              <a:spcAft>
                <a:spcPct val="0"/>
              </a:spcAft>
              <a:defRPr sz="2600" b="1">
                <a:solidFill>
                  <a:schemeClr val="bg1"/>
                </a:solidFill>
                <a:latin typeface="Arial" charset="0"/>
                <a:ea typeface="宋体" charset="0"/>
                <a:cs typeface="Arial" charset="0"/>
              </a:defRPr>
            </a:lvl3pPr>
            <a:lvl4pPr algn="l" rtl="0" eaLnBrk="0" fontAlgn="base" hangingPunct="0">
              <a:lnSpc>
                <a:spcPct val="90000"/>
              </a:lnSpc>
              <a:spcBef>
                <a:spcPct val="0"/>
              </a:spcBef>
              <a:spcAft>
                <a:spcPct val="0"/>
              </a:spcAft>
              <a:defRPr sz="2600" b="1">
                <a:solidFill>
                  <a:schemeClr val="bg1"/>
                </a:solidFill>
                <a:latin typeface="Arial" charset="0"/>
                <a:ea typeface="宋体" charset="0"/>
                <a:cs typeface="Arial" charset="0"/>
              </a:defRPr>
            </a:lvl4pPr>
            <a:lvl5pPr algn="l" rtl="0" eaLnBrk="0" fontAlgn="base" hangingPunct="0">
              <a:lnSpc>
                <a:spcPct val="90000"/>
              </a:lnSpc>
              <a:spcBef>
                <a:spcPct val="0"/>
              </a:spcBef>
              <a:spcAft>
                <a:spcPct val="0"/>
              </a:spcAft>
              <a:defRPr sz="2600" b="1">
                <a:solidFill>
                  <a:schemeClr val="bg1"/>
                </a:solidFill>
                <a:latin typeface="Arial" charset="0"/>
                <a:ea typeface="宋体" charset="0"/>
                <a:cs typeface="Arial" charset="0"/>
              </a:defRPr>
            </a:lvl5pPr>
            <a:lvl6pPr marL="457200" algn="l" rtl="0" fontAlgn="base">
              <a:lnSpc>
                <a:spcPct val="90000"/>
              </a:lnSpc>
              <a:spcBef>
                <a:spcPct val="0"/>
              </a:spcBef>
              <a:spcAft>
                <a:spcPct val="0"/>
              </a:spcAft>
              <a:defRPr sz="2600" b="1">
                <a:solidFill>
                  <a:schemeClr val="bg1"/>
                </a:solidFill>
                <a:latin typeface="Arial" charset="0"/>
                <a:cs typeface="Arial" charset="0"/>
              </a:defRPr>
            </a:lvl6pPr>
            <a:lvl7pPr marL="914400" algn="l" rtl="0" fontAlgn="base">
              <a:lnSpc>
                <a:spcPct val="90000"/>
              </a:lnSpc>
              <a:spcBef>
                <a:spcPct val="0"/>
              </a:spcBef>
              <a:spcAft>
                <a:spcPct val="0"/>
              </a:spcAft>
              <a:defRPr sz="2600" b="1">
                <a:solidFill>
                  <a:schemeClr val="bg1"/>
                </a:solidFill>
                <a:latin typeface="Arial" charset="0"/>
                <a:cs typeface="Arial" charset="0"/>
              </a:defRPr>
            </a:lvl7pPr>
            <a:lvl8pPr marL="1371600" algn="l" rtl="0" fontAlgn="base">
              <a:lnSpc>
                <a:spcPct val="90000"/>
              </a:lnSpc>
              <a:spcBef>
                <a:spcPct val="0"/>
              </a:spcBef>
              <a:spcAft>
                <a:spcPct val="0"/>
              </a:spcAft>
              <a:defRPr sz="2600" b="1">
                <a:solidFill>
                  <a:schemeClr val="bg1"/>
                </a:solidFill>
                <a:latin typeface="Arial" charset="0"/>
                <a:cs typeface="Arial" charset="0"/>
              </a:defRPr>
            </a:lvl8pPr>
            <a:lvl9pPr marL="1828800" algn="l" rtl="0" fontAlgn="base">
              <a:lnSpc>
                <a:spcPct val="90000"/>
              </a:lnSpc>
              <a:spcBef>
                <a:spcPct val="0"/>
              </a:spcBef>
              <a:spcAft>
                <a:spcPct val="0"/>
              </a:spcAft>
              <a:defRPr sz="2600" b="1">
                <a:solidFill>
                  <a:schemeClr val="bg1"/>
                </a:solidFill>
                <a:latin typeface="Arial" charset="0"/>
                <a:cs typeface="Arial" charset="0"/>
              </a:defRPr>
            </a:lvl9pPr>
          </a:lstStyle>
          <a:p>
            <a:pPr marL="12700">
              <a:lnSpc>
                <a:spcPct val="100000"/>
              </a:lnSpc>
            </a:pPr>
            <a:r>
              <a:rPr lang="en-US" kern="0" spc="5" dirty="0">
                <a:solidFill>
                  <a:schemeClr val="tx1"/>
                </a:solidFill>
              </a:rPr>
              <a:t>“The Gadget”: </a:t>
            </a:r>
            <a:r>
              <a:rPr lang="en-US" kern="0" dirty="0">
                <a:solidFill>
                  <a:schemeClr val="tx1"/>
                </a:solidFill>
              </a:rPr>
              <a:t>July</a:t>
            </a:r>
            <a:r>
              <a:rPr lang="en-US" kern="0" spc="-40" dirty="0">
                <a:solidFill>
                  <a:schemeClr val="tx1"/>
                </a:solidFill>
              </a:rPr>
              <a:t> </a:t>
            </a:r>
            <a:r>
              <a:rPr lang="en-US" kern="0" dirty="0">
                <a:solidFill>
                  <a:schemeClr val="tx1"/>
                </a:solidFill>
              </a:rPr>
              <a:t>1945</a:t>
            </a:r>
          </a:p>
        </p:txBody>
      </p:sp>
      <p:sp>
        <p:nvSpPr>
          <p:cNvPr id="4" name="object 3"/>
          <p:cNvSpPr/>
          <p:nvPr/>
        </p:nvSpPr>
        <p:spPr>
          <a:xfrm>
            <a:off x="1863712" y="1700503"/>
            <a:ext cx="6330975" cy="4981751"/>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0412883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474244" y="2753518"/>
            <a:ext cx="8524875" cy="4313238"/>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zh-CN" sz="4400" dirty="0"/>
              <a:t>Review</a:t>
            </a:r>
            <a:r>
              <a:rPr lang="zh-CN" altLang="en-US" sz="4400" dirty="0"/>
              <a:t> </a:t>
            </a:r>
            <a:endParaRPr lang="en-US" sz="4400" dirty="0"/>
          </a:p>
        </p:txBody>
      </p:sp>
    </p:spTree>
    <p:extLst>
      <p:ext uri="{BB962C8B-B14F-4D97-AF65-F5344CB8AC3E}">
        <p14:creationId xmlns:p14="http://schemas.microsoft.com/office/powerpoint/2010/main" val="12100703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p:cNvSpPr txBox="1">
            <a:spLocks/>
          </p:cNvSpPr>
          <p:nvPr/>
        </p:nvSpPr>
        <p:spPr bwMode="gray">
          <a:xfrm>
            <a:off x="315279" y="101600"/>
            <a:ext cx="5909945" cy="40011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rtlCol="0" anchor="t" anchorCtr="0" compatLnSpc="1">
            <a:prstTxWarp prst="textNoShape">
              <a:avLst/>
            </a:prstTxWarp>
            <a:spAutoFit/>
          </a:bodyPr>
          <a:lstStyle>
            <a:lvl1pPr algn="l" rtl="0" eaLnBrk="0" fontAlgn="base" hangingPunct="0">
              <a:lnSpc>
                <a:spcPct val="90000"/>
              </a:lnSpc>
              <a:spcBef>
                <a:spcPct val="0"/>
              </a:spcBef>
              <a:spcAft>
                <a:spcPct val="0"/>
              </a:spcAft>
              <a:defRPr sz="2600" b="1">
                <a:solidFill>
                  <a:schemeClr val="bg1"/>
                </a:solidFill>
                <a:latin typeface="+mj-lt"/>
                <a:ea typeface="宋体" charset="0"/>
                <a:cs typeface="+mj-cs"/>
              </a:defRPr>
            </a:lvl1pPr>
            <a:lvl2pPr algn="l" rtl="0" eaLnBrk="0" fontAlgn="base" hangingPunct="0">
              <a:lnSpc>
                <a:spcPct val="90000"/>
              </a:lnSpc>
              <a:spcBef>
                <a:spcPct val="0"/>
              </a:spcBef>
              <a:spcAft>
                <a:spcPct val="0"/>
              </a:spcAft>
              <a:defRPr sz="2600" b="1">
                <a:solidFill>
                  <a:schemeClr val="bg1"/>
                </a:solidFill>
                <a:latin typeface="Arial" charset="0"/>
                <a:ea typeface="宋体" charset="0"/>
                <a:cs typeface="Arial" charset="0"/>
              </a:defRPr>
            </a:lvl2pPr>
            <a:lvl3pPr algn="l" rtl="0" eaLnBrk="0" fontAlgn="base" hangingPunct="0">
              <a:lnSpc>
                <a:spcPct val="90000"/>
              </a:lnSpc>
              <a:spcBef>
                <a:spcPct val="0"/>
              </a:spcBef>
              <a:spcAft>
                <a:spcPct val="0"/>
              </a:spcAft>
              <a:defRPr sz="2600" b="1">
                <a:solidFill>
                  <a:schemeClr val="bg1"/>
                </a:solidFill>
                <a:latin typeface="Arial" charset="0"/>
                <a:ea typeface="宋体" charset="0"/>
                <a:cs typeface="Arial" charset="0"/>
              </a:defRPr>
            </a:lvl3pPr>
            <a:lvl4pPr algn="l" rtl="0" eaLnBrk="0" fontAlgn="base" hangingPunct="0">
              <a:lnSpc>
                <a:spcPct val="90000"/>
              </a:lnSpc>
              <a:spcBef>
                <a:spcPct val="0"/>
              </a:spcBef>
              <a:spcAft>
                <a:spcPct val="0"/>
              </a:spcAft>
              <a:defRPr sz="2600" b="1">
                <a:solidFill>
                  <a:schemeClr val="bg1"/>
                </a:solidFill>
                <a:latin typeface="Arial" charset="0"/>
                <a:ea typeface="宋体" charset="0"/>
                <a:cs typeface="Arial" charset="0"/>
              </a:defRPr>
            </a:lvl4pPr>
            <a:lvl5pPr algn="l" rtl="0" eaLnBrk="0" fontAlgn="base" hangingPunct="0">
              <a:lnSpc>
                <a:spcPct val="90000"/>
              </a:lnSpc>
              <a:spcBef>
                <a:spcPct val="0"/>
              </a:spcBef>
              <a:spcAft>
                <a:spcPct val="0"/>
              </a:spcAft>
              <a:defRPr sz="2600" b="1">
                <a:solidFill>
                  <a:schemeClr val="bg1"/>
                </a:solidFill>
                <a:latin typeface="Arial" charset="0"/>
                <a:ea typeface="宋体" charset="0"/>
                <a:cs typeface="Arial" charset="0"/>
              </a:defRPr>
            </a:lvl5pPr>
            <a:lvl6pPr marL="457200" algn="l" rtl="0" fontAlgn="base">
              <a:lnSpc>
                <a:spcPct val="90000"/>
              </a:lnSpc>
              <a:spcBef>
                <a:spcPct val="0"/>
              </a:spcBef>
              <a:spcAft>
                <a:spcPct val="0"/>
              </a:spcAft>
              <a:defRPr sz="2600" b="1">
                <a:solidFill>
                  <a:schemeClr val="bg1"/>
                </a:solidFill>
                <a:latin typeface="Arial" charset="0"/>
                <a:cs typeface="Arial" charset="0"/>
              </a:defRPr>
            </a:lvl6pPr>
            <a:lvl7pPr marL="914400" algn="l" rtl="0" fontAlgn="base">
              <a:lnSpc>
                <a:spcPct val="90000"/>
              </a:lnSpc>
              <a:spcBef>
                <a:spcPct val="0"/>
              </a:spcBef>
              <a:spcAft>
                <a:spcPct val="0"/>
              </a:spcAft>
              <a:defRPr sz="2600" b="1">
                <a:solidFill>
                  <a:schemeClr val="bg1"/>
                </a:solidFill>
                <a:latin typeface="Arial" charset="0"/>
                <a:cs typeface="Arial" charset="0"/>
              </a:defRPr>
            </a:lvl7pPr>
            <a:lvl8pPr marL="1371600" algn="l" rtl="0" fontAlgn="base">
              <a:lnSpc>
                <a:spcPct val="90000"/>
              </a:lnSpc>
              <a:spcBef>
                <a:spcPct val="0"/>
              </a:spcBef>
              <a:spcAft>
                <a:spcPct val="0"/>
              </a:spcAft>
              <a:defRPr sz="2600" b="1">
                <a:solidFill>
                  <a:schemeClr val="bg1"/>
                </a:solidFill>
                <a:latin typeface="Arial" charset="0"/>
                <a:cs typeface="Arial" charset="0"/>
              </a:defRPr>
            </a:lvl8pPr>
            <a:lvl9pPr marL="1828800" algn="l" rtl="0" fontAlgn="base">
              <a:lnSpc>
                <a:spcPct val="90000"/>
              </a:lnSpc>
              <a:spcBef>
                <a:spcPct val="0"/>
              </a:spcBef>
              <a:spcAft>
                <a:spcPct val="0"/>
              </a:spcAft>
              <a:defRPr sz="2600" b="1">
                <a:solidFill>
                  <a:schemeClr val="bg1"/>
                </a:solidFill>
                <a:latin typeface="Arial" charset="0"/>
                <a:cs typeface="Arial" charset="0"/>
              </a:defRPr>
            </a:lvl9pPr>
          </a:lstStyle>
          <a:p>
            <a:pPr marL="12700">
              <a:lnSpc>
                <a:spcPct val="100000"/>
              </a:lnSpc>
              <a:tabLst>
                <a:tab pos="4112895" algn="l"/>
              </a:tabLst>
            </a:pPr>
            <a:r>
              <a:rPr lang="en-US" kern="0" spc="10"/>
              <a:t>Attack Process on x86</a:t>
            </a:r>
            <a:endParaRPr lang="en-US" kern="0" spc="75" dirty="0"/>
          </a:p>
        </p:txBody>
      </p:sp>
      <p:sp>
        <p:nvSpPr>
          <p:cNvPr id="4" name="object 3"/>
          <p:cNvSpPr/>
          <p:nvPr/>
        </p:nvSpPr>
        <p:spPr>
          <a:xfrm>
            <a:off x="4875615" y="1794689"/>
            <a:ext cx="4268385" cy="4368116"/>
          </a:xfrm>
          <a:prstGeom prst="rect">
            <a:avLst/>
          </a:prstGeom>
          <a:blipFill>
            <a:blip r:embed="rId2" cstate="print"/>
            <a:stretch>
              <a:fillRect/>
            </a:stretch>
          </a:blipFill>
        </p:spPr>
        <p:txBody>
          <a:bodyPr wrap="square" lIns="0" tIns="0" rIns="0" bIns="0" rtlCol="0"/>
          <a:lstStyle/>
          <a:p>
            <a:endParaRPr/>
          </a:p>
        </p:txBody>
      </p:sp>
      <p:sp>
        <p:nvSpPr>
          <p:cNvPr id="10" name="object 9"/>
          <p:cNvSpPr txBox="1"/>
          <p:nvPr/>
        </p:nvSpPr>
        <p:spPr>
          <a:xfrm>
            <a:off x="315279" y="3568813"/>
            <a:ext cx="102235" cy="165100"/>
          </a:xfrm>
          <a:prstGeom prst="rect">
            <a:avLst/>
          </a:prstGeom>
        </p:spPr>
        <p:txBody>
          <a:bodyPr vert="horz" wrap="square" lIns="0" tIns="0" rIns="0" bIns="0" rtlCol="0">
            <a:spAutoFit/>
          </a:bodyPr>
          <a:lstStyle/>
          <a:p>
            <a:pPr marL="12700">
              <a:lnSpc>
                <a:spcPct val="100000"/>
              </a:lnSpc>
            </a:pPr>
            <a:r>
              <a:rPr sz="1000" dirty="0">
                <a:latin typeface="Times New Roman"/>
                <a:cs typeface="Times New Roman"/>
              </a:rPr>
              <a:t>●</a:t>
            </a:r>
            <a:endParaRPr sz="1000">
              <a:latin typeface="Times New Roman"/>
              <a:cs typeface="Times New Roman"/>
            </a:endParaRPr>
          </a:p>
        </p:txBody>
      </p:sp>
      <p:sp>
        <p:nvSpPr>
          <p:cNvPr id="11" name="object 10"/>
          <p:cNvSpPr txBox="1"/>
          <p:nvPr/>
        </p:nvSpPr>
        <p:spPr>
          <a:xfrm>
            <a:off x="541339" y="3494264"/>
            <a:ext cx="2842895" cy="354330"/>
          </a:xfrm>
          <a:prstGeom prst="rect">
            <a:avLst/>
          </a:prstGeom>
        </p:spPr>
        <p:txBody>
          <a:bodyPr vert="horz" wrap="square" lIns="0" tIns="0" rIns="0" bIns="0" rtlCol="0">
            <a:spAutoFit/>
          </a:bodyPr>
          <a:lstStyle/>
          <a:p>
            <a:pPr marL="12700">
              <a:lnSpc>
                <a:spcPct val="100000"/>
              </a:lnSpc>
            </a:pPr>
            <a:r>
              <a:rPr sz="2250" dirty="0">
                <a:latin typeface="Times New Roman"/>
                <a:cs typeface="Times New Roman"/>
              </a:rPr>
              <a:t>So, the </a:t>
            </a:r>
            <a:r>
              <a:rPr sz="2250" spc="-5" dirty="0">
                <a:latin typeface="Times New Roman"/>
                <a:cs typeface="Times New Roman"/>
              </a:rPr>
              <a:t>real execution</a:t>
            </a:r>
            <a:r>
              <a:rPr sz="2250" spc="-60" dirty="0">
                <a:latin typeface="Times New Roman"/>
                <a:cs typeface="Times New Roman"/>
              </a:rPr>
              <a:t> </a:t>
            </a:r>
            <a:r>
              <a:rPr sz="2250" dirty="0">
                <a:latin typeface="Times New Roman"/>
                <a:cs typeface="Times New Roman"/>
              </a:rPr>
              <a:t>is:</a:t>
            </a:r>
            <a:endParaRPr sz="2250">
              <a:latin typeface="Times New Roman"/>
              <a:cs typeface="Times New Roman"/>
            </a:endParaRPr>
          </a:p>
        </p:txBody>
      </p:sp>
      <p:sp>
        <p:nvSpPr>
          <p:cNvPr id="13" name="object 12"/>
          <p:cNvSpPr/>
          <p:nvPr/>
        </p:nvSpPr>
        <p:spPr>
          <a:xfrm>
            <a:off x="300038" y="4080237"/>
            <a:ext cx="4368800" cy="2082568"/>
          </a:xfrm>
          <a:prstGeom prst="rect">
            <a:avLst/>
          </a:prstGeom>
          <a:blipFill>
            <a:blip r:embed="rId3" cstate="print"/>
            <a:stretch>
              <a:fillRect/>
            </a:stretch>
          </a:blipFill>
        </p:spPr>
        <p:txBody>
          <a:bodyPr wrap="square" lIns="0" tIns="0" rIns="0" bIns="0" rtlCol="0"/>
          <a:lstStyle/>
          <a:p>
            <a:endParaRPr/>
          </a:p>
        </p:txBody>
      </p:sp>
      <p:sp>
        <p:nvSpPr>
          <p:cNvPr id="15" name="Rectangle 14"/>
          <p:cNvSpPr/>
          <p:nvPr/>
        </p:nvSpPr>
        <p:spPr>
          <a:xfrm>
            <a:off x="300038" y="1679816"/>
            <a:ext cx="4246675" cy="1323439"/>
          </a:xfrm>
          <a:prstGeom prst="rect">
            <a:avLst/>
          </a:prstGeom>
        </p:spPr>
        <p:txBody>
          <a:bodyPr wrap="none">
            <a:spAutoFit/>
          </a:bodyPr>
          <a:lstStyle/>
          <a:p>
            <a:pPr marL="342900" indent="-342900">
              <a:buFont typeface="Arial" charset="0"/>
              <a:buChar char="•"/>
            </a:pPr>
            <a:r>
              <a:rPr lang="en-US" dirty="0"/>
              <a:t>Gadget1 is executed and returns</a:t>
            </a:r>
          </a:p>
          <a:p>
            <a:pPr marL="342900" indent="-342900">
              <a:buFont typeface="Arial" charset="0"/>
              <a:buChar char="•"/>
            </a:pPr>
            <a:r>
              <a:rPr lang="en-US" dirty="0"/>
              <a:t>Gadget2 is executed and returns</a:t>
            </a:r>
          </a:p>
          <a:p>
            <a:pPr marL="342900" indent="-342900">
              <a:buFont typeface="Arial" charset="0"/>
              <a:buChar char="•"/>
            </a:pPr>
            <a:r>
              <a:rPr lang="en-US" dirty="0"/>
              <a:t>Gadget3 is executed and returns</a:t>
            </a:r>
          </a:p>
          <a:p>
            <a:endParaRPr lang="en-US" dirty="0"/>
          </a:p>
        </p:txBody>
      </p:sp>
    </p:spTree>
    <p:extLst>
      <p:ext uri="{BB962C8B-B14F-4D97-AF65-F5344CB8AC3E}">
        <p14:creationId xmlns:p14="http://schemas.microsoft.com/office/powerpoint/2010/main" val="1720841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pc="-5" dirty="0"/>
              <a:t>How can we ﬁnd</a:t>
            </a:r>
            <a:r>
              <a:rPr lang="en-US" spc="-45" dirty="0"/>
              <a:t> </a:t>
            </a:r>
            <a:r>
              <a:rPr lang="en-US" spc="-5" dirty="0"/>
              <a:t>gadgets?</a:t>
            </a:r>
            <a:endParaRPr lang="en-US" dirty="0"/>
          </a:p>
        </p:txBody>
      </p:sp>
      <p:sp>
        <p:nvSpPr>
          <p:cNvPr id="3" name="Rectangle 2"/>
          <p:cNvSpPr/>
          <p:nvPr/>
        </p:nvSpPr>
        <p:spPr>
          <a:xfrm>
            <a:off x="707721" y="1495676"/>
            <a:ext cx="7885134" cy="3477875"/>
          </a:xfrm>
          <a:prstGeom prst="rect">
            <a:avLst/>
          </a:prstGeom>
        </p:spPr>
        <p:txBody>
          <a:bodyPr wrap="square">
            <a:spAutoFit/>
          </a:bodyPr>
          <a:lstStyle/>
          <a:p>
            <a:pPr marL="12700">
              <a:lnSpc>
                <a:spcPct val="100000"/>
              </a:lnSpc>
            </a:pPr>
            <a:r>
              <a:rPr lang="en-US" sz="2800" spc="-5" dirty="0">
                <a:latin typeface="+mj-lt"/>
                <a:cs typeface="Times New Roman"/>
              </a:rPr>
              <a:t>Several ways to find</a:t>
            </a:r>
            <a:r>
              <a:rPr lang="en-US" sz="2800" spc="-15" dirty="0">
                <a:latin typeface="+mj-lt"/>
                <a:cs typeface="Times New Roman"/>
              </a:rPr>
              <a:t> </a:t>
            </a:r>
            <a:r>
              <a:rPr lang="en-US" sz="2800" spc="-5" dirty="0">
                <a:latin typeface="+mj-lt"/>
                <a:cs typeface="Times New Roman"/>
              </a:rPr>
              <a:t>gadgets</a:t>
            </a:r>
            <a:endParaRPr lang="en-US" sz="2800" dirty="0">
              <a:latin typeface="+mj-lt"/>
              <a:cs typeface="Times New Roman"/>
            </a:endParaRPr>
          </a:p>
          <a:p>
            <a:pPr marL="355600" indent="-342900">
              <a:lnSpc>
                <a:spcPct val="100000"/>
              </a:lnSpc>
              <a:buFont typeface="Arial" charset="0"/>
              <a:buChar char="•"/>
            </a:pPr>
            <a:r>
              <a:rPr lang="en-US" sz="2400" dirty="0">
                <a:latin typeface="+mj-lt"/>
                <a:cs typeface="Times New Roman"/>
              </a:rPr>
              <a:t>Old </a:t>
            </a:r>
            <a:r>
              <a:rPr lang="en-US" sz="2400" spc="-5" dirty="0">
                <a:latin typeface="+mj-lt"/>
                <a:cs typeface="Times New Roman"/>
              </a:rPr>
              <a:t>school method </a:t>
            </a:r>
            <a:r>
              <a:rPr lang="en-US" sz="2400" dirty="0">
                <a:latin typeface="+mj-lt"/>
                <a:cs typeface="Times New Roman"/>
              </a:rPr>
              <a:t>: </a:t>
            </a:r>
            <a:r>
              <a:rPr lang="en-US" sz="2400" i="1" dirty="0" err="1">
                <a:latin typeface="+mj-lt"/>
                <a:cs typeface="Times New Roman"/>
              </a:rPr>
              <a:t>objdump</a:t>
            </a:r>
            <a:r>
              <a:rPr lang="en-US" sz="2400" i="1" dirty="0">
                <a:latin typeface="+mj-lt"/>
                <a:cs typeface="Times New Roman"/>
              </a:rPr>
              <a:t> </a:t>
            </a:r>
            <a:r>
              <a:rPr lang="en-US" sz="2400" spc="-5" dirty="0">
                <a:latin typeface="+mj-lt"/>
                <a:cs typeface="Times New Roman"/>
              </a:rPr>
              <a:t>and</a:t>
            </a:r>
            <a:r>
              <a:rPr lang="en-US" sz="2400" spc="-20" dirty="0">
                <a:latin typeface="+mj-lt"/>
                <a:cs typeface="Times New Roman"/>
              </a:rPr>
              <a:t> </a:t>
            </a:r>
            <a:r>
              <a:rPr lang="en-US" sz="2400" i="1" spc="-30" dirty="0">
                <a:latin typeface="+mj-lt"/>
                <a:cs typeface="Times New Roman"/>
              </a:rPr>
              <a:t>grep</a:t>
            </a:r>
          </a:p>
          <a:p>
            <a:pPr marL="355600" indent="-342900">
              <a:lnSpc>
                <a:spcPct val="100000"/>
              </a:lnSpc>
              <a:buFont typeface="Arial" charset="0"/>
              <a:buChar char="•"/>
            </a:pPr>
            <a:r>
              <a:rPr lang="en-US" sz="2400" spc="-5" dirty="0">
                <a:latin typeface="+mj-lt"/>
                <a:cs typeface="Calibri"/>
              </a:rPr>
              <a:t>Some </a:t>
            </a:r>
            <a:r>
              <a:rPr lang="en-US" sz="2400" dirty="0">
                <a:latin typeface="+mj-lt"/>
                <a:cs typeface="Calibri"/>
              </a:rPr>
              <a:t>gadgets </a:t>
            </a:r>
            <a:r>
              <a:rPr lang="en-US" sz="2400" spc="-5" dirty="0">
                <a:latin typeface="+mj-lt"/>
                <a:cs typeface="Calibri"/>
              </a:rPr>
              <a:t>will </a:t>
            </a:r>
            <a:r>
              <a:rPr lang="en-US" sz="2400" dirty="0">
                <a:latin typeface="+mj-lt"/>
                <a:cs typeface="Calibri"/>
              </a:rPr>
              <a:t>be </a:t>
            </a:r>
            <a:r>
              <a:rPr lang="en-US" sz="2400" spc="-5" dirty="0">
                <a:latin typeface="+mj-lt"/>
                <a:cs typeface="Calibri"/>
              </a:rPr>
              <a:t>not found: </a:t>
            </a:r>
            <a:r>
              <a:rPr lang="en-US" sz="2400" i="1" dirty="0" err="1">
                <a:latin typeface="+mj-lt"/>
                <a:cs typeface="Times New Roman"/>
              </a:rPr>
              <a:t>objdump</a:t>
            </a:r>
            <a:r>
              <a:rPr lang="en-US" sz="2400" i="1" dirty="0">
                <a:latin typeface="+mj-lt"/>
                <a:cs typeface="Times New Roman"/>
              </a:rPr>
              <a:t> </a:t>
            </a:r>
            <a:r>
              <a:rPr lang="en-US" sz="2400" dirty="0">
                <a:latin typeface="+mj-lt"/>
                <a:cs typeface="Calibri"/>
              </a:rPr>
              <a:t>aligns</a:t>
            </a:r>
            <a:r>
              <a:rPr lang="en-US" sz="2400" spc="15" dirty="0">
                <a:latin typeface="+mj-lt"/>
                <a:cs typeface="Calibri"/>
              </a:rPr>
              <a:t> </a:t>
            </a:r>
            <a:r>
              <a:rPr lang="en-US" sz="2400" spc="-5" dirty="0">
                <a:latin typeface="+mj-lt"/>
                <a:cs typeface="Calibri"/>
              </a:rPr>
              <a:t>instructions</a:t>
            </a:r>
            <a:endParaRPr lang="en-US" sz="2400" dirty="0">
              <a:latin typeface="+mj-lt"/>
              <a:cs typeface="Times New Roman"/>
            </a:endParaRPr>
          </a:p>
          <a:p>
            <a:pPr marL="355600" indent="-342900">
              <a:lnSpc>
                <a:spcPct val="100000"/>
              </a:lnSpc>
              <a:buFont typeface="Arial" charset="0"/>
              <a:buChar char="•"/>
            </a:pPr>
            <a:endParaRPr lang="en-US" sz="2400" dirty="0">
              <a:latin typeface="+mj-lt"/>
              <a:cs typeface="Times New Roman"/>
            </a:endParaRPr>
          </a:p>
          <a:p>
            <a:pPr marL="355600" indent="-342900">
              <a:lnSpc>
                <a:spcPct val="100000"/>
              </a:lnSpc>
              <a:buFont typeface="Arial" charset="0"/>
              <a:buChar char="•"/>
            </a:pPr>
            <a:r>
              <a:rPr lang="en-US" sz="2400" dirty="0">
                <a:latin typeface="+mj-lt"/>
                <a:cs typeface="Calibri"/>
              </a:rPr>
              <a:t>Make </a:t>
            </a:r>
            <a:r>
              <a:rPr lang="en-US" sz="2400" spc="-5" dirty="0">
                <a:latin typeface="+mj-lt"/>
                <a:cs typeface="Calibri"/>
              </a:rPr>
              <a:t>your own tool which </a:t>
            </a:r>
            <a:r>
              <a:rPr lang="en-US" sz="2400" dirty="0">
                <a:latin typeface="+mj-lt"/>
                <a:cs typeface="Calibri"/>
              </a:rPr>
              <a:t>scans an executable</a:t>
            </a:r>
            <a:r>
              <a:rPr lang="en-US" sz="2400" spc="-35" dirty="0">
                <a:latin typeface="+mj-lt"/>
                <a:cs typeface="Calibri"/>
              </a:rPr>
              <a:t> </a:t>
            </a:r>
            <a:r>
              <a:rPr lang="en-US" sz="2400" dirty="0">
                <a:latin typeface="+mj-lt"/>
                <a:cs typeface="Calibri"/>
              </a:rPr>
              <a:t>segment</a:t>
            </a:r>
          </a:p>
          <a:p>
            <a:pPr marL="355600" indent="-342900">
              <a:lnSpc>
                <a:spcPct val="100000"/>
              </a:lnSpc>
              <a:buFont typeface="Arial" charset="0"/>
              <a:buChar char="•"/>
            </a:pPr>
            <a:r>
              <a:rPr lang="en-US" sz="2400" dirty="0">
                <a:latin typeface="+mj-lt"/>
                <a:cs typeface="Calibri"/>
              </a:rPr>
              <a:t>Use an </a:t>
            </a:r>
            <a:r>
              <a:rPr lang="en-US" sz="2400" spc="-5" dirty="0">
                <a:latin typeface="+mj-lt"/>
                <a:cs typeface="Calibri"/>
              </a:rPr>
              <a:t>existing</a:t>
            </a:r>
            <a:r>
              <a:rPr lang="en-US" sz="2400" spc="-75" dirty="0">
                <a:latin typeface="+mj-lt"/>
                <a:cs typeface="Calibri"/>
              </a:rPr>
              <a:t> </a:t>
            </a:r>
            <a:r>
              <a:rPr lang="en-US" sz="2400" spc="-5" dirty="0">
                <a:latin typeface="+mj-lt"/>
                <a:cs typeface="Calibri"/>
              </a:rPr>
              <a:t>tool</a:t>
            </a:r>
            <a:endParaRPr lang="en-US" sz="2400" dirty="0">
              <a:latin typeface="+mj-lt"/>
              <a:cs typeface="Calibri"/>
            </a:endParaRPr>
          </a:p>
          <a:p>
            <a:pPr marL="355600" indent="-342900">
              <a:lnSpc>
                <a:spcPct val="100000"/>
              </a:lnSpc>
              <a:buFont typeface="Arial" charset="0"/>
              <a:buChar char="•"/>
            </a:pPr>
            <a:endParaRPr lang="en-US" sz="2400" dirty="0">
              <a:latin typeface="Calibri"/>
              <a:cs typeface="Calibri"/>
            </a:endParaRPr>
          </a:p>
        </p:txBody>
      </p:sp>
    </p:spTree>
    <p:extLst>
      <p:ext uri="{BB962C8B-B14F-4D97-AF65-F5344CB8AC3E}">
        <p14:creationId xmlns:p14="http://schemas.microsoft.com/office/powerpoint/2010/main" val="16482529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73949" y="-223933"/>
            <a:ext cx="7517746" cy="748929"/>
          </a:xfrm>
          <a:prstGeom prst="rect">
            <a:avLst/>
          </a:prstGeom>
        </p:spPr>
        <p:txBody>
          <a:bodyPr vert="horz" wrap="square" lIns="0" tIns="345446" rIns="0" bIns="0" numCol="1" rtlCol="0" anchor="t" anchorCtr="0" compatLnSpc="1">
            <a:prstTxWarp prst="textNoShape">
              <a:avLst/>
            </a:prstTxWarp>
            <a:spAutoFit/>
          </a:bodyPr>
          <a:lstStyle/>
          <a:p>
            <a:pPr marL="11206">
              <a:lnSpc>
                <a:spcPct val="100000"/>
              </a:lnSpc>
            </a:pPr>
            <a:r>
              <a:rPr dirty="0"/>
              <a:t>Finding </a:t>
            </a:r>
            <a:r>
              <a:rPr spc="4" dirty="0"/>
              <a:t>instruction</a:t>
            </a:r>
            <a:r>
              <a:rPr spc="-22" dirty="0"/>
              <a:t> </a:t>
            </a:r>
            <a:r>
              <a:rPr dirty="0"/>
              <a:t>sequences</a:t>
            </a:r>
          </a:p>
        </p:txBody>
      </p:sp>
      <p:sp>
        <p:nvSpPr>
          <p:cNvPr id="5" name="object 5"/>
          <p:cNvSpPr txBox="1"/>
          <p:nvPr/>
        </p:nvSpPr>
        <p:spPr>
          <a:xfrm>
            <a:off x="1049497" y="1542773"/>
            <a:ext cx="7831455" cy="3034677"/>
          </a:xfrm>
          <a:prstGeom prst="rect">
            <a:avLst/>
          </a:prstGeom>
        </p:spPr>
        <p:txBody>
          <a:bodyPr vert="horz" wrap="square" lIns="0" tIns="0" rIns="0" bIns="0" rtlCol="0">
            <a:spAutoFit/>
          </a:bodyPr>
          <a:lstStyle/>
          <a:p>
            <a:pPr marL="296396" marR="273438" indent="-285750">
              <a:buFont typeface="Arial" charset="0"/>
              <a:buChar char="•"/>
            </a:pPr>
            <a:r>
              <a:rPr sz="2250" spc="-9" dirty="0">
                <a:latin typeface="+mj-lt"/>
                <a:cs typeface="Gill Sans MT"/>
              </a:rPr>
              <a:t>Any </a:t>
            </a:r>
            <a:r>
              <a:rPr sz="2250" dirty="0">
                <a:latin typeface="+mj-lt"/>
                <a:cs typeface="Gill Sans MT"/>
              </a:rPr>
              <a:t>instruction </a:t>
            </a:r>
            <a:r>
              <a:rPr sz="2250" spc="9" dirty="0">
                <a:latin typeface="+mj-lt"/>
                <a:cs typeface="Gill Sans MT"/>
              </a:rPr>
              <a:t>sequence </a:t>
            </a:r>
            <a:r>
              <a:rPr sz="2250" spc="4" dirty="0">
                <a:latin typeface="+mj-lt"/>
                <a:cs typeface="Gill Sans MT"/>
              </a:rPr>
              <a:t>ending in </a:t>
            </a:r>
            <a:r>
              <a:rPr sz="2250" spc="-4" dirty="0">
                <a:latin typeface="+mj-lt"/>
                <a:cs typeface="Gill Sans MT"/>
              </a:rPr>
              <a:t>“ret” </a:t>
            </a:r>
            <a:r>
              <a:rPr sz="2250" dirty="0">
                <a:latin typeface="+mj-lt"/>
                <a:cs typeface="Gill Sans MT"/>
              </a:rPr>
              <a:t>is </a:t>
            </a:r>
            <a:r>
              <a:rPr sz="2250" spc="4" dirty="0">
                <a:latin typeface="+mj-lt"/>
                <a:cs typeface="Gill Sans MT"/>
              </a:rPr>
              <a:t>useful </a:t>
            </a:r>
            <a:r>
              <a:rPr sz="2250" spc="18" dirty="0">
                <a:latin typeface="+mj-lt"/>
                <a:cs typeface="Gill Sans MT"/>
              </a:rPr>
              <a:t>—  </a:t>
            </a:r>
            <a:r>
              <a:rPr sz="2250" spc="4" dirty="0">
                <a:latin typeface="+mj-lt"/>
                <a:cs typeface="Gill Sans MT"/>
              </a:rPr>
              <a:t>could </a:t>
            </a:r>
            <a:r>
              <a:rPr sz="2250" spc="9" dirty="0">
                <a:latin typeface="+mj-lt"/>
                <a:cs typeface="Gill Sans MT"/>
              </a:rPr>
              <a:t>be </a:t>
            </a:r>
            <a:r>
              <a:rPr sz="2250" spc="18" dirty="0">
                <a:latin typeface="+mj-lt"/>
                <a:cs typeface="Gill Sans MT"/>
              </a:rPr>
              <a:t>part </a:t>
            </a:r>
            <a:r>
              <a:rPr sz="2250" spc="4" dirty="0">
                <a:latin typeface="+mj-lt"/>
                <a:cs typeface="Gill Sans MT"/>
              </a:rPr>
              <a:t>of a</a:t>
            </a:r>
            <a:r>
              <a:rPr sz="2250" spc="-44" dirty="0">
                <a:latin typeface="+mj-lt"/>
                <a:cs typeface="Gill Sans MT"/>
              </a:rPr>
              <a:t> </a:t>
            </a:r>
            <a:r>
              <a:rPr sz="2250" spc="4" dirty="0">
                <a:latin typeface="+mj-lt"/>
                <a:cs typeface="Gill Sans MT"/>
              </a:rPr>
              <a:t>gadget</a:t>
            </a:r>
            <a:endParaRPr lang="en-US" sz="2250" dirty="0">
              <a:latin typeface="+mj-lt"/>
              <a:cs typeface="Gill Sans MT"/>
            </a:endParaRPr>
          </a:p>
          <a:p>
            <a:pPr marL="296396" marR="273438" indent="-285750">
              <a:buFont typeface="Arial" charset="0"/>
              <a:buChar char="•"/>
            </a:pPr>
            <a:endParaRPr lang="en-US" sz="2250" b="1" spc="4" dirty="0">
              <a:latin typeface="+mj-lt"/>
              <a:cs typeface="Gill Sans MT"/>
            </a:endParaRPr>
          </a:p>
          <a:p>
            <a:pPr marL="296396" marR="273438" indent="-285750">
              <a:buFont typeface="Arial" charset="0"/>
              <a:buChar char="•"/>
            </a:pPr>
            <a:r>
              <a:rPr sz="2250" b="1" spc="4" dirty="0">
                <a:latin typeface="+mj-lt"/>
                <a:cs typeface="Gill Sans MT"/>
              </a:rPr>
              <a:t>Algorithmic </a:t>
            </a:r>
            <a:r>
              <a:rPr sz="2250" b="1" spc="-4" dirty="0">
                <a:latin typeface="+mj-lt"/>
                <a:cs typeface="Gill Sans MT"/>
              </a:rPr>
              <a:t>problem</a:t>
            </a:r>
            <a:r>
              <a:rPr sz="2250" spc="-4" dirty="0">
                <a:latin typeface="+mj-lt"/>
                <a:cs typeface="Gill Sans MT"/>
              </a:rPr>
              <a:t>: </a:t>
            </a:r>
            <a:r>
              <a:rPr sz="2250" spc="-13" dirty="0">
                <a:latin typeface="+mj-lt"/>
                <a:cs typeface="Gill Sans MT"/>
              </a:rPr>
              <a:t>recover </a:t>
            </a:r>
            <a:r>
              <a:rPr sz="2250" spc="4" dirty="0">
                <a:latin typeface="+mj-lt"/>
                <a:cs typeface="Gill Sans MT"/>
              </a:rPr>
              <a:t>all </a:t>
            </a:r>
            <a:r>
              <a:rPr sz="2250" spc="9" dirty="0">
                <a:latin typeface="+mj-lt"/>
                <a:cs typeface="Gill Sans MT"/>
              </a:rPr>
              <a:t>sequences </a:t>
            </a:r>
            <a:r>
              <a:rPr sz="2250" spc="4" dirty="0">
                <a:latin typeface="+mj-lt"/>
                <a:cs typeface="Gill Sans MT"/>
              </a:rPr>
              <a:t>of valid  </a:t>
            </a:r>
            <a:r>
              <a:rPr sz="2250" dirty="0">
                <a:latin typeface="+mj-lt"/>
                <a:cs typeface="Gill Sans MT"/>
              </a:rPr>
              <a:t>instructions </a:t>
            </a:r>
            <a:r>
              <a:rPr sz="2250" spc="-9" dirty="0">
                <a:latin typeface="+mj-lt"/>
                <a:cs typeface="Gill Sans MT"/>
              </a:rPr>
              <a:t>from </a:t>
            </a:r>
            <a:r>
              <a:rPr sz="2250" dirty="0">
                <a:latin typeface="+mj-lt"/>
                <a:cs typeface="Gill Sans MT"/>
              </a:rPr>
              <a:t>libc </a:t>
            </a:r>
            <a:r>
              <a:rPr sz="2250" spc="4" dirty="0">
                <a:latin typeface="+mj-lt"/>
                <a:cs typeface="Gill Sans MT"/>
              </a:rPr>
              <a:t>that </a:t>
            </a:r>
            <a:r>
              <a:rPr sz="2250" spc="9" dirty="0">
                <a:latin typeface="+mj-lt"/>
                <a:cs typeface="Gill Sans MT"/>
              </a:rPr>
              <a:t>end </a:t>
            </a:r>
            <a:r>
              <a:rPr sz="2250" spc="4" dirty="0">
                <a:latin typeface="+mj-lt"/>
                <a:cs typeface="Gill Sans MT"/>
              </a:rPr>
              <a:t>in a </a:t>
            </a:r>
            <a:r>
              <a:rPr sz="2250" spc="-4" dirty="0">
                <a:latin typeface="+mj-lt"/>
                <a:cs typeface="Gill Sans MT"/>
              </a:rPr>
              <a:t>“ret”</a:t>
            </a:r>
            <a:r>
              <a:rPr sz="2250" spc="-172" dirty="0">
                <a:latin typeface="+mj-lt"/>
                <a:cs typeface="Gill Sans MT"/>
              </a:rPr>
              <a:t> </a:t>
            </a:r>
            <a:r>
              <a:rPr sz="2250" dirty="0">
                <a:latin typeface="+mj-lt"/>
                <a:cs typeface="Gill Sans MT"/>
              </a:rPr>
              <a:t>insn</a:t>
            </a:r>
            <a:endParaRPr lang="en-US" sz="2250" dirty="0">
              <a:latin typeface="+mj-lt"/>
              <a:cs typeface="Gill Sans MT"/>
            </a:endParaRPr>
          </a:p>
          <a:p>
            <a:pPr marL="296396" marR="273438" indent="-285750">
              <a:buFont typeface="Arial" charset="0"/>
              <a:buChar char="•"/>
            </a:pPr>
            <a:r>
              <a:rPr sz="2250" spc="4" dirty="0">
                <a:latin typeface="+mj-lt"/>
                <a:cs typeface="Gill Sans MT"/>
              </a:rPr>
              <a:t>Idea: at </a:t>
            </a:r>
            <a:r>
              <a:rPr sz="2250" spc="9" dirty="0">
                <a:latin typeface="+mj-lt"/>
                <a:cs typeface="Gill Sans MT"/>
              </a:rPr>
              <a:t>each </a:t>
            </a:r>
            <a:r>
              <a:rPr sz="2250" spc="-9" dirty="0">
                <a:latin typeface="+mj-lt"/>
                <a:cs typeface="Gill Sans MT"/>
              </a:rPr>
              <a:t>ret </a:t>
            </a:r>
            <a:r>
              <a:rPr sz="2250" spc="4" dirty="0">
                <a:latin typeface="+mj-lt"/>
                <a:cs typeface="Gill Sans MT"/>
              </a:rPr>
              <a:t>(c3 </a:t>
            </a:r>
            <a:r>
              <a:rPr sz="2250" dirty="0">
                <a:latin typeface="+mj-lt"/>
                <a:cs typeface="Gill Sans MT"/>
              </a:rPr>
              <a:t>byte) </a:t>
            </a:r>
            <a:r>
              <a:rPr sz="2250" spc="4" dirty="0">
                <a:latin typeface="+mj-lt"/>
                <a:cs typeface="Gill Sans MT"/>
              </a:rPr>
              <a:t>look</a:t>
            </a:r>
            <a:r>
              <a:rPr sz="2250" spc="-361" dirty="0">
                <a:latin typeface="+mj-lt"/>
                <a:cs typeface="Gill Sans MT"/>
              </a:rPr>
              <a:t> </a:t>
            </a:r>
            <a:r>
              <a:rPr sz="2250" spc="4" dirty="0">
                <a:latin typeface="+mj-lt"/>
                <a:cs typeface="Gill Sans MT"/>
              </a:rPr>
              <a:t>back:</a:t>
            </a:r>
            <a:endParaRPr lang="en-US" sz="2250" dirty="0">
              <a:latin typeface="+mj-lt"/>
              <a:cs typeface="Gill Sans MT"/>
            </a:endParaRPr>
          </a:p>
          <a:p>
            <a:pPr marL="753596" marR="273438" lvl="1" indent="-285750">
              <a:buFont typeface="Arial" charset="0"/>
              <a:buChar char="•"/>
            </a:pPr>
            <a:r>
              <a:rPr sz="1985" spc="-9" dirty="0">
                <a:solidFill>
                  <a:srgbClr val="585866"/>
                </a:solidFill>
                <a:latin typeface="+mj-lt"/>
                <a:cs typeface="Gill Sans MT"/>
              </a:rPr>
              <a:t>are </a:t>
            </a:r>
            <a:r>
              <a:rPr sz="1985" spc="4" dirty="0">
                <a:solidFill>
                  <a:srgbClr val="585866"/>
                </a:solidFill>
                <a:latin typeface="+mj-lt"/>
                <a:cs typeface="Gill Sans MT"/>
              </a:rPr>
              <a:t>preceding </a:t>
            </a:r>
            <a:r>
              <a:rPr sz="1985" i="1" dirty="0">
                <a:solidFill>
                  <a:srgbClr val="585866"/>
                </a:solidFill>
                <a:latin typeface="+mj-lt"/>
                <a:cs typeface="Gill Sans MT"/>
              </a:rPr>
              <a:t>i </a:t>
            </a:r>
            <a:r>
              <a:rPr sz="1985" spc="4" dirty="0">
                <a:solidFill>
                  <a:srgbClr val="585866"/>
                </a:solidFill>
                <a:latin typeface="+mj-lt"/>
                <a:cs typeface="Gill Sans MT"/>
              </a:rPr>
              <a:t>bytes </a:t>
            </a:r>
            <a:r>
              <a:rPr sz="1985" spc="9" dirty="0">
                <a:solidFill>
                  <a:srgbClr val="585866"/>
                </a:solidFill>
                <a:latin typeface="+mj-lt"/>
                <a:cs typeface="Gill Sans MT"/>
              </a:rPr>
              <a:t>a </a:t>
            </a:r>
            <a:r>
              <a:rPr sz="1985" spc="4" dirty="0">
                <a:solidFill>
                  <a:srgbClr val="585866"/>
                </a:solidFill>
                <a:latin typeface="+mj-lt"/>
                <a:cs typeface="Gill Sans MT"/>
              </a:rPr>
              <a:t>valid length-</a:t>
            </a:r>
            <a:r>
              <a:rPr sz="1985" i="1" spc="4" dirty="0">
                <a:solidFill>
                  <a:srgbClr val="585866"/>
                </a:solidFill>
                <a:latin typeface="+mj-lt"/>
                <a:cs typeface="Gill Sans MT"/>
              </a:rPr>
              <a:t>i</a:t>
            </a:r>
            <a:r>
              <a:rPr sz="1985" i="1" spc="18" dirty="0">
                <a:solidFill>
                  <a:srgbClr val="585866"/>
                </a:solidFill>
                <a:latin typeface="+mj-lt"/>
                <a:cs typeface="Gill Sans MT"/>
              </a:rPr>
              <a:t> </a:t>
            </a:r>
            <a:r>
              <a:rPr sz="1985" spc="4" dirty="0">
                <a:solidFill>
                  <a:srgbClr val="585866"/>
                </a:solidFill>
                <a:latin typeface="+mj-lt"/>
                <a:cs typeface="Gill Sans MT"/>
              </a:rPr>
              <a:t>insn?</a:t>
            </a:r>
            <a:endParaRPr lang="en-US" sz="1985" dirty="0">
              <a:latin typeface="+mj-lt"/>
              <a:cs typeface="Gill Sans MT"/>
            </a:endParaRPr>
          </a:p>
          <a:p>
            <a:pPr marL="753596" marR="273438" lvl="1" indent="-285750">
              <a:buFont typeface="Arial" charset="0"/>
              <a:buChar char="•"/>
            </a:pPr>
            <a:r>
              <a:rPr sz="1985" dirty="0">
                <a:solidFill>
                  <a:srgbClr val="585866"/>
                </a:solidFill>
                <a:latin typeface="+mj-lt"/>
                <a:cs typeface="Gill Sans MT"/>
              </a:rPr>
              <a:t>recurse </a:t>
            </a:r>
            <a:r>
              <a:rPr sz="1985" spc="-4" dirty="0">
                <a:solidFill>
                  <a:srgbClr val="585866"/>
                </a:solidFill>
                <a:latin typeface="+mj-lt"/>
                <a:cs typeface="Gill Sans MT"/>
              </a:rPr>
              <a:t>from </a:t>
            </a:r>
            <a:r>
              <a:rPr sz="1985" spc="4" dirty="0">
                <a:solidFill>
                  <a:srgbClr val="585866"/>
                </a:solidFill>
                <a:latin typeface="+mj-lt"/>
                <a:cs typeface="Gill Sans MT"/>
              </a:rPr>
              <a:t>found</a:t>
            </a:r>
            <a:r>
              <a:rPr sz="1985" spc="57" dirty="0">
                <a:solidFill>
                  <a:srgbClr val="585866"/>
                </a:solidFill>
                <a:latin typeface="+mj-lt"/>
                <a:cs typeface="Gill Sans MT"/>
              </a:rPr>
              <a:t> </a:t>
            </a:r>
            <a:r>
              <a:rPr sz="1985" dirty="0">
                <a:solidFill>
                  <a:srgbClr val="585866"/>
                </a:solidFill>
                <a:latin typeface="+mj-lt"/>
                <a:cs typeface="Gill Sans MT"/>
              </a:rPr>
              <a:t>instructions</a:t>
            </a:r>
            <a:endParaRPr lang="en-US" sz="1985" dirty="0">
              <a:latin typeface="+mj-lt"/>
              <a:cs typeface="Gill Sans MT"/>
            </a:endParaRPr>
          </a:p>
          <a:p>
            <a:pPr marL="296396" marR="273438" indent="-285750">
              <a:buFont typeface="Arial" charset="0"/>
              <a:buChar char="•"/>
            </a:pPr>
            <a:r>
              <a:rPr sz="2250" spc="4" dirty="0">
                <a:latin typeface="+mj-lt"/>
                <a:cs typeface="Gill Sans MT"/>
              </a:rPr>
              <a:t>Collect </a:t>
            </a:r>
            <a:r>
              <a:rPr sz="2250" dirty="0">
                <a:latin typeface="+mj-lt"/>
                <a:cs typeface="Gill Sans MT"/>
              </a:rPr>
              <a:t>instruction </a:t>
            </a:r>
            <a:r>
              <a:rPr sz="2250" spc="9" dirty="0">
                <a:latin typeface="+mj-lt"/>
                <a:cs typeface="Gill Sans MT"/>
              </a:rPr>
              <a:t>sequences </a:t>
            </a:r>
            <a:r>
              <a:rPr sz="2250" spc="4" dirty="0">
                <a:latin typeface="+mj-lt"/>
                <a:cs typeface="Gill Sans MT"/>
              </a:rPr>
              <a:t>in a</a:t>
            </a:r>
            <a:r>
              <a:rPr sz="2250" spc="-132" dirty="0">
                <a:latin typeface="+mj-lt"/>
                <a:cs typeface="Gill Sans MT"/>
              </a:rPr>
              <a:t> </a:t>
            </a:r>
            <a:r>
              <a:rPr sz="2250" spc="4" dirty="0">
                <a:latin typeface="+mj-lt"/>
                <a:cs typeface="Gill Sans MT"/>
              </a:rPr>
              <a:t>trie</a:t>
            </a:r>
            <a:endParaRPr sz="2250" dirty="0">
              <a:latin typeface="+mj-lt"/>
              <a:cs typeface="Gill Sans MT"/>
            </a:endParaRPr>
          </a:p>
        </p:txBody>
      </p:sp>
    </p:spTree>
    <p:extLst>
      <p:ext uri="{BB962C8B-B14F-4D97-AF65-F5344CB8AC3E}">
        <p14:creationId xmlns:p14="http://schemas.microsoft.com/office/powerpoint/2010/main" val="8616118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ROPgadget</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7593" y="1104710"/>
            <a:ext cx="8524875" cy="3127908"/>
          </a:xfrm>
        </p:spPr>
      </p:pic>
    </p:spTree>
    <p:extLst>
      <p:ext uri="{BB962C8B-B14F-4D97-AF65-F5344CB8AC3E}">
        <p14:creationId xmlns:p14="http://schemas.microsoft.com/office/powerpoint/2010/main" val="20762224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1A5DC87C-933F-D64B-AADF-B379BA6DD43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4026" y="101600"/>
            <a:ext cx="5605310" cy="6756400"/>
          </a:xfrm>
        </p:spPr>
      </p:pic>
      <p:sp>
        <p:nvSpPr>
          <p:cNvPr id="7" name="TextBox 6">
            <a:extLst>
              <a:ext uri="{FF2B5EF4-FFF2-40B4-BE49-F238E27FC236}">
                <a16:creationId xmlns:a16="http://schemas.microsoft.com/office/drawing/2014/main" id="{B9A458DE-E049-0942-8465-9E5FC12AFDF4}"/>
              </a:ext>
            </a:extLst>
          </p:cNvPr>
          <p:cNvSpPr txBox="1"/>
          <p:nvPr/>
        </p:nvSpPr>
        <p:spPr>
          <a:xfrm>
            <a:off x="5934623" y="2172434"/>
            <a:ext cx="3209377" cy="2246769"/>
          </a:xfrm>
          <a:prstGeom prst="rect">
            <a:avLst/>
          </a:prstGeom>
          <a:noFill/>
        </p:spPr>
        <p:txBody>
          <a:bodyPr wrap="square" rtlCol="0">
            <a:spAutoFit/>
          </a:bodyPr>
          <a:lstStyle/>
          <a:p>
            <a:r>
              <a:rPr lang="en-US" altLang="zh-CN" dirty="0"/>
              <a:t>main()</a:t>
            </a:r>
          </a:p>
          <a:p>
            <a:r>
              <a:rPr lang="en-US" altLang="zh-CN" dirty="0">
                <a:sym typeface="Wingdings" pitchFamily="2" charset="2"/>
              </a:rPr>
              <a:t> </a:t>
            </a:r>
            <a:r>
              <a:rPr lang="en-US" altLang="zh-CN" dirty="0" err="1">
                <a:solidFill>
                  <a:srgbClr val="FF0000"/>
                </a:solidFill>
              </a:rPr>
              <a:t>vulnerable_function</a:t>
            </a:r>
            <a:r>
              <a:rPr lang="zh-CN" altLang="en-US" dirty="0">
                <a:solidFill>
                  <a:srgbClr val="FF0000"/>
                </a:solidFill>
              </a:rPr>
              <a:t> </a:t>
            </a:r>
            <a:r>
              <a:rPr lang="en-US" altLang="zh-CN" dirty="0">
                <a:solidFill>
                  <a:srgbClr val="FF0000"/>
                </a:solidFill>
              </a:rPr>
              <a:t>(hacked)</a:t>
            </a:r>
            <a:r>
              <a:rPr lang="zh-CN" altLang="en-US" dirty="0">
                <a:solidFill>
                  <a:srgbClr val="FF0000"/>
                </a:solidFill>
              </a:rPr>
              <a:t> </a:t>
            </a:r>
            <a:endParaRPr lang="en-US" altLang="zh-CN" dirty="0">
              <a:solidFill>
                <a:srgbClr val="FF0000"/>
              </a:solidFill>
            </a:endParaRPr>
          </a:p>
          <a:p>
            <a:r>
              <a:rPr lang="en-US" altLang="zh-CN" dirty="0">
                <a:sym typeface="Wingdings" pitchFamily="2" charset="2"/>
              </a:rPr>
              <a:t></a:t>
            </a:r>
            <a:r>
              <a:rPr lang="zh-CN" altLang="en-US" dirty="0">
                <a:sym typeface="Wingdings" pitchFamily="2" charset="2"/>
              </a:rPr>
              <a:t> </a:t>
            </a:r>
            <a:r>
              <a:rPr lang="en-US" altLang="zh-CN" dirty="0" err="1"/>
              <a:t>add_bin</a:t>
            </a:r>
            <a:r>
              <a:rPr lang="en-US" altLang="zh-CN" dirty="0"/>
              <a:t>()</a:t>
            </a:r>
          </a:p>
          <a:p>
            <a:pPr marL="342900" indent="-342900">
              <a:buFont typeface="Wingdings" pitchFamily="2" charset="2"/>
              <a:buChar char="à"/>
            </a:pPr>
            <a:r>
              <a:rPr lang="en-US" altLang="zh-CN" dirty="0" err="1">
                <a:sym typeface="Wingdings" pitchFamily="2" charset="2"/>
              </a:rPr>
              <a:t>add_bash</a:t>
            </a:r>
            <a:r>
              <a:rPr lang="en-US" altLang="zh-CN" dirty="0">
                <a:sym typeface="Wingdings" pitchFamily="2" charset="2"/>
              </a:rPr>
              <a:t>()</a:t>
            </a:r>
          </a:p>
          <a:p>
            <a:pPr marL="342900" indent="-342900">
              <a:buFont typeface="Wingdings" pitchFamily="2" charset="2"/>
              <a:buChar char="à"/>
            </a:pPr>
            <a:r>
              <a:rPr lang="en-US" altLang="zh-CN" dirty="0" err="1">
                <a:sym typeface="Wingdings" pitchFamily="2" charset="2"/>
              </a:rPr>
              <a:t>exec_string</a:t>
            </a:r>
            <a:r>
              <a:rPr lang="en-US" altLang="zh-CN" dirty="0">
                <a:sym typeface="Wingdings" pitchFamily="2" charset="2"/>
              </a:rPr>
              <a:t>()</a:t>
            </a:r>
          </a:p>
          <a:p>
            <a:pPr marL="342900" indent="-342900">
              <a:buFont typeface="Wingdings" pitchFamily="2" charset="2"/>
              <a:buChar char="à"/>
            </a:pPr>
            <a:r>
              <a:rPr lang="en-US" altLang="zh-CN" dirty="0">
                <a:sym typeface="Wingdings" pitchFamily="2" charset="2"/>
              </a:rPr>
              <a:t>Spawn</a:t>
            </a:r>
            <a:r>
              <a:rPr lang="zh-CN" altLang="en-US" dirty="0">
                <a:sym typeface="Wingdings" pitchFamily="2" charset="2"/>
              </a:rPr>
              <a:t> </a:t>
            </a:r>
            <a:r>
              <a:rPr lang="en-US" altLang="zh-CN" dirty="0">
                <a:sym typeface="Wingdings" pitchFamily="2" charset="2"/>
              </a:rPr>
              <a:t>shell</a:t>
            </a:r>
            <a:endParaRPr lang="en-US" altLang="zh-CN" dirty="0"/>
          </a:p>
        </p:txBody>
      </p:sp>
      <p:sp>
        <p:nvSpPr>
          <p:cNvPr id="8" name="TextBox 7">
            <a:extLst>
              <a:ext uri="{FF2B5EF4-FFF2-40B4-BE49-F238E27FC236}">
                <a16:creationId xmlns:a16="http://schemas.microsoft.com/office/drawing/2014/main" id="{50FE24AC-DB13-BB40-B952-41EB23B927E6}"/>
              </a:ext>
            </a:extLst>
          </p:cNvPr>
          <p:cNvSpPr txBox="1"/>
          <p:nvPr/>
        </p:nvSpPr>
        <p:spPr>
          <a:xfrm>
            <a:off x="6042991" y="1656522"/>
            <a:ext cx="2037737" cy="400110"/>
          </a:xfrm>
          <a:prstGeom prst="rect">
            <a:avLst/>
          </a:prstGeom>
          <a:noFill/>
        </p:spPr>
        <p:txBody>
          <a:bodyPr wrap="none" rtlCol="0">
            <a:spAutoFit/>
          </a:bodyPr>
          <a:lstStyle/>
          <a:p>
            <a:r>
              <a:rPr lang="en-US" altLang="zh-CN" b="1" dirty="0"/>
              <a:t>Execution</a:t>
            </a:r>
            <a:r>
              <a:rPr lang="zh-CN" altLang="en-US" b="1" dirty="0"/>
              <a:t> </a:t>
            </a:r>
            <a:r>
              <a:rPr lang="en-US" altLang="zh-CN" b="1" dirty="0"/>
              <a:t>Path</a:t>
            </a:r>
            <a:endParaRPr lang="en-US" b="1" dirty="0"/>
          </a:p>
        </p:txBody>
      </p:sp>
    </p:spTree>
    <p:extLst>
      <p:ext uri="{BB962C8B-B14F-4D97-AF65-F5344CB8AC3E}">
        <p14:creationId xmlns:p14="http://schemas.microsoft.com/office/powerpoint/2010/main" val="19547527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x</a:t>
            </a:r>
            <a:endParaRPr lang="en-US" dirty="0"/>
          </a:p>
        </p:txBody>
      </p:sp>
      <p:pic>
        <p:nvPicPr>
          <p:cNvPr id="6" name="Content Placeholder 5">
            <a:extLst>
              <a:ext uri="{FF2B5EF4-FFF2-40B4-BE49-F238E27FC236}">
                <a16:creationId xmlns:a16="http://schemas.microsoft.com/office/drawing/2014/main" id="{1A5DC87C-933F-D64B-AADF-B379BA6DD43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4026" y="101600"/>
            <a:ext cx="5605310" cy="6756400"/>
          </a:xfrm>
        </p:spPr>
      </p:pic>
      <p:sp>
        <p:nvSpPr>
          <p:cNvPr id="7" name="TextBox 6">
            <a:extLst>
              <a:ext uri="{FF2B5EF4-FFF2-40B4-BE49-F238E27FC236}">
                <a16:creationId xmlns:a16="http://schemas.microsoft.com/office/drawing/2014/main" id="{B9A458DE-E049-0942-8465-9E5FC12AFDF4}"/>
              </a:ext>
            </a:extLst>
          </p:cNvPr>
          <p:cNvSpPr txBox="1"/>
          <p:nvPr/>
        </p:nvSpPr>
        <p:spPr>
          <a:xfrm>
            <a:off x="5934623" y="2172434"/>
            <a:ext cx="3209377" cy="3170099"/>
          </a:xfrm>
          <a:prstGeom prst="rect">
            <a:avLst/>
          </a:prstGeom>
          <a:noFill/>
        </p:spPr>
        <p:txBody>
          <a:bodyPr wrap="square" rtlCol="0">
            <a:spAutoFit/>
          </a:bodyPr>
          <a:lstStyle/>
          <a:p>
            <a:pPr marL="342900" indent="-342900">
              <a:buFont typeface="Wingdings" pitchFamily="2" charset="2"/>
              <a:buChar char="à"/>
            </a:pPr>
            <a:r>
              <a:rPr lang="en-US" altLang="zh-CN" dirty="0" err="1">
                <a:sym typeface="Wingdings" pitchFamily="2" charset="2"/>
              </a:rPr>
              <a:t>add_bin</a:t>
            </a:r>
            <a:r>
              <a:rPr lang="en-US" altLang="zh-CN" dirty="0">
                <a:sym typeface="Wingdings" pitchFamily="2" charset="2"/>
              </a:rPr>
              <a:t>()</a:t>
            </a:r>
          </a:p>
          <a:p>
            <a:pPr marL="800100" lvl="1" indent="-342900">
              <a:buFont typeface="Wingdings" pitchFamily="2" charset="2"/>
              <a:buChar char="à"/>
            </a:pPr>
            <a:r>
              <a:rPr lang="en-US" altLang="zh-CN" dirty="0">
                <a:sym typeface="Wingdings" pitchFamily="2" charset="2"/>
              </a:rPr>
              <a:t>magic</a:t>
            </a:r>
            <a:r>
              <a:rPr lang="zh-CN" altLang="en-US" dirty="0">
                <a:sym typeface="Wingdings" pitchFamily="2" charset="2"/>
              </a:rPr>
              <a:t> </a:t>
            </a:r>
            <a:r>
              <a:rPr lang="en-US" altLang="zh-CN" dirty="0">
                <a:sym typeface="Wingdings" pitchFamily="2" charset="2"/>
              </a:rPr>
              <a:t>==</a:t>
            </a:r>
            <a:r>
              <a:rPr lang="zh-CN" altLang="en-US" dirty="0">
                <a:sym typeface="Wingdings" pitchFamily="2" charset="2"/>
              </a:rPr>
              <a:t> </a:t>
            </a:r>
            <a:r>
              <a:rPr lang="en-US" altLang="zh-CN" dirty="0">
                <a:sym typeface="Wingdings" pitchFamily="2" charset="2"/>
              </a:rPr>
              <a:t>0xdeadbeef</a:t>
            </a:r>
          </a:p>
          <a:p>
            <a:pPr marL="342900" indent="-342900">
              <a:buFont typeface="Wingdings" pitchFamily="2" charset="2"/>
              <a:buChar char="à"/>
            </a:pPr>
            <a:r>
              <a:rPr lang="en-US" altLang="zh-CN" dirty="0" err="1"/>
              <a:t>add_bash</a:t>
            </a:r>
            <a:r>
              <a:rPr lang="en-US" altLang="zh-CN" dirty="0"/>
              <a:t>()</a:t>
            </a:r>
            <a:r>
              <a:rPr lang="zh-CN" altLang="en-US" dirty="0"/>
              <a:t> </a:t>
            </a:r>
            <a:endParaRPr lang="en-US" altLang="zh-CN" dirty="0"/>
          </a:p>
          <a:p>
            <a:pPr marL="800100" lvl="1" indent="-342900">
              <a:buFont typeface="Wingdings" pitchFamily="2" charset="2"/>
              <a:buChar char="à"/>
            </a:pPr>
            <a:r>
              <a:rPr lang="en-US" altLang="zh-CN" dirty="0"/>
              <a:t>magic1</a:t>
            </a:r>
            <a:r>
              <a:rPr lang="zh-CN" altLang="en-US" dirty="0"/>
              <a:t> </a:t>
            </a:r>
            <a:r>
              <a:rPr lang="en-US" altLang="zh-CN" dirty="0"/>
              <a:t>==</a:t>
            </a:r>
            <a:r>
              <a:rPr lang="zh-CN" altLang="en-US" dirty="0"/>
              <a:t> </a:t>
            </a:r>
            <a:r>
              <a:rPr lang="en-US" altLang="zh-CN" dirty="0"/>
              <a:t>0xcafebabe</a:t>
            </a:r>
          </a:p>
          <a:p>
            <a:pPr marL="800100" lvl="1" indent="-342900">
              <a:buFont typeface="Wingdings" pitchFamily="2" charset="2"/>
              <a:buChar char="à"/>
            </a:pPr>
            <a:r>
              <a:rPr lang="en-US" altLang="zh-CN" dirty="0"/>
              <a:t>magic2</a:t>
            </a:r>
            <a:r>
              <a:rPr lang="zh-CN" altLang="en-US" dirty="0"/>
              <a:t> </a:t>
            </a:r>
            <a:r>
              <a:rPr lang="en-US" altLang="zh-CN" dirty="0"/>
              <a:t>==</a:t>
            </a:r>
            <a:r>
              <a:rPr lang="zh-CN" altLang="en-US" dirty="0"/>
              <a:t> </a:t>
            </a:r>
            <a:r>
              <a:rPr lang="en-US" altLang="zh-CN" dirty="0"/>
              <a:t>0x0badf00d</a:t>
            </a:r>
            <a:endParaRPr lang="en-US" altLang="zh-CN" dirty="0">
              <a:sym typeface="Wingdings" pitchFamily="2" charset="2"/>
            </a:endParaRPr>
          </a:p>
          <a:p>
            <a:pPr marL="342900" indent="-342900">
              <a:buFont typeface="Wingdings" pitchFamily="2" charset="2"/>
              <a:buChar char="à"/>
            </a:pPr>
            <a:r>
              <a:rPr lang="en-US" altLang="zh-CN" dirty="0" err="1">
                <a:sym typeface="Wingdings" pitchFamily="2" charset="2"/>
              </a:rPr>
              <a:t>exec_string</a:t>
            </a:r>
            <a:r>
              <a:rPr lang="en-US" altLang="zh-CN" dirty="0">
                <a:sym typeface="Wingdings" pitchFamily="2" charset="2"/>
              </a:rPr>
              <a:t>()</a:t>
            </a:r>
          </a:p>
          <a:p>
            <a:pPr marL="342900" indent="-342900">
              <a:buFont typeface="Wingdings" pitchFamily="2" charset="2"/>
              <a:buChar char="à"/>
            </a:pPr>
            <a:r>
              <a:rPr lang="en-US" altLang="zh-CN" dirty="0">
                <a:sym typeface="Wingdings" pitchFamily="2" charset="2"/>
              </a:rPr>
              <a:t>Spawn</a:t>
            </a:r>
            <a:r>
              <a:rPr lang="zh-CN" altLang="en-US" dirty="0">
                <a:sym typeface="Wingdings" pitchFamily="2" charset="2"/>
              </a:rPr>
              <a:t> </a:t>
            </a:r>
            <a:r>
              <a:rPr lang="en-US" altLang="zh-CN" dirty="0">
                <a:sym typeface="Wingdings" pitchFamily="2" charset="2"/>
              </a:rPr>
              <a:t>shell</a:t>
            </a:r>
            <a:endParaRPr lang="en-US" altLang="zh-CN" dirty="0"/>
          </a:p>
        </p:txBody>
      </p:sp>
      <p:sp>
        <p:nvSpPr>
          <p:cNvPr id="8" name="TextBox 7">
            <a:extLst>
              <a:ext uri="{FF2B5EF4-FFF2-40B4-BE49-F238E27FC236}">
                <a16:creationId xmlns:a16="http://schemas.microsoft.com/office/drawing/2014/main" id="{50FE24AC-DB13-BB40-B952-41EB23B927E6}"/>
              </a:ext>
            </a:extLst>
          </p:cNvPr>
          <p:cNvSpPr txBox="1"/>
          <p:nvPr/>
        </p:nvSpPr>
        <p:spPr>
          <a:xfrm>
            <a:off x="6042991" y="1656522"/>
            <a:ext cx="2037737" cy="400110"/>
          </a:xfrm>
          <a:prstGeom prst="rect">
            <a:avLst/>
          </a:prstGeom>
          <a:noFill/>
        </p:spPr>
        <p:txBody>
          <a:bodyPr wrap="none" rtlCol="0">
            <a:spAutoFit/>
          </a:bodyPr>
          <a:lstStyle/>
          <a:p>
            <a:r>
              <a:rPr lang="en-US" altLang="zh-CN" b="1" dirty="0"/>
              <a:t>Execution</a:t>
            </a:r>
            <a:r>
              <a:rPr lang="zh-CN" altLang="en-US" b="1" dirty="0"/>
              <a:t> </a:t>
            </a:r>
            <a:r>
              <a:rPr lang="en-US" altLang="zh-CN" b="1" dirty="0"/>
              <a:t>Path</a:t>
            </a:r>
            <a:endParaRPr lang="en-US" b="1" dirty="0"/>
          </a:p>
        </p:txBody>
      </p:sp>
    </p:spTree>
    <p:extLst>
      <p:ext uri="{BB962C8B-B14F-4D97-AF65-F5344CB8AC3E}">
        <p14:creationId xmlns:p14="http://schemas.microsoft.com/office/powerpoint/2010/main" val="38760741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24D31-B805-674B-B097-FA8D5FDE49A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2BABECB-1B64-1340-924B-5A125899FCD6}"/>
              </a:ext>
            </a:extLst>
          </p:cNvPr>
          <p:cNvSpPr>
            <a:spLocks noGrp="1"/>
          </p:cNvSpPr>
          <p:nvPr>
            <p:ph idx="1"/>
          </p:nvPr>
        </p:nvSpPr>
        <p:spPr/>
        <p:txBody>
          <a:bodyPr/>
          <a:lstStyle/>
          <a:p>
            <a:endParaRPr lang="en-US"/>
          </a:p>
        </p:txBody>
      </p:sp>
      <p:pic>
        <p:nvPicPr>
          <p:cNvPr id="5" name="Content Placeholder 3">
            <a:extLst>
              <a:ext uri="{FF2B5EF4-FFF2-40B4-BE49-F238E27FC236}">
                <a16:creationId xmlns:a16="http://schemas.microsoft.com/office/drawing/2014/main" id="{6C5E3822-6D9A-D548-ADA5-537848AB44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0" y="749299"/>
            <a:ext cx="9172747" cy="6108701"/>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a:extLst>
              <a:ext uri="{FF2B5EF4-FFF2-40B4-BE49-F238E27FC236}">
                <a16:creationId xmlns:a16="http://schemas.microsoft.com/office/drawing/2014/main" id="{738F5D76-3971-0448-85CA-2E98885DE36C}"/>
              </a:ext>
            </a:extLst>
          </p:cNvPr>
          <p:cNvSpPr/>
          <p:nvPr/>
        </p:nvSpPr>
        <p:spPr bwMode="auto">
          <a:xfrm>
            <a:off x="5043948" y="4306529"/>
            <a:ext cx="2554421" cy="1250663"/>
          </a:xfrm>
          <a:prstGeom prst="rect">
            <a:avLst/>
          </a:prstGeom>
          <a:solidFill>
            <a:schemeClr val="accent2">
              <a:alpha val="64000"/>
            </a:schemeClr>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ndParaRPr>
          </a:p>
        </p:txBody>
      </p:sp>
      <p:sp>
        <p:nvSpPr>
          <p:cNvPr id="6" name="TextBox 5">
            <a:extLst>
              <a:ext uri="{FF2B5EF4-FFF2-40B4-BE49-F238E27FC236}">
                <a16:creationId xmlns:a16="http://schemas.microsoft.com/office/drawing/2014/main" id="{FA51BED3-1B78-934F-8A24-A746AFCB2EC0}"/>
              </a:ext>
            </a:extLst>
          </p:cNvPr>
          <p:cNvSpPr txBox="1"/>
          <p:nvPr/>
        </p:nvSpPr>
        <p:spPr>
          <a:xfrm>
            <a:off x="7598369" y="4716416"/>
            <a:ext cx="1354584" cy="430887"/>
          </a:xfrm>
          <a:prstGeom prst="rect">
            <a:avLst/>
          </a:prstGeom>
          <a:noFill/>
        </p:spPr>
        <p:txBody>
          <a:bodyPr wrap="square" rtlCol="0">
            <a:spAutoFit/>
          </a:bodyPr>
          <a:lstStyle/>
          <a:p>
            <a:r>
              <a:rPr lang="en-US" sz="1100" dirty="0"/>
              <a:t>Basic  Structure of </a:t>
            </a:r>
          </a:p>
          <a:p>
            <a:r>
              <a:rPr lang="en-US" sz="1100" dirty="0"/>
              <a:t>Return Chaining</a:t>
            </a:r>
          </a:p>
        </p:txBody>
      </p:sp>
    </p:spTree>
    <p:extLst>
      <p:ext uri="{BB962C8B-B14F-4D97-AF65-F5344CB8AC3E}">
        <p14:creationId xmlns:p14="http://schemas.microsoft.com/office/powerpoint/2010/main" val="2982397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heckerboard(across)">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B56F4-F28F-C34C-B1C7-C2480A99FD3A}"/>
              </a:ext>
            </a:extLst>
          </p:cNvPr>
          <p:cNvSpPr>
            <a:spLocks noGrp="1"/>
          </p:cNvSpPr>
          <p:nvPr>
            <p:ph type="title"/>
          </p:nvPr>
        </p:nvSpPr>
        <p:spPr/>
        <p:txBody>
          <a:bodyPr/>
          <a:lstStyle/>
          <a:p>
            <a:r>
              <a:rPr lang="en-US" dirty="0"/>
              <a:t>Return Chaining</a:t>
            </a:r>
          </a:p>
        </p:txBody>
      </p:sp>
      <p:pic>
        <p:nvPicPr>
          <p:cNvPr id="4" name="Content Placeholder 3">
            <a:extLst>
              <a:ext uri="{FF2B5EF4-FFF2-40B4-BE49-F238E27FC236}">
                <a16:creationId xmlns:a16="http://schemas.microsoft.com/office/drawing/2014/main" id="{C6114C6A-4E66-4444-92CC-EDE622E1A0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1" y="749300"/>
            <a:ext cx="3571096" cy="2378214"/>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5" name="Table 4">
            <a:extLst>
              <a:ext uri="{FF2B5EF4-FFF2-40B4-BE49-F238E27FC236}">
                <a16:creationId xmlns:a16="http://schemas.microsoft.com/office/drawing/2014/main" id="{547EF974-E945-6F47-A950-43786F4C6BF2}"/>
              </a:ext>
            </a:extLst>
          </p:cNvPr>
          <p:cNvGraphicFramePr>
            <a:graphicFrameLocks noGrp="1"/>
          </p:cNvGraphicFramePr>
          <p:nvPr/>
        </p:nvGraphicFramePr>
        <p:xfrm>
          <a:off x="2107096" y="3606167"/>
          <a:ext cx="6096000" cy="1920240"/>
        </p:xfrm>
        <a:graphic>
          <a:graphicData uri="http://schemas.openxmlformats.org/drawingml/2006/table">
            <a:tbl>
              <a:tblPr>
                <a:tableStyleId>{5C22544A-7EE6-4342-B048-85BDC9FD1C3A}</a:tableStyleId>
              </a:tblPr>
              <a:tblGrid>
                <a:gridCol w="6096000">
                  <a:extLst>
                    <a:ext uri="{9D8B030D-6E8A-4147-A177-3AD203B41FA5}">
                      <a16:colId xmlns:a16="http://schemas.microsoft.com/office/drawing/2014/main" val="36508227"/>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Function Address</a:t>
                      </a:r>
                    </a:p>
                    <a:p>
                      <a:pPr algn="ctr"/>
                      <a:endParaRPr lang="en-US" dirty="0"/>
                    </a:p>
                  </a:txBody>
                  <a:tcPr/>
                </a:tc>
                <a:extLst>
                  <a:ext uri="{0D108BD9-81ED-4DB2-BD59-A6C34878D82A}">
                    <a16:rowId xmlns:a16="http://schemas.microsoft.com/office/drawing/2014/main" val="609107846"/>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Return Address (Old EIP)</a:t>
                      </a:r>
                    </a:p>
                    <a:p>
                      <a:pPr algn="ctr"/>
                      <a:endParaRPr lang="en-US" dirty="0"/>
                    </a:p>
                  </a:txBody>
                  <a:tcPr/>
                </a:tc>
                <a:extLst>
                  <a:ext uri="{0D108BD9-81ED-4DB2-BD59-A6C34878D82A}">
                    <a16:rowId xmlns:a16="http://schemas.microsoft.com/office/drawing/2014/main" val="2930684978"/>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Arguments</a:t>
                      </a:r>
                    </a:p>
                    <a:p>
                      <a:pPr algn="ctr"/>
                      <a:endParaRPr lang="en-US" dirty="0"/>
                    </a:p>
                  </a:txBody>
                  <a:tcPr/>
                </a:tc>
                <a:extLst>
                  <a:ext uri="{0D108BD9-81ED-4DB2-BD59-A6C34878D82A}">
                    <a16:rowId xmlns:a16="http://schemas.microsoft.com/office/drawing/2014/main" val="1988933372"/>
                  </a:ext>
                </a:extLst>
              </a:tr>
            </a:tbl>
          </a:graphicData>
        </a:graphic>
      </p:graphicFrame>
    </p:spTree>
    <p:extLst>
      <p:ext uri="{BB962C8B-B14F-4D97-AF65-F5344CB8AC3E}">
        <p14:creationId xmlns:p14="http://schemas.microsoft.com/office/powerpoint/2010/main" val="17745334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01859-9C53-AB43-83B9-0B830AD9EBBD}"/>
              </a:ext>
            </a:extLst>
          </p:cNvPr>
          <p:cNvSpPr>
            <a:spLocks noGrp="1"/>
          </p:cNvSpPr>
          <p:nvPr>
            <p:ph type="title"/>
          </p:nvPr>
        </p:nvSpPr>
        <p:spPr/>
        <p:txBody>
          <a:bodyPr/>
          <a:lstStyle/>
          <a:p>
            <a:r>
              <a:rPr lang="en-US" dirty="0"/>
              <a:t>Return Chaining</a:t>
            </a:r>
          </a:p>
        </p:txBody>
      </p:sp>
      <p:graphicFrame>
        <p:nvGraphicFramePr>
          <p:cNvPr id="4" name="Content Placeholder 3">
            <a:extLst>
              <a:ext uri="{FF2B5EF4-FFF2-40B4-BE49-F238E27FC236}">
                <a16:creationId xmlns:a16="http://schemas.microsoft.com/office/drawing/2014/main" id="{292158A9-69A3-5A4F-BB69-FE4D7D9842AA}"/>
              </a:ext>
            </a:extLst>
          </p:cNvPr>
          <p:cNvGraphicFramePr>
            <a:graphicFrameLocks noGrp="1"/>
          </p:cNvGraphicFramePr>
          <p:nvPr>
            <p:ph idx="1"/>
          </p:nvPr>
        </p:nvGraphicFramePr>
        <p:xfrm>
          <a:off x="377866" y="3724930"/>
          <a:ext cx="8524875" cy="2595880"/>
        </p:xfrm>
        <a:graphic>
          <a:graphicData uri="http://schemas.openxmlformats.org/drawingml/2006/table">
            <a:tbl>
              <a:tblPr>
                <a:tableStyleId>{5C22544A-7EE6-4342-B048-85BDC9FD1C3A}</a:tableStyleId>
              </a:tblPr>
              <a:tblGrid>
                <a:gridCol w="8524875">
                  <a:extLst>
                    <a:ext uri="{9D8B030D-6E8A-4147-A177-3AD203B41FA5}">
                      <a16:colId xmlns:a16="http://schemas.microsoft.com/office/drawing/2014/main" val="4218247025"/>
                    </a:ext>
                  </a:extLst>
                </a:gridCol>
              </a:tblGrid>
              <a:tr h="370840">
                <a:tc>
                  <a:txBody>
                    <a:bodyPr/>
                    <a:lstStyle/>
                    <a:p>
                      <a:pPr algn="ctr"/>
                      <a:r>
                        <a:rPr lang="en-US" dirty="0"/>
                        <a:t>Dummy Character “A”s</a:t>
                      </a:r>
                    </a:p>
                  </a:txBody>
                  <a:tcPr/>
                </a:tc>
                <a:extLst>
                  <a:ext uri="{0D108BD9-81ED-4DB2-BD59-A6C34878D82A}">
                    <a16:rowId xmlns:a16="http://schemas.microsoft.com/office/drawing/2014/main" val="2019804275"/>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Address for </a:t>
                      </a:r>
                      <a:r>
                        <a:rPr lang="en-US" dirty="0" err="1"/>
                        <a:t>Add_bin</a:t>
                      </a:r>
                      <a:r>
                        <a:rPr lang="en-US" dirty="0"/>
                        <a:t>()</a:t>
                      </a:r>
                    </a:p>
                  </a:txBody>
                  <a:tcPr/>
                </a:tc>
                <a:extLst>
                  <a:ext uri="{0D108BD9-81ED-4DB2-BD59-A6C34878D82A}">
                    <a16:rowId xmlns:a16="http://schemas.microsoft.com/office/drawing/2014/main" val="4282978749"/>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Address for </a:t>
                      </a:r>
                      <a:r>
                        <a:rPr lang="en-US" dirty="0" err="1"/>
                        <a:t>Add_bash</a:t>
                      </a:r>
                      <a:r>
                        <a:rPr lang="en-US" dirty="0"/>
                        <a:t>()</a:t>
                      </a:r>
                    </a:p>
                  </a:txBody>
                  <a:tcPr/>
                </a:tc>
                <a:extLst>
                  <a:ext uri="{0D108BD9-81ED-4DB2-BD59-A6C34878D82A}">
                    <a16:rowId xmlns:a16="http://schemas.microsoft.com/office/drawing/2014/main" val="3961270404"/>
                  </a:ext>
                </a:extLst>
              </a:tr>
              <a:tr h="370840">
                <a:tc>
                  <a:txBody>
                    <a:bodyPr/>
                    <a:lstStyle/>
                    <a:p>
                      <a:pPr algn="ctr"/>
                      <a:r>
                        <a:rPr lang="en-US" dirty="0"/>
                        <a:t>Address for </a:t>
                      </a:r>
                      <a:r>
                        <a:rPr lang="en-US" dirty="0" err="1"/>
                        <a:t>exec_string</a:t>
                      </a:r>
                      <a:r>
                        <a:rPr lang="en-US" dirty="0"/>
                        <a:t>()</a:t>
                      </a:r>
                    </a:p>
                  </a:txBody>
                  <a:tcPr/>
                </a:tc>
                <a:extLst>
                  <a:ext uri="{0D108BD9-81ED-4DB2-BD59-A6C34878D82A}">
                    <a16:rowId xmlns:a16="http://schemas.microsoft.com/office/drawing/2014/main" val="3949873072"/>
                  </a:ext>
                </a:extLst>
              </a:tr>
              <a:tr h="370840">
                <a:tc>
                  <a:txBody>
                    <a:bodyPr/>
                    <a:lstStyle/>
                    <a:p>
                      <a:endParaRPr lang="en-US" dirty="0"/>
                    </a:p>
                  </a:txBody>
                  <a:tcPr/>
                </a:tc>
                <a:extLst>
                  <a:ext uri="{0D108BD9-81ED-4DB2-BD59-A6C34878D82A}">
                    <a16:rowId xmlns:a16="http://schemas.microsoft.com/office/drawing/2014/main" val="1563674470"/>
                  </a:ext>
                </a:extLst>
              </a:tr>
              <a:tr h="370840">
                <a:tc>
                  <a:txBody>
                    <a:bodyPr/>
                    <a:lstStyle/>
                    <a:p>
                      <a:endParaRPr lang="en-US" dirty="0"/>
                    </a:p>
                  </a:txBody>
                  <a:tcPr/>
                </a:tc>
                <a:extLst>
                  <a:ext uri="{0D108BD9-81ED-4DB2-BD59-A6C34878D82A}">
                    <a16:rowId xmlns:a16="http://schemas.microsoft.com/office/drawing/2014/main" val="1974251283"/>
                  </a:ext>
                </a:extLst>
              </a:tr>
              <a:tr h="370840">
                <a:tc>
                  <a:txBody>
                    <a:bodyPr/>
                    <a:lstStyle/>
                    <a:p>
                      <a:endParaRPr lang="en-US" dirty="0"/>
                    </a:p>
                  </a:txBody>
                  <a:tcPr/>
                </a:tc>
                <a:extLst>
                  <a:ext uri="{0D108BD9-81ED-4DB2-BD59-A6C34878D82A}">
                    <a16:rowId xmlns:a16="http://schemas.microsoft.com/office/drawing/2014/main" val="3703076204"/>
                  </a:ext>
                </a:extLst>
              </a:tr>
            </a:tbl>
          </a:graphicData>
        </a:graphic>
      </p:graphicFrame>
      <p:sp>
        <p:nvSpPr>
          <p:cNvPr id="5" name="Rectangle 4">
            <a:extLst>
              <a:ext uri="{FF2B5EF4-FFF2-40B4-BE49-F238E27FC236}">
                <a16:creationId xmlns:a16="http://schemas.microsoft.com/office/drawing/2014/main" id="{3D36855A-A113-4B4B-9D70-2C78F1D56D0D}"/>
              </a:ext>
            </a:extLst>
          </p:cNvPr>
          <p:cNvSpPr/>
          <p:nvPr/>
        </p:nvSpPr>
        <p:spPr bwMode="auto">
          <a:xfrm>
            <a:off x="448351" y="2731911"/>
            <a:ext cx="1492536" cy="35986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err="1">
                <a:ln>
                  <a:noFill/>
                </a:ln>
                <a:solidFill>
                  <a:schemeClr val="tx1"/>
                </a:solidFill>
                <a:effectLst/>
                <a:latin typeface="Arial" charset="0"/>
              </a:rPr>
              <a:t>Add_bin</a:t>
            </a:r>
            <a:r>
              <a:rPr kumimoji="0" lang="en-US" sz="2000" b="0" i="0" u="none" strike="noStrike" cap="none" normalizeH="0" baseline="0" dirty="0">
                <a:ln>
                  <a:noFill/>
                </a:ln>
                <a:solidFill>
                  <a:schemeClr val="tx1"/>
                </a:solidFill>
                <a:effectLst/>
                <a:latin typeface="Arial" charset="0"/>
              </a:rPr>
              <a:t>()</a:t>
            </a:r>
          </a:p>
        </p:txBody>
      </p:sp>
      <p:sp>
        <p:nvSpPr>
          <p:cNvPr id="6" name="Rectangle 5">
            <a:extLst>
              <a:ext uri="{FF2B5EF4-FFF2-40B4-BE49-F238E27FC236}">
                <a16:creationId xmlns:a16="http://schemas.microsoft.com/office/drawing/2014/main" id="{A3F17EB0-AC73-2846-912D-D39FFCD282E5}"/>
              </a:ext>
            </a:extLst>
          </p:cNvPr>
          <p:cNvSpPr/>
          <p:nvPr/>
        </p:nvSpPr>
        <p:spPr bwMode="auto">
          <a:xfrm>
            <a:off x="2228973" y="2731911"/>
            <a:ext cx="1345053" cy="35986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err="1">
                <a:ln>
                  <a:noFill/>
                </a:ln>
                <a:solidFill>
                  <a:schemeClr val="tx1"/>
                </a:solidFill>
                <a:effectLst/>
                <a:latin typeface="Arial" charset="0"/>
              </a:rPr>
              <a:t>Add_bash</a:t>
            </a:r>
            <a:r>
              <a:rPr kumimoji="0" lang="en-US" sz="2000" b="0" i="0" u="none" strike="noStrike" cap="none" normalizeH="0" baseline="0" dirty="0">
                <a:ln>
                  <a:noFill/>
                </a:ln>
                <a:solidFill>
                  <a:schemeClr val="tx1"/>
                </a:solidFill>
                <a:effectLst/>
                <a:latin typeface="Arial" charset="0"/>
              </a:rPr>
              <a:t>()</a:t>
            </a:r>
          </a:p>
        </p:txBody>
      </p:sp>
      <p:sp>
        <p:nvSpPr>
          <p:cNvPr id="7" name="TextBox 6">
            <a:extLst>
              <a:ext uri="{FF2B5EF4-FFF2-40B4-BE49-F238E27FC236}">
                <a16:creationId xmlns:a16="http://schemas.microsoft.com/office/drawing/2014/main" id="{2F0A3D41-00DD-B241-A43E-04C8B1B0FDCB}"/>
              </a:ext>
            </a:extLst>
          </p:cNvPr>
          <p:cNvSpPr txBox="1"/>
          <p:nvPr/>
        </p:nvSpPr>
        <p:spPr>
          <a:xfrm>
            <a:off x="6034912" y="1181342"/>
            <a:ext cx="3209377" cy="1107996"/>
          </a:xfrm>
          <a:prstGeom prst="rect">
            <a:avLst/>
          </a:prstGeom>
          <a:noFill/>
        </p:spPr>
        <p:txBody>
          <a:bodyPr wrap="square" rtlCol="0">
            <a:spAutoFit/>
          </a:bodyPr>
          <a:lstStyle/>
          <a:p>
            <a:r>
              <a:rPr lang="en-US" altLang="zh-CN" sz="1100" dirty="0"/>
              <a:t>main()</a:t>
            </a:r>
          </a:p>
          <a:p>
            <a:r>
              <a:rPr lang="en-US" altLang="zh-CN" sz="1100" dirty="0">
                <a:sym typeface="Wingdings" pitchFamily="2" charset="2"/>
              </a:rPr>
              <a:t> </a:t>
            </a:r>
            <a:r>
              <a:rPr lang="en-US" altLang="zh-CN" sz="1100" dirty="0" err="1">
                <a:solidFill>
                  <a:srgbClr val="FF0000"/>
                </a:solidFill>
              </a:rPr>
              <a:t>vulnerable_function</a:t>
            </a:r>
            <a:r>
              <a:rPr lang="zh-CN" altLang="en-US" sz="1100" dirty="0">
                <a:solidFill>
                  <a:srgbClr val="FF0000"/>
                </a:solidFill>
              </a:rPr>
              <a:t> </a:t>
            </a:r>
            <a:r>
              <a:rPr lang="en-US" altLang="zh-CN" sz="1100" dirty="0">
                <a:solidFill>
                  <a:srgbClr val="FF0000"/>
                </a:solidFill>
              </a:rPr>
              <a:t>(hacked)</a:t>
            </a:r>
            <a:r>
              <a:rPr lang="zh-CN" altLang="en-US" sz="1100" dirty="0">
                <a:solidFill>
                  <a:srgbClr val="FF0000"/>
                </a:solidFill>
              </a:rPr>
              <a:t> </a:t>
            </a:r>
            <a:endParaRPr lang="en-US" altLang="zh-CN" sz="1100" dirty="0">
              <a:solidFill>
                <a:srgbClr val="FF0000"/>
              </a:solidFill>
            </a:endParaRPr>
          </a:p>
          <a:p>
            <a:r>
              <a:rPr lang="en-US" altLang="zh-CN" sz="1100" dirty="0">
                <a:sym typeface="Wingdings" pitchFamily="2" charset="2"/>
              </a:rPr>
              <a:t></a:t>
            </a:r>
            <a:r>
              <a:rPr lang="zh-CN" altLang="en-US" sz="1100" dirty="0">
                <a:sym typeface="Wingdings" pitchFamily="2" charset="2"/>
              </a:rPr>
              <a:t> </a:t>
            </a:r>
            <a:r>
              <a:rPr lang="en-US" altLang="zh-CN" sz="1100" dirty="0" err="1"/>
              <a:t>add_bash</a:t>
            </a:r>
            <a:r>
              <a:rPr lang="en-US" altLang="zh-CN" sz="1100" dirty="0"/>
              <a:t>()</a:t>
            </a:r>
          </a:p>
          <a:p>
            <a:pPr marL="342900" indent="-342900">
              <a:buFont typeface="Wingdings" pitchFamily="2" charset="2"/>
              <a:buChar char="à"/>
            </a:pPr>
            <a:r>
              <a:rPr lang="en-US" altLang="zh-CN" sz="1100" dirty="0" err="1">
                <a:sym typeface="Wingdings" pitchFamily="2" charset="2"/>
              </a:rPr>
              <a:t>add_bin</a:t>
            </a:r>
            <a:r>
              <a:rPr lang="en-US" altLang="zh-CN" sz="1100" dirty="0">
                <a:sym typeface="Wingdings" pitchFamily="2" charset="2"/>
              </a:rPr>
              <a:t>()</a:t>
            </a:r>
          </a:p>
          <a:p>
            <a:pPr marL="342900" indent="-342900">
              <a:buFont typeface="Wingdings" pitchFamily="2" charset="2"/>
              <a:buChar char="à"/>
            </a:pPr>
            <a:r>
              <a:rPr lang="en-US" altLang="zh-CN" sz="1100" dirty="0" err="1">
                <a:sym typeface="Wingdings" pitchFamily="2" charset="2"/>
              </a:rPr>
              <a:t>exec_string</a:t>
            </a:r>
            <a:r>
              <a:rPr lang="en-US" altLang="zh-CN" sz="1100" dirty="0">
                <a:sym typeface="Wingdings" pitchFamily="2" charset="2"/>
              </a:rPr>
              <a:t>()</a:t>
            </a:r>
          </a:p>
          <a:p>
            <a:pPr marL="342900" indent="-342900">
              <a:buFont typeface="Wingdings" pitchFamily="2" charset="2"/>
              <a:buChar char="à"/>
            </a:pPr>
            <a:r>
              <a:rPr lang="en-US" altLang="zh-CN" sz="1100" dirty="0">
                <a:sym typeface="Wingdings" pitchFamily="2" charset="2"/>
              </a:rPr>
              <a:t>Spawn</a:t>
            </a:r>
            <a:r>
              <a:rPr lang="zh-CN" altLang="en-US" sz="1100" dirty="0">
                <a:sym typeface="Wingdings" pitchFamily="2" charset="2"/>
              </a:rPr>
              <a:t> </a:t>
            </a:r>
            <a:r>
              <a:rPr lang="en-US" altLang="zh-CN" sz="1100" dirty="0">
                <a:sym typeface="Wingdings" pitchFamily="2" charset="2"/>
              </a:rPr>
              <a:t>shell</a:t>
            </a:r>
            <a:endParaRPr lang="en-US" altLang="zh-CN" sz="1100" dirty="0"/>
          </a:p>
        </p:txBody>
      </p:sp>
      <p:sp>
        <p:nvSpPr>
          <p:cNvPr id="8" name="TextBox 7">
            <a:extLst>
              <a:ext uri="{FF2B5EF4-FFF2-40B4-BE49-F238E27FC236}">
                <a16:creationId xmlns:a16="http://schemas.microsoft.com/office/drawing/2014/main" id="{95437336-3129-8844-9B2D-42BB088CB99A}"/>
              </a:ext>
            </a:extLst>
          </p:cNvPr>
          <p:cNvSpPr txBox="1"/>
          <p:nvPr/>
        </p:nvSpPr>
        <p:spPr>
          <a:xfrm>
            <a:off x="6143280" y="665430"/>
            <a:ext cx="1204176" cy="261610"/>
          </a:xfrm>
          <a:prstGeom prst="rect">
            <a:avLst/>
          </a:prstGeom>
          <a:noFill/>
        </p:spPr>
        <p:txBody>
          <a:bodyPr wrap="none" rtlCol="0">
            <a:spAutoFit/>
          </a:bodyPr>
          <a:lstStyle/>
          <a:p>
            <a:r>
              <a:rPr lang="en-US" altLang="zh-CN" sz="1100" b="1" dirty="0"/>
              <a:t>Execution</a:t>
            </a:r>
            <a:r>
              <a:rPr lang="zh-CN" altLang="en-US" sz="1100" b="1" dirty="0"/>
              <a:t> </a:t>
            </a:r>
            <a:r>
              <a:rPr lang="en-US" altLang="zh-CN" sz="1100" b="1" dirty="0"/>
              <a:t>Path</a:t>
            </a:r>
            <a:endParaRPr lang="en-US" sz="1100" b="1" dirty="0"/>
          </a:p>
        </p:txBody>
      </p:sp>
      <p:sp>
        <p:nvSpPr>
          <p:cNvPr id="9" name="Rectangle 8">
            <a:extLst>
              <a:ext uri="{FF2B5EF4-FFF2-40B4-BE49-F238E27FC236}">
                <a16:creationId xmlns:a16="http://schemas.microsoft.com/office/drawing/2014/main" id="{611358EE-27BB-6045-835E-29E243A93117}"/>
              </a:ext>
            </a:extLst>
          </p:cNvPr>
          <p:cNvSpPr/>
          <p:nvPr/>
        </p:nvSpPr>
        <p:spPr bwMode="auto">
          <a:xfrm>
            <a:off x="3862112" y="2731911"/>
            <a:ext cx="1872061" cy="35986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err="1">
                <a:ln>
                  <a:noFill/>
                </a:ln>
                <a:solidFill>
                  <a:schemeClr val="tx1"/>
                </a:solidFill>
                <a:effectLst/>
                <a:latin typeface="Arial" charset="0"/>
              </a:rPr>
              <a:t>Exec_string</a:t>
            </a:r>
            <a:r>
              <a:rPr kumimoji="0" lang="en-US" sz="2000" b="0" i="0" u="none" strike="noStrike" cap="none" normalizeH="0" baseline="0" dirty="0">
                <a:ln>
                  <a:noFill/>
                </a:ln>
                <a:solidFill>
                  <a:schemeClr val="tx1"/>
                </a:solidFill>
                <a:effectLst/>
                <a:latin typeface="Arial" charset="0"/>
              </a:rPr>
              <a:t>()</a:t>
            </a:r>
          </a:p>
        </p:txBody>
      </p:sp>
      <p:sp>
        <p:nvSpPr>
          <p:cNvPr id="10" name="TextBox 9">
            <a:extLst>
              <a:ext uri="{FF2B5EF4-FFF2-40B4-BE49-F238E27FC236}">
                <a16:creationId xmlns:a16="http://schemas.microsoft.com/office/drawing/2014/main" id="{B6D9C012-56BC-2D4B-AC71-1E10D1B6A732}"/>
              </a:ext>
            </a:extLst>
          </p:cNvPr>
          <p:cNvSpPr txBox="1"/>
          <p:nvPr/>
        </p:nvSpPr>
        <p:spPr>
          <a:xfrm>
            <a:off x="153383" y="1181342"/>
            <a:ext cx="4222823" cy="707886"/>
          </a:xfrm>
          <a:prstGeom prst="rect">
            <a:avLst/>
          </a:prstGeom>
          <a:noFill/>
        </p:spPr>
        <p:txBody>
          <a:bodyPr wrap="none" rtlCol="0">
            <a:spAutoFit/>
          </a:bodyPr>
          <a:lstStyle/>
          <a:p>
            <a:r>
              <a:rPr lang="en-US" dirty="0"/>
              <a:t>Without parameters, the ROP chain</a:t>
            </a:r>
          </a:p>
          <a:p>
            <a:r>
              <a:rPr lang="en-US" dirty="0"/>
              <a:t>looks much simpler</a:t>
            </a:r>
          </a:p>
        </p:txBody>
      </p:sp>
      <p:sp>
        <p:nvSpPr>
          <p:cNvPr id="11" name="Rectangle 10">
            <a:extLst>
              <a:ext uri="{FF2B5EF4-FFF2-40B4-BE49-F238E27FC236}">
                <a16:creationId xmlns:a16="http://schemas.microsoft.com/office/drawing/2014/main" id="{E14B8AA0-82EF-234F-AC25-67516B53295B}"/>
              </a:ext>
            </a:extLst>
          </p:cNvPr>
          <p:cNvSpPr/>
          <p:nvPr/>
        </p:nvSpPr>
        <p:spPr>
          <a:xfrm>
            <a:off x="6745368" y="3576612"/>
            <a:ext cx="2372139" cy="224676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dirty="0"/>
              <a:t>Similarly to lab1, </a:t>
            </a:r>
            <a:r>
              <a:rPr lang="en-US" altLang="zh-CN" dirty="0"/>
              <a:t>we</a:t>
            </a:r>
            <a:r>
              <a:rPr lang="en-US" dirty="0"/>
              <a:t> use </a:t>
            </a:r>
            <a:r>
              <a:rPr lang="en-US" dirty="0" err="1"/>
              <a:t>gdb</a:t>
            </a:r>
            <a:r>
              <a:rPr lang="en-US" dirty="0"/>
              <a:t> to adjust the length of the dummy characters to trigger buffer overflow</a:t>
            </a:r>
          </a:p>
        </p:txBody>
      </p:sp>
      <p:sp>
        <p:nvSpPr>
          <p:cNvPr id="12" name="Left Arrow 11">
            <a:extLst>
              <a:ext uri="{FF2B5EF4-FFF2-40B4-BE49-F238E27FC236}">
                <a16:creationId xmlns:a16="http://schemas.microsoft.com/office/drawing/2014/main" id="{2500F731-1694-9A4D-837B-E1519F292CEE}"/>
              </a:ext>
            </a:extLst>
          </p:cNvPr>
          <p:cNvSpPr/>
          <p:nvPr/>
        </p:nvSpPr>
        <p:spPr bwMode="auto">
          <a:xfrm>
            <a:off x="6034912" y="3724930"/>
            <a:ext cx="710456" cy="502513"/>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9142461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01859-9C53-AB43-83B9-0B830AD9EBBD}"/>
              </a:ext>
            </a:extLst>
          </p:cNvPr>
          <p:cNvSpPr>
            <a:spLocks noGrp="1"/>
          </p:cNvSpPr>
          <p:nvPr>
            <p:ph type="title"/>
          </p:nvPr>
        </p:nvSpPr>
        <p:spPr/>
        <p:txBody>
          <a:bodyPr/>
          <a:lstStyle/>
          <a:p>
            <a:r>
              <a:rPr lang="en-US" dirty="0"/>
              <a:t>Return Chaining</a:t>
            </a:r>
          </a:p>
        </p:txBody>
      </p:sp>
      <p:graphicFrame>
        <p:nvGraphicFramePr>
          <p:cNvPr id="4" name="Content Placeholder 3">
            <a:extLst>
              <a:ext uri="{FF2B5EF4-FFF2-40B4-BE49-F238E27FC236}">
                <a16:creationId xmlns:a16="http://schemas.microsoft.com/office/drawing/2014/main" id="{292158A9-69A3-5A4F-BB69-FE4D7D9842AA}"/>
              </a:ext>
            </a:extLst>
          </p:cNvPr>
          <p:cNvGraphicFramePr>
            <a:graphicFrameLocks noGrp="1"/>
          </p:cNvGraphicFramePr>
          <p:nvPr>
            <p:ph idx="1"/>
          </p:nvPr>
        </p:nvGraphicFramePr>
        <p:xfrm>
          <a:off x="377866" y="3724930"/>
          <a:ext cx="8524875" cy="1854200"/>
        </p:xfrm>
        <a:graphic>
          <a:graphicData uri="http://schemas.openxmlformats.org/drawingml/2006/table">
            <a:tbl>
              <a:tblPr>
                <a:tableStyleId>{5C22544A-7EE6-4342-B048-85BDC9FD1C3A}</a:tableStyleId>
              </a:tblPr>
              <a:tblGrid>
                <a:gridCol w="8524875">
                  <a:extLst>
                    <a:ext uri="{9D8B030D-6E8A-4147-A177-3AD203B41FA5}">
                      <a16:colId xmlns:a16="http://schemas.microsoft.com/office/drawing/2014/main" val="4218247025"/>
                    </a:ext>
                  </a:extLst>
                </a:gridCol>
              </a:tblGrid>
              <a:tr h="370840">
                <a:tc>
                  <a:txBody>
                    <a:bodyPr/>
                    <a:lstStyle/>
                    <a:p>
                      <a:pPr algn="ctr"/>
                      <a:r>
                        <a:rPr lang="en-US" dirty="0"/>
                        <a:t>Dummy Character “A”s</a:t>
                      </a:r>
                    </a:p>
                  </a:txBody>
                  <a:tcPr/>
                </a:tc>
                <a:extLst>
                  <a:ext uri="{0D108BD9-81ED-4DB2-BD59-A6C34878D82A}">
                    <a16:rowId xmlns:a16="http://schemas.microsoft.com/office/drawing/2014/main" val="2019804275"/>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Address for </a:t>
                      </a:r>
                      <a:r>
                        <a:rPr lang="en-US" dirty="0" err="1"/>
                        <a:t>Add_bin</a:t>
                      </a:r>
                      <a:r>
                        <a:rPr lang="en-US" dirty="0"/>
                        <a:t>()</a:t>
                      </a:r>
                    </a:p>
                  </a:txBody>
                  <a:tcPr/>
                </a:tc>
                <a:extLst>
                  <a:ext uri="{0D108BD9-81ED-4DB2-BD59-A6C34878D82A}">
                    <a16:rowId xmlns:a16="http://schemas.microsoft.com/office/drawing/2014/main" val="4282978749"/>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Address for </a:t>
                      </a:r>
                      <a:r>
                        <a:rPr lang="en-US" dirty="0" err="1"/>
                        <a:t>Add_bash</a:t>
                      </a:r>
                      <a:r>
                        <a:rPr lang="en-US" dirty="0"/>
                        <a:t>()</a:t>
                      </a:r>
                    </a:p>
                  </a:txBody>
                  <a:tcPr/>
                </a:tc>
                <a:extLst>
                  <a:ext uri="{0D108BD9-81ED-4DB2-BD59-A6C34878D82A}">
                    <a16:rowId xmlns:a16="http://schemas.microsoft.com/office/drawing/2014/main" val="156367447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0xdeadbeef</a:t>
                      </a:r>
                    </a:p>
                  </a:txBody>
                  <a:tcPr/>
                </a:tc>
                <a:extLst>
                  <a:ext uri="{0D108BD9-81ED-4DB2-BD59-A6C34878D82A}">
                    <a16:rowId xmlns:a16="http://schemas.microsoft.com/office/drawing/2014/main" val="1974251283"/>
                  </a:ext>
                </a:extLst>
              </a:tr>
              <a:tr h="370840">
                <a:tc>
                  <a:txBody>
                    <a:bodyPr/>
                    <a:lstStyle/>
                    <a:p>
                      <a:pPr algn="ctr"/>
                      <a:r>
                        <a:rPr lang="en-US" dirty="0"/>
                        <a:t>Address for </a:t>
                      </a:r>
                      <a:r>
                        <a:rPr lang="en-US" dirty="0" err="1"/>
                        <a:t>exec_string</a:t>
                      </a:r>
                      <a:r>
                        <a:rPr lang="en-US" dirty="0"/>
                        <a:t>()</a:t>
                      </a:r>
                    </a:p>
                  </a:txBody>
                  <a:tcPr/>
                </a:tc>
                <a:extLst>
                  <a:ext uri="{0D108BD9-81ED-4DB2-BD59-A6C34878D82A}">
                    <a16:rowId xmlns:a16="http://schemas.microsoft.com/office/drawing/2014/main" val="3703076204"/>
                  </a:ext>
                </a:extLst>
              </a:tr>
            </a:tbl>
          </a:graphicData>
        </a:graphic>
      </p:graphicFrame>
      <p:sp>
        <p:nvSpPr>
          <p:cNvPr id="5" name="Rectangle 4">
            <a:extLst>
              <a:ext uri="{FF2B5EF4-FFF2-40B4-BE49-F238E27FC236}">
                <a16:creationId xmlns:a16="http://schemas.microsoft.com/office/drawing/2014/main" id="{3D36855A-A113-4B4B-9D70-2C78F1D56D0D}"/>
              </a:ext>
            </a:extLst>
          </p:cNvPr>
          <p:cNvSpPr/>
          <p:nvPr/>
        </p:nvSpPr>
        <p:spPr bwMode="auto">
          <a:xfrm>
            <a:off x="448351" y="2731911"/>
            <a:ext cx="1492536" cy="35986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err="1">
                <a:ln>
                  <a:noFill/>
                </a:ln>
                <a:solidFill>
                  <a:schemeClr val="tx1"/>
                </a:solidFill>
                <a:effectLst/>
                <a:latin typeface="Arial" charset="0"/>
              </a:rPr>
              <a:t>Add_bin</a:t>
            </a:r>
            <a:r>
              <a:rPr kumimoji="0" lang="en-US" sz="2000" b="0" i="0" u="none" strike="noStrike" cap="none" normalizeH="0" baseline="0" dirty="0">
                <a:ln>
                  <a:noFill/>
                </a:ln>
                <a:solidFill>
                  <a:schemeClr val="tx1"/>
                </a:solidFill>
                <a:effectLst/>
                <a:latin typeface="Arial" charset="0"/>
              </a:rPr>
              <a:t>()</a:t>
            </a:r>
          </a:p>
        </p:txBody>
      </p:sp>
      <p:sp>
        <p:nvSpPr>
          <p:cNvPr id="6" name="Rectangle 5">
            <a:extLst>
              <a:ext uri="{FF2B5EF4-FFF2-40B4-BE49-F238E27FC236}">
                <a16:creationId xmlns:a16="http://schemas.microsoft.com/office/drawing/2014/main" id="{A3F17EB0-AC73-2846-912D-D39FFCD282E5}"/>
              </a:ext>
            </a:extLst>
          </p:cNvPr>
          <p:cNvSpPr/>
          <p:nvPr/>
        </p:nvSpPr>
        <p:spPr bwMode="auto">
          <a:xfrm>
            <a:off x="2228973" y="2731911"/>
            <a:ext cx="1494888" cy="35986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err="1">
                <a:ln>
                  <a:noFill/>
                </a:ln>
                <a:solidFill>
                  <a:schemeClr val="tx1"/>
                </a:solidFill>
                <a:effectLst/>
                <a:latin typeface="Arial" charset="0"/>
              </a:rPr>
              <a:t>Add_bash</a:t>
            </a:r>
            <a:r>
              <a:rPr kumimoji="0" lang="en-US" sz="2000" b="0" i="0" u="none" strike="noStrike" cap="none" normalizeH="0" baseline="0" dirty="0">
                <a:ln>
                  <a:noFill/>
                </a:ln>
                <a:solidFill>
                  <a:schemeClr val="tx1"/>
                </a:solidFill>
                <a:effectLst/>
                <a:latin typeface="Arial" charset="0"/>
              </a:rPr>
              <a:t>()</a:t>
            </a:r>
          </a:p>
        </p:txBody>
      </p:sp>
      <p:sp>
        <p:nvSpPr>
          <p:cNvPr id="7" name="TextBox 6">
            <a:extLst>
              <a:ext uri="{FF2B5EF4-FFF2-40B4-BE49-F238E27FC236}">
                <a16:creationId xmlns:a16="http://schemas.microsoft.com/office/drawing/2014/main" id="{2F0A3D41-00DD-B241-A43E-04C8B1B0FDCB}"/>
              </a:ext>
            </a:extLst>
          </p:cNvPr>
          <p:cNvSpPr txBox="1"/>
          <p:nvPr/>
        </p:nvSpPr>
        <p:spPr>
          <a:xfrm>
            <a:off x="6143280" y="927040"/>
            <a:ext cx="3209377" cy="1815882"/>
          </a:xfrm>
          <a:prstGeom prst="rect">
            <a:avLst/>
          </a:prstGeom>
          <a:noFill/>
        </p:spPr>
        <p:txBody>
          <a:bodyPr wrap="square" rtlCol="0">
            <a:spAutoFit/>
          </a:bodyPr>
          <a:lstStyle/>
          <a:p>
            <a:pPr marL="342900" indent="-342900">
              <a:buFont typeface="Wingdings" pitchFamily="2" charset="2"/>
              <a:buChar char="à"/>
            </a:pPr>
            <a:r>
              <a:rPr lang="en-US" altLang="zh-CN" sz="1600" dirty="0" err="1">
                <a:sym typeface="Wingdings" pitchFamily="2" charset="2"/>
              </a:rPr>
              <a:t>add_bin</a:t>
            </a:r>
            <a:r>
              <a:rPr lang="en-US" altLang="zh-CN" sz="1600" dirty="0">
                <a:sym typeface="Wingdings" pitchFamily="2" charset="2"/>
              </a:rPr>
              <a:t>()</a:t>
            </a:r>
          </a:p>
          <a:p>
            <a:pPr marL="800100" lvl="1" indent="-342900">
              <a:buFont typeface="Wingdings" pitchFamily="2" charset="2"/>
              <a:buChar char="à"/>
            </a:pPr>
            <a:r>
              <a:rPr lang="en-US" altLang="zh-CN" sz="1600" dirty="0">
                <a:sym typeface="Wingdings" pitchFamily="2" charset="2"/>
              </a:rPr>
              <a:t>magic</a:t>
            </a:r>
            <a:r>
              <a:rPr lang="zh-CN" altLang="en-US" sz="1600" dirty="0">
                <a:sym typeface="Wingdings" pitchFamily="2" charset="2"/>
              </a:rPr>
              <a:t> </a:t>
            </a:r>
            <a:r>
              <a:rPr lang="en-US" altLang="zh-CN" sz="1600" dirty="0">
                <a:sym typeface="Wingdings" pitchFamily="2" charset="2"/>
              </a:rPr>
              <a:t>==</a:t>
            </a:r>
            <a:r>
              <a:rPr lang="zh-CN" altLang="en-US" sz="1600" dirty="0">
                <a:sym typeface="Wingdings" pitchFamily="2" charset="2"/>
              </a:rPr>
              <a:t> </a:t>
            </a:r>
            <a:r>
              <a:rPr lang="en-US" altLang="zh-CN" sz="1600" dirty="0">
                <a:sym typeface="Wingdings" pitchFamily="2" charset="2"/>
              </a:rPr>
              <a:t>0xdeadbeef</a:t>
            </a:r>
          </a:p>
          <a:p>
            <a:pPr marL="342900" indent="-342900">
              <a:buFont typeface="Wingdings" pitchFamily="2" charset="2"/>
              <a:buChar char="à"/>
            </a:pPr>
            <a:r>
              <a:rPr lang="en-US" altLang="zh-CN" sz="1600" dirty="0" err="1"/>
              <a:t>add_bash</a:t>
            </a:r>
            <a:r>
              <a:rPr lang="en-US" altLang="zh-CN" sz="1600" dirty="0"/>
              <a:t>()</a:t>
            </a:r>
            <a:r>
              <a:rPr lang="zh-CN" altLang="en-US" sz="1600" dirty="0"/>
              <a:t> </a:t>
            </a:r>
            <a:endParaRPr lang="en-US" altLang="zh-CN" sz="1600" dirty="0"/>
          </a:p>
          <a:p>
            <a:pPr marL="800100" lvl="1" indent="-342900">
              <a:buFont typeface="Wingdings" pitchFamily="2" charset="2"/>
              <a:buChar char="à"/>
            </a:pPr>
            <a:r>
              <a:rPr lang="en-US" altLang="zh-CN" sz="1600" dirty="0"/>
              <a:t>magic1</a:t>
            </a:r>
            <a:r>
              <a:rPr lang="zh-CN" altLang="en-US" sz="1600" dirty="0"/>
              <a:t> </a:t>
            </a:r>
            <a:r>
              <a:rPr lang="en-US" altLang="zh-CN" sz="1600" dirty="0"/>
              <a:t>==</a:t>
            </a:r>
            <a:r>
              <a:rPr lang="zh-CN" altLang="en-US" sz="1600" dirty="0"/>
              <a:t> </a:t>
            </a:r>
            <a:r>
              <a:rPr lang="en-US" altLang="zh-CN" sz="1600" dirty="0"/>
              <a:t>0xcafebabe</a:t>
            </a:r>
          </a:p>
          <a:p>
            <a:pPr marL="800100" lvl="1" indent="-342900">
              <a:buFont typeface="Wingdings" pitchFamily="2" charset="2"/>
              <a:buChar char="à"/>
            </a:pPr>
            <a:r>
              <a:rPr lang="en-US" altLang="zh-CN" sz="1600" dirty="0"/>
              <a:t>magic2</a:t>
            </a:r>
            <a:r>
              <a:rPr lang="zh-CN" altLang="en-US" sz="1600" dirty="0"/>
              <a:t> </a:t>
            </a:r>
            <a:r>
              <a:rPr lang="en-US" altLang="zh-CN" sz="1600" dirty="0"/>
              <a:t>==</a:t>
            </a:r>
            <a:r>
              <a:rPr lang="zh-CN" altLang="en-US" sz="1600" dirty="0"/>
              <a:t> </a:t>
            </a:r>
            <a:r>
              <a:rPr lang="en-US" altLang="zh-CN" sz="1600" dirty="0"/>
              <a:t>0x0badf00d</a:t>
            </a:r>
            <a:endParaRPr lang="en-US" altLang="zh-CN" sz="1600" dirty="0">
              <a:sym typeface="Wingdings" pitchFamily="2" charset="2"/>
            </a:endParaRPr>
          </a:p>
          <a:p>
            <a:pPr marL="342900" indent="-342900">
              <a:buFont typeface="Wingdings" pitchFamily="2" charset="2"/>
              <a:buChar char="à"/>
            </a:pPr>
            <a:r>
              <a:rPr lang="en-US" altLang="zh-CN" sz="1600" dirty="0" err="1">
                <a:sym typeface="Wingdings" pitchFamily="2" charset="2"/>
              </a:rPr>
              <a:t>exec_string</a:t>
            </a:r>
            <a:r>
              <a:rPr lang="en-US" altLang="zh-CN" sz="1600" dirty="0">
                <a:sym typeface="Wingdings" pitchFamily="2" charset="2"/>
              </a:rPr>
              <a:t>()</a:t>
            </a:r>
          </a:p>
          <a:p>
            <a:pPr marL="342900" indent="-342900">
              <a:buFont typeface="Wingdings" pitchFamily="2" charset="2"/>
              <a:buChar char="à"/>
            </a:pPr>
            <a:r>
              <a:rPr lang="en-US" altLang="zh-CN" sz="1600" dirty="0">
                <a:sym typeface="Wingdings" pitchFamily="2" charset="2"/>
              </a:rPr>
              <a:t>Spawn</a:t>
            </a:r>
            <a:r>
              <a:rPr lang="zh-CN" altLang="en-US" sz="1600" dirty="0">
                <a:sym typeface="Wingdings" pitchFamily="2" charset="2"/>
              </a:rPr>
              <a:t> </a:t>
            </a:r>
            <a:r>
              <a:rPr lang="en-US" altLang="zh-CN" sz="1600" dirty="0">
                <a:sym typeface="Wingdings" pitchFamily="2" charset="2"/>
              </a:rPr>
              <a:t>shell</a:t>
            </a:r>
            <a:endParaRPr lang="en-US" altLang="zh-CN" sz="1000" dirty="0"/>
          </a:p>
        </p:txBody>
      </p:sp>
      <p:sp>
        <p:nvSpPr>
          <p:cNvPr id="8" name="TextBox 7">
            <a:extLst>
              <a:ext uri="{FF2B5EF4-FFF2-40B4-BE49-F238E27FC236}">
                <a16:creationId xmlns:a16="http://schemas.microsoft.com/office/drawing/2014/main" id="{95437336-3129-8844-9B2D-42BB088CB99A}"/>
              </a:ext>
            </a:extLst>
          </p:cNvPr>
          <p:cNvSpPr txBox="1"/>
          <p:nvPr/>
        </p:nvSpPr>
        <p:spPr>
          <a:xfrm>
            <a:off x="6143280" y="665430"/>
            <a:ext cx="1204176" cy="261610"/>
          </a:xfrm>
          <a:prstGeom prst="rect">
            <a:avLst/>
          </a:prstGeom>
          <a:noFill/>
        </p:spPr>
        <p:txBody>
          <a:bodyPr wrap="none" rtlCol="0">
            <a:spAutoFit/>
          </a:bodyPr>
          <a:lstStyle/>
          <a:p>
            <a:r>
              <a:rPr lang="en-US" altLang="zh-CN" sz="1100" b="1" dirty="0"/>
              <a:t>Execution</a:t>
            </a:r>
            <a:r>
              <a:rPr lang="zh-CN" altLang="en-US" sz="1100" b="1" dirty="0"/>
              <a:t> </a:t>
            </a:r>
            <a:r>
              <a:rPr lang="en-US" altLang="zh-CN" sz="1100" b="1" dirty="0"/>
              <a:t>Path</a:t>
            </a:r>
            <a:endParaRPr lang="en-US" sz="1100" b="1" dirty="0"/>
          </a:p>
        </p:txBody>
      </p:sp>
      <p:sp>
        <p:nvSpPr>
          <p:cNvPr id="9" name="Rectangle 8">
            <a:extLst>
              <a:ext uri="{FF2B5EF4-FFF2-40B4-BE49-F238E27FC236}">
                <a16:creationId xmlns:a16="http://schemas.microsoft.com/office/drawing/2014/main" id="{611358EE-27BB-6045-835E-29E243A93117}"/>
              </a:ext>
            </a:extLst>
          </p:cNvPr>
          <p:cNvSpPr/>
          <p:nvPr/>
        </p:nvSpPr>
        <p:spPr bwMode="auto">
          <a:xfrm>
            <a:off x="4011947" y="2731911"/>
            <a:ext cx="1872061" cy="35986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err="1">
                <a:ln>
                  <a:noFill/>
                </a:ln>
                <a:solidFill>
                  <a:schemeClr val="tx1"/>
                </a:solidFill>
                <a:effectLst/>
                <a:latin typeface="Arial" charset="0"/>
              </a:rPr>
              <a:t>Exec_string</a:t>
            </a:r>
            <a:r>
              <a:rPr kumimoji="0" lang="en-US" sz="2000" b="0" i="0" u="none" strike="noStrike" cap="none" normalizeH="0" baseline="0" dirty="0">
                <a:ln>
                  <a:noFill/>
                </a:ln>
                <a:solidFill>
                  <a:schemeClr val="tx1"/>
                </a:solidFill>
                <a:effectLst/>
                <a:latin typeface="Arial" charset="0"/>
              </a:rPr>
              <a:t>()</a:t>
            </a:r>
          </a:p>
        </p:txBody>
      </p:sp>
      <p:sp>
        <p:nvSpPr>
          <p:cNvPr id="3" name="TextBox 2">
            <a:extLst>
              <a:ext uri="{FF2B5EF4-FFF2-40B4-BE49-F238E27FC236}">
                <a16:creationId xmlns:a16="http://schemas.microsoft.com/office/drawing/2014/main" id="{4BFD3D7F-B7FF-1D48-AB33-CD2C4375152B}"/>
              </a:ext>
            </a:extLst>
          </p:cNvPr>
          <p:cNvSpPr txBox="1"/>
          <p:nvPr/>
        </p:nvSpPr>
        <p:spPr>
          <a:xfrm>
            <a:off x="300038" y="1366228"/>
            <a:ext cx="5211683" cy="707886"/>
          </a:xfrm>
          <a:prstGeom prst="rect">
            <a:avLst/>
          </a:prstGeom>
          <a:noFill/>
        </p:spPr>
        <p:txBody>
          <a:bodyPr wrap="none" rtlCol="0">
            <a:spAutoFit/>
          </a:bodyPr>
          <a:lstStyle/>
          <a:p>
            <a:r>
              <a:rPr lang="en-US" dirty="0"/>
              <a:t>For </a:t>
            </a:r>
            <a:r>
              <a:rPr lang="en-US" dirty="0" err="1"/>
              <a:t>add_bin</a:t>
            </a:r>
            <a:r>
              <a:rPr lang="en-US" dirty="0"/>
              <a:t>(), we need to pass 0xdeadbeef,</a:t>
            </a:r>
          </a:p>
          <a:p>
            <a:r>
              <a:rPr lang="en-US" dirty="0"/>
              <a:t>So the ROP chain looks like:</a:t>
            </a:r>
          </a:p>
        </p:txBody>
      </p:sp>
      <p:sp>
        <p:nvSpPr>
          <p:cNvPr id="11" name="Rectangle 10">
            <a:extLst>
              <a:ext uri="{FF2B5EF4-FFF2-40B4-BE49-F238E27FC236}">
                <a16:creationId xmlns:a16="http://schemas.microsoft.com/office/drawing/2014/main" id="{66E1827E-7631-7A48-B17B-A6AFF4C405A0}"/>
              </a:ext>
            </a:extLst>
          </p:cNvPr>
          <p:cNvSpPr/>
          <p:nvPr/>
        </p:nvSpPr>
        <p:spPr>
          <a:xfrm>
            <a:off x="300038" y="3091772"/>
            <a:ext cx="2965877" cy="338554"/>
          </a:xfrm>
          <a:prstGeom prst="rect">
            <a:avLst/>
          </a:prstGeom>
        </p:spPr>
        <p:txBody>
          <a:bodyPr wrap="none">
            <a:spAutoFit/>
          </a:bodyPr>
          <a:lstStyle/>
          <a:p>
            <a:pPr marL="800100" lvl="1" indent="-342900">
              <a:buFont typeface="Wingdings" pitchFamily="2" charset="2"/>
              <a:buChar char="à"/>
            </a:pPr>
            <a:r>
              <a:rPr lang="en-US" altLang="zh-CN" sz="1600" dirty="0">
                <a:sym typeface="Wingdings" pitchFamily="2" charset="2"/>
              </a:rPr>
              <a:t>magic</a:t>
            </a:r>
            <a:r>
              <a:rPr lang="zh-CN" altLang="en-US" sz="1600" dirty="0">
                <a:sym typeface="Wingdings" pitchFamily="2" charset="2"/>
              </a:rPr>
              <a:t> </a:t>
            </a:r>
            <a:r>
              <a:rPr lang="en-US" altLang="zh-CN" sz="1600" dirty="0">
                <a:sym typeface="Wingdings" pitchFamily="2" charset="2"/>
              </a:rPr>
              <a:t>==</a:t>
            </a:r>
            <a:r>
              <a:rPr lang="zh-CN" altLang="en-US" sz="1600" dirty="0">
                <a:sym typeface="Wingdings" pitchFamily="2" charset="2"/>
              </a:rPr>
              <a:t> </a:t>
            </a:r>
            <a:r>
              <a:rPr lang="en-US" altLang="zh-CN" sz="1600" dirty="0">
                <a:sym typeface="Wingdings" pitchFamily="2" charset="2"/>
              </a:rPr>
              <a:t>0xdeadbeef</a:t>
            </a:r>
          </a:p>
        </p:txBody>
      </p:sp>
      <p:graphicFrame>
        <p:nvGraphicFramePr>
          <p:cNvPr id="12" name="Table 11">
            <a:extLst>
              <a:ext uri="{FF2B5EF4-FFF2-40B4-BE49-F238E27FC236}">
                <a16:creationId xmlns:a16="http://schemas.microsoft.com/office/drawing/2014/main" id="{CE19A322-EEC1-FD4D-9ADD-E6F61C572535}"/>
              </a:ext>
            </a:extLst>
          </p:cNvPr>
          <p:cNvGraphicFramePr>
            <a:graphicFrameLocks noGrp="1"/>
          </p:cNvGraphicFramePr>
          <p:nvPr/>
        </p:nvGraphicFramePr>
        <p:xfrm>
          <a:off x="300038" y="3724930"/>
          <a:ext cx="2152581" cy="2194560"/>
        </p:xfrm>
        <a:graphic>
          <a:graphicData uri="http://schemas.openxmlformats.org/drawingml/2006/table">
            <a:tbl>
              <a:tblPr>
                <a:tableStyleId>{5C22544A-7EE6-4342-B048-85BDC9FD1C3A}</a:tableStyleId>
              </a:tblPr>
              <a:tblGrid>
                <a:gridCol w="2152581">
                  <a:extLst>
                    <a:ext uri="{9D8B030D-6E8A-4147-A177-3AD203B41FA5}">
                      <a16:colId xmlns:a16="http://schemas.microsoft.com/office/drawing/2014/main" val="36508227"/>
                    </a:ext>
                  </a:extLst>
                </a:gridCol>
              </a:tblGrid>
              <a:tr h="19929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Function Address</a:t>
                      </a:r>
                    </a:p>
                    <a:p>
                      <a:pPr algn="ctr"/>
                      <a:endParaRPr lang="en-US" dirty="0"/>
                    </a:p>
                  </a:txBody>
                  <a:tcPr/>
                </a:tc>
                <a:extLst>
                  <a:ext uri="{0D108BD9-81ED-4DB2-BD59-A6C34878D82A}">
                    <a16:rowId xmlns:a16="http://schemas.microsoft.com/office/drawing/2014/main" val="609107846"/>
                  </a:ext>
                </a:extLst>
              </a:tr>
              <a:tr h="19929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Return Address (Old EIP)</a:t>
                      </a:r>
                    </a:p>
                    <a:p>
                      <a:pPr algn="ctr"/>
                      <a:endParaRPr lang="en-US" dirty="0"/>
                    </a:p>
                  </a:txBody>
                  <a:tcPr/>
                </a:tc>
                <a:extLst>
                  <a:ext uri="{0D108BD9-81ED-4DB2-BD59-A6C34878D82A}">
                    <a16:rowId xmlns:a16="http://schemas.microsoft.com/office/drawing/2014/main" val="2930684978"/>
                  </a:ext>
                </a:extLst>
              </a:tr>
              <a:tr h="19929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Arguments</a:t>
                      </a:r>
                    </a:p>
                    <a:p>
                      <a:pPr algn="ctr"/>
                      <a:endParaRPr lang="en-US" dirty="0"/>
                    </a:p>
                  </a:txBody>
                  <a:tcPr/>
                </a:tc>
                <a:extLst>
                  <a:ext uri="{0D108BD9-81ED-4DB2-BD59-A6C34878D82A}">
                    <a16:rowId xmlns:a16="http://schemas.microsoft.com/office/drawing/2014/main" val="1988933372"/>
                  </a:ext>
                </a:extLst>
              </a:tr>
            </a:tbl>
          </a:graphicData>
        </a:graphic>
      </p:graphicFrame>
      <p:sp>
        <p:nvSpPr>
          <p:cNvPr id="13" name="Left Arrow 12">
            <a:extLst>
              <a:ext uri="{FF2B5EF4-FFF2-40B4-BE49-F238E27FC236}">
                <a16:creationId xmlns:a16="http://schemas.microsoft.com/office/drawing/2014/main" id="{2492BDDB-DA74-7D45-BC05-86C6591DF0CC}"/>
              </a:ext>
            </a:extLst>
          </p:cNvPr>
          <p:cNvSpPr/>
          <p:nvPr/>
        </p:nvSpPr>
        <p:spPr bwMode="auto">
          <a:xfrm>
            <a:off x="6143280" y="5234609"/>
            <a:ext cx="840616" cy="450574"/>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14" name="TextBox 13">
            <a:extLst>
              <a:ext uri="{FF2B5EF4-FFF2-40B4-BE49-F238E27FC236}">
                <a16:creationId xmlns:a16="http://schemas.microsoft.com/office/drawing/2014/main" id="{CA8925F0-3586-784E-9C44-6B6AA515CC03}"/>
              </a:ext>
            </a:extLst>
          </p:cNvPr>
          <p:cNvSpPr txBox="1"/>
          <p:nvPr/>
        </p:nvSpPr>
        <p:spPr>
          <a:xfrm>
            <a:off x="7061724" y="5285073"/>
            <a:ext cx="1580882" cy="400110"/>
          </a:xfrm>
          <a:prstGeom prst="rect">
            <a:avLst/>
          </a:prstGeom>
          <a:noFill/>
        </p:spPr>
        <p:txBody>
          <a:bodyPr wrap="none" rtlCol="0">
            <a:spAutoFit/>
          </a:bodyPr>
          <a:lstStyle/>
          <a:p>
            <a:r>
              <a:rPr lang="en-US" b="1" dirty="0">
                <a:solidFill>
                  <a:srgbClr val="FF0000"/>
                </a:solidFill>
              </a:rPr>
              <a:t>Broken link</a:t>
            </a:r>
          </a:p>
        </p:txBody>
      </p:sp>
    </p:spTree>
    <p:extLst>
      <p:ext uri="{BB962C8B-B14F-4D97-AF65-F5344CB8AC3E}">
        <p14:creationId xmlns:p14="http://schemas.microsoft.com/office/powerpoint/2010/main" val="4173737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heckerboard(across)">
                                      <p:cBhvr>
                                        <p:cTn id="12" dur="500"/>
                                        <p:tgtEl>
                                          <p:spTgt spid="13"/>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checkerboard(across)">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CBDE9-6244-FD44-AA1F-D6ABCCD0625A}"/>
              </a:ext>
            </a:extLst>
          </p:cNvPr>
          <p:cNvSpPr>
            <a:spLocks noGrp="1"/>
          </p:cNvSpPr>
          <p:nvPr>
            <p:ph type="title"/>
          </p:nvPr>
        </p:nvSpPr>
        <p:spPr/>
        <p:txBody>
          <a:bodyPr/>
          <a:lstStyle/>
          <a:p>
            <a:r>
              <a:rPr lang="en-US" dirty="0"/>
              <a:t>Compile the code</a:t>
            </a:r>
          </a:p>
        </p:txBody>
      </p:sp>
      <p:sp>
        <p:nvSpPr>
          <p:cNvPr id="9" name="TextBox 8">
            <a:extLst>
              <a:ext uri="{FF2B5EF4-FFF2-40B4-BE49-F238E27FC236}">
                <a16:creationId xmlns:a16="http://schemas.microsoft.com/office/drawing/2014/main" id="{A218F034-42E3-6645-9CBE-7A13775D8B1C}"/>
              </a:ext>
            </a:extLst>
          </p:cNvPr>
          <p:cNvSpPr txBox="1"/>
          <p:nvPr/>
        </p:nvSpPr>
        <p:spPr>
          <a:xfrm>
            <a:off x="688170" y="4736592"/>
            <a:ext cx="8239756" cy="400110"/>
          </a:xfrm>
          <a:prstGeom prst="rect">
            <a:avLst/>
          </a:prstGeom>
          <a:noFill/>
        </p:spPr>
        <p:txBody>
          <a:bodyPr wrap="none" rtlCol="0">
            <a:spAutoFit/>
          </a:bodyPr>
          <a:lstStyle/>
          <a:p>
            <a:r>
              <a:rPr lang="en-US" dirty="0" err="1"/>
              <a:t>gcc</a:t>
            </a:r>
            <a:r>
              <a:rPr lang="en-US" dirty="0"/>
              <a:t> -m32 –</a:t>
            </a:r>
            <a:r>
              <a:rPr lang="en-US" dirty="0" err="1"/>
              <a:t>fno</a:t>
            </a:r>
            <a:r>
              <a:rPr lang="en-US" dirty="0"/>
              <a:t>-stack-protector –</a:t>
            </a:r>
            <a:r>
              <a:rPr lang="en-US" dirty="0" err="1"/>
              <a:t>zexecstack</a:t>
            </a:r>
            <a:r>
              <a:rPr lang="en-US" dirty="0"/>
              <a:t> –o ./overflow2 ./overflow2.c</a:t>
            </a:r>
          </a:p>
        </p:txBody>
      </p:sp>
      <p:pic>
        <p:nvPicPr>
          <p:cNvPr id="15" name="Content Placeholder 14">
            <a:extLst>
              <a:ext uri="{FF2B5EF4-FFF2-40B4-BE49-F238E27FC236}">
                <a16:creationId xmlns:a16="http://schemas.microsoft.com/office/drawing/2014/main" id="{CA6041CD-E89D-8C47-AF80-41442C3124E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3051" y="1333676"/>
            <a:ext cx="8524875" cy="3032980"/>
          </a:xfrm>
        </p:spPr>
      </p:pic>
      <p:sp>
        <p:nvSpPr>
          <p:cNvPr id="16" name="Rectangle 15">
            <a:extLst>
              <a:ext uri="{FF2B5EF4-FFF2-40B4-BE49-F238E27FC236}">
                <a16:creationId xmlns:a16="http://schemas.microsoft.com/office/drawing/2014/main" id="{1702204D-21F7-854B-B7F0-96381867774E}"/>
              </a:ext>
            </a:extLst>
          </p:cNvPr>
          <p:cNvSpPr/>
          <p:nvPr/>
        </p:nvSpPr>
        <p:spPr bwMode="auto">
          <a:xfrm>
            <a:off x="2322576" y="1333676"/>
            <a:ext cx="6605350" cy="248236"/>
          </a:xfrm>
          <a:prstGeom prst="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19" name="Rectangle 18">
            <a:extLst>
              <a:ext uri="{FF2B5EF4-FFF2-40B4-BE49-F238E27FC236}">
                <a16:creationId xmlns:a16="http://schemas.microsoft.com/office/drawing/2014/main" id="{AF1222BF-BC44-3F49-AA66-E3B329A7D216}"/>
              </a:ext>
            </a:extLst>
          </p:cNvPr>
          <p:cNvSpPr/>
          <p:nvPr/>
        </p:nvSpPr>
        <p:spPr bwMode="auto">
          <a:xfrm>
            <a:off x="403051" y="1518644"/>
            <a:ext cx="1041701" cy="255292"/>
          </a:xfrm>
          <a:prstGeom prst="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843466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01859-9C53-AB43-83B9-0B830AD9EBBD}"/>
              </a:ext>
            </a:extLst>
          </p:cNvPr>
          <p:cNvSpPr>
            <a:spLocks noGrp="1"/>
          </p:cNvSpPr>
          <p:nvPr>
            <p:ph type="title"/>
          </p:nvPr>
        </p:nvSpPr>
        <p:spPr/>
        <p:txBody>
          <a:bodyPr/>
          <a:lstStyle/>
          <a:p>
            <a:r>
              <a:rPr lang="en-US" dirty="0"/>
              <a:t>Return Chaining</a:t>
            </a:r>
          </a:p>
        </p:txBody>
      </p:sp>
      <p:graphicFrame>
        <p:nvGraphicFramePr>
          <p:cNvPr id="4" name="Content Placeholder 3">
            <a:extLst>
              <a:ext uri="{FF2B5EF4-FFF2-40B4-BE49-F238E27FC236}">
                <a16:creationId xmlns:a16="http://schemas.microsoft.com/office/drawing/2014/main" id="{292158A9-69A3-5A4F-BB69-FE4D7D9842AA}"/>
              </a:ext>
            </a:extLst>
          </p:cNvPr>
          <p:cNvGraphicFramePr>
            <a:graphicFrameLocks noGrp="1"/>
          </p:cNvGraphicFramePr>
          <p:nvPr>
            <p:ph idx="1"/>
          </p:nvPr>
        </p:nvGraphicFramePr>
        <p:xfrm>
          <a:off x="297656" y="4453800"/>
          <a:ext cx="8524875" cy="1854200"/>
        </p:xfrm>
        <a:graphic>
          <a:graphicData uri="http://schemas.openxmlformats.org/drawingml/2006/table">
            <a:tbl>
              <a:tblPr>
                <a:tableStyleId>{5C22544A-7EE6-4342-B048-85BDC9FD1C3A}</a:tableStyleId>
              </a:tblPr>
              <a:tblGrid>
                <a:gridCol w="8524875">
                  <a:extLst>
                    <a:ext uri="{9D8B030D-6E8A-4147-A177-3AD203B41FA5}">
                      <a16:colId xmlns:a16="http://schemas.microsoft.com/office/drawing/2014/main" val="4218247025"/>
                    </a:ext>
                  </a:extLst>
                </a:gridCol>
              </a:tblGrid>
              <a:tr h="370840">
                <a:tc>
                  <a:txBody>
                    <a:bodyPr/>
                    <a:lstStyle/>
                    <a:p>
                      <a:pPr algn="ctr"/>
                      <a:r>
                        <a:rPr lang="en-US" dirty="0"/>
                        <a:t>Dummy Character “A”s</a:t>
                      </a:r>
                    </a:p>
                  </a:txBody>
                  <a:tcPr/>
                </a:tc>
                <a:extLst>
                  <a:ext uri="{0D108BD9-81ED-4DB2-BD59-A6C34878D82A}">
                    <a16:rowId xmlns:a16="http://schemas.microsoft.com/office/drawing/2014/main" val="2019804275"/>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Address for </a:t>
                      </a:r>
                      <a:r>
                        <a:rPr lang="en-US" dirty="0" err="1"/>
                        <a:t>Add_bin</a:t>
                      </a:r>
                      <a:r>
                        <a:rPr lang="en-US" dirty="0"/>
                        <a:t>()</a:t>
                      </a:r>
                    </a:p>
                  </a:txBody>
                  <a:tcPr/>
                </a:tc>
                <a:extLst>
                  <a:ext uri="{0D108BD9-81ED-4DB2-BD59-A6C34878D82A}">
                    <a16:rowId xmlns:a16="http://schemas.microsoft.com/office/drawing/2014/main" val="4282978749"/>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FF0000"/>
                          </a:solidFill>
                        </a:rPr>
                        <a:t>Address for </a:t>
                      </a:r>
                      <a:r>
                        <a:rPr lang="en-US" b="1" dirty="0" err="1">
                          <a:solidFill>
                            <a:srgbClr val="FF0000"/>
                          </a:solidFill>
                        </a:rPr>
                        <a:t>pop_ret</a:t>
                      </a:r>
                      <a:endParaRPr lang="en-US" b="1" dirty="0">
                        <a:solidFill>
                          <a:srgbClr val="FF0000"/>
                        </a:solidFill>
                      </a:endParaRPr>
                    </a:p>
                  </a:txBody>
                  <a:tcPr/>
                </a:tc>
                <a:extLst>
                  <a:ext uri="{0D108BD9-81ED-4DB2-BD59-A6C34878D82A}">
                    <a16:rowId xmlns:a16="http://schemas.microsoft.com/office/drawing/2014/main" val="156367447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0xdeadbeef</a:t>
                      </a:r>
                    </a:p>
                  </a:txBody>
                  <a:tcPr/>
                </a:tc>
                <a:extLst>
                  <a:ext uri="{0D108BD9-81ED-4DB2-BD59-A6C34878D82A}">
                    <a16:rowId xmlns:a16="http://schemas.microsoft.com/office/drawing/2014/main" val="1974251283"/>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Address for </a:t>
                      </a:r>
                      <a:r>
                        <a:rPr lang="en-US" dirty="0" err="1"/>
                        <a:t>Add_bash</a:t>
                      </a:r>
                      <a:r>
                        <a:rPr lang="en-US" dirty="0"/>
                        <a:t>()</a:t>
                      </a:r>
                    </a:p>
                  </a:txBody>
                  <a:tcPr/>
                </a:tc>
                <a:extLst>
                  <a:ext uri="{0D108BD9-81ED-4DB2-BD59-A6C34878D82A}">
                    <a16:rowId xmlns:a16="http://schemas.microsoft.com/office/drawing/2014/main" val="3703076204"/>
                  </a:ext>
                </a:extLst>
              </a:tr>
            </a:tbl>
          </a:graphicData>
        </a:graphic>
      </p:graphicFrame>
      <p:sp>
        <p:nvSpPr>
          <p:cNvPr id="5" name="Rectangle 4">
            <a:extLst>
              <a:ext uri="{FF2B5EF4-FFF2-40B4-BE49-F238E27FC236}">
                <a16:creationId xmlns:a16="http://schemas.microsoft.com/office/drawing/2014/main" id="{3D36855A-A113-4B4B-9D70-2C78F1D56D0D}"/>
              </a:ext>
            </a:extLst>
          </p:cNvPr>
          <p:cNvSpPr/>
          <p:nvPr/>
        </p:nvSpPr>
        <p:spPr bwMode="auto">
          <a:xfrm>
            <a:off x="448351" y="2731911"/>
            <a:ext cx="1492536" cy="35986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err="1">
                <a:ln>
                  <a:noFill/>
                </a:ln>
                <a:solidFill>
                  <a:schemeClr val="tx1"/>
                </a:solidFill>
                <a:effectLst/>
                <a:latin typeface="Arial" charset="0"/>
              </a:rPr>
              <a:t>Add_bin</a:t>
            </a:r>
            <a:r>
              <a:rPr kumimoji="0" lang="en-US" sz="2000" b="0" i="0" u="none" strike="noStrike" cap="none" normalizeH="0" baseline="0" dirty="0">
                <a:ln>
                  <a:noFill/>
                </a:ln>
                <a:solidFill>
                  <a:schemeClr val="tx1"/>
                </a:solidFill>
                <a:effectLst/>
                <a:latin typeface="Arial" charset="0"/>
              </a:rPr>
              <a:t>()</a:t>
            </a:r>
          </a:p>
        </p:txBody>
      </p:sp>
      <p:sp>
        <p:nvSpPr>
          <p:cNvPr id="6" name="Rectangle 5">
            <a:extLst>
              <a:ext uri="{FF2B5EF4-FFF2-40B4-BE49-F238E27FC236}">
                <a16:creationId xmlns:a16="http://schemas.microsoft.com/office/drawing/2014/main" id="{A3F17EB0-AC73-2846-912D-D39FFCD282E5}"/>
              </a:ext>
            </a:extLst>
          </p:cNvPr>
          <p:cNvSpPr/>
          <p:nvPr/>
        </p:nvSpPr>
        <p:spPr bwMode="auto">
          <a:xfrm>
            <a:off x="2228973" y="2731911"/>
            <a:ext cx="1494888" cy="35986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err="1">
                <a:ln>
                  <a:noFill/>
                </a:ln>
                <a:solidFill>
                  <a:schemeClr val="tx1"/>
                </a:solidFill>
                <a:effectLst/>
                <a:latin typeface="Arial" charset="0"/>
              </a:rPr>
              <a:t>Add_bash</a:t>
            </a:r>
            <a:r>
              <a:rPr kumimoji="0" lang="en-US" sz="2000" b="0" i="0" u="none" strike="noStrike" cap="none" normalizeH="0" baseline="0" dirty="0">
                <a:ln>
                  <a:noFill/>
                </a:ln>
                <a:solidFill>
                  <a:schemeClr val="tx1"/>
                </a:solidFill>
                <a:effectLst/>
                <a:latin typeface="Arial" charset="0"/>
              </a:rPr>
              <a:t>()</a:t>
            </a:r>
          </a:p>
        </p:txBody>
      </p:sp>
      <p:sp>
        <p:nvSpPr>
          <p:cNvPr id="7" name="TextBox 6">
            <a:extLst>
              <a:ext uri="{FF2B5EF4-FFF2-40B4-BE49-F238E27FC236}">
                <a16:creationId xmlns:a16="http://schemas.microsoft.com/office/drawing/2014/main" id="{2F0A3D41-00DD-B241-A43E-04C8B1B0FDCB}"/>
              </a:ext>
            </a:extLst>
          </p:cNvPr>
          <p:cNvSpPr txBox="1"/>
          <p:nvPr/>
        </p:nvSpPr>
        <p:spPr>
          <a:xfrm>
            <a:off x="6143280" y="927040"/>
            <a:ext cx="3209377" cy="1815882"/>
          </a:xfrm>
          <a:prstGeom prst="rect">
            <a:avLst/>
          </a:prstGeom>
          <a:noFill/>
        </p:spPr>
        <p:txBody>
          <a:bodyPr wrap="square" rtlCol="0">
            <a:spAutoFit/>
          </a:bodyPr>
          <a:lstStyle/>
          <a:p>
            <a:pPr marL="342900" indent="-342900">
              <a:buFont typeface="Wingdings" pitchFamily="2" charset="2"/>
              <a:buChar char="à"/>
            </a:pPr>
            <a:r>
              <a:rPr lang="en-US" altLang="zh-CN" sz="1600" dirty="0" err="1">
                <a:sym typeface="Wingdings" pitchFamily="2" charset="2"/>
              </a:rPr>
              <a:t>add_bin</a:t>
            </a:r>
            <a:r>
              <a:rPr lang="en-US" altLang="zh-CN" sz="1600" dirty="0">
                <a:sym typeface="Wingdings" pitchFamily="2" charset="2"/>
              </a:rPr>
              <a:t>()</a:t>
            </a:r>
          </a:p>
          <a:p>
            <a:pPr marL="800100" lvl="1" indent="-342900">
              <a:buFont typeface="Wingdings" pitchFamily="2" charset="2"/>
              <a:buChar char="à"/>
            </a:pPr>
            <a:r>
              <a:rPr lang="en-US" altLang="zh-CN" sz="1600" dirty="0">
                <a:sym typeface="Wingdings" pitchFamily="2" charset="2"/>
              </a:rPr>
              <a:t>magic</a:t>
            </a:r>
            <a:r>
              <a:rPr lang="zh-CN" altLang="en-US" sz="1600" dirty="0">
                <a:sym typeface="Wingdings" pitchFamily="2" charset="2"/>
              </a:rPr>
              <a:t> </a:t>
            </a:r>
            <a:r>
              <a:rPr lang="en-US" altLang="zh-CN" sz="1600" dirty="0">
                <a:sym typeface="Wingdings" pitchFamily="2" charset="2"/>
              </a:rPr>
              <a:t>==</a:t>
            </a:r>
            <a:r>
              <a:rPr lang="zh-CN" altLang="en-US" sz="1600" dirty="0">
                <a:sym typeface="Wingdings" pitchFamily="2" charset="2"/>
              </a:rPr>
              <a:t> </a:t>
            </a:r>
            <a:r>
              <a:rPr lang="en-US" altLang="zh-CN" sz="1600" dirty="0">
                <a:sym typeface="Wingdings" pitchFamily="2" charset="2"/>
              </a:rPr>
              <a:t>0xdeadbeef</a:t>
            </a:r>
          </a:p>
          <a:p>
            <a:pPr marL="342900" indent="-342900">
              <a:buFont typeface="Wingdings" pitchFamily="2" charset="2"/>
              <a:buChar char="à"/>
            </a:pPr>
            <a:r>
              <a:rPr lang="en-US" altLang="zh-CN" sz="1600" dirty="0" err="1"/>
              <a:t>add_bash</a:t>
            </a:r>
            <a:r>
              <a:rPr lang="en-US" altLang="zh-CN" sz="1600" dirty="0"/>
              <a:t>()</a:t>
            </a:r>
            <a:r>
              <a:rPr lang="zh-CN" altLang="en-US" sz="1600" dirty="0"/>
              <a:t> </a:t>
            </a:r>
            <a:endParaRPr lang="en-US" altLang="zh-CN" sz="1600" dirty="0"/>
          </a:p>
          <a:p>
            <a:pPr marL="800100" lvl="1" indent="-342900">
              <a:buFont typeface="Wingdings" pitchFamily="2" charset="2"/>
              <a:buChar char="à"/>
            </a:pPr>
            <a:r>
              <a:rPr lang="en-US" altLang="zh-CN" sz="1600" dirty="0"/>
              <a:t>magic1</a:t>
            </a:r>
            <a:r>
              <a:rPr lang="zh-CN" altLang="en-US" sz="1600" dirty="0"/>
              <a:t> </a:t>
            </a:r>
            <a:r>
              <a:rPr lang="en-US" altLang="zh-CN" sz="1600" dirty="0"/>
              <a:t>==</a:t>
            </a:r>
            <a:r>
              <a:rPr lang="zh-CN" altLang="en-US" sz="1600" dirty="0"/>
              <a:t> </a:t>
            </a:r>
            <a:r>
              <a:rPr lang="en-US" altLang="zh-CN" sz="1600" dirty="0"/>
              <a:t>0xcafebabe</a:t>
            </a:r>
          </a:p>
          <a:p>
            <a:pPr marL="800100" lvl="1" indent="-342900">
              <a:buFont typeface="Wingdings" pitchFamily="2" charset="2"/>
              <a:buChar char="à"/>
            </a:pPr>
            <a:r>
              <a:rPr lang="en-US" altLang="zh-CN" sz="1600" dirty="0"/>
              <a:t>magic2</a:t>
            </a:r>
            <a:r>
              <a:rPr lang="zh-CN" altLang="en-US" sz="1600" dirty="0"/>
              <a:t> </a:t>
            </a:r>
            <a:r>
              <a:rPr lang="en-US" altLang="zh-CN" sz="1600" dirty="0"/>
              <a:t>==</a:t>
            </a:r>
            <a:r>
              <a:rPr lang="zh-CN" altLang="en-US" sz="1600" dirty="0"/>
              <a:t> </a:t>
            </a:r>
            <a:r>
              <a:rPr lang="en-US" altLang="zh-CN" sz="1600" dirty="0"/>
              <a:t>0x0badf00d</a:t>
            </a:r>
            <a:endParaRPr lang="en-US" altLang="zh-CN" sz="1600" dirty="0">
              <a:sym typeface="Wingdings" pitchFamily="2" charset="2"/>
            </a:endParaRPr>
          </a:p>
          <a:p>
            <a:pPr marL="342900" indent="-342900">
              <a:buFont typeface="Wingdings" pitchFamily="2" charset="2"/>
              <a:buChar char="à"/>
            </a:pPr>
            <a:r>
              <a:rPr lang="en-US" altLang="zh-CN" sz="1600" dirty="0" err="1">
                <a:sym typeface="Wingdings" pitchFamily="2" charset="2"/>
              </a:rPr>
              <a:t>exec_string</a:t>
            </a:r>
            <a:r>
              <a:rPr lang="en-US" altLang="zh-CN" sz="1600" dirty="0">
                <a:sym typeface="Wingdings" pitchFamily="2" charset="2"/>
              </a:rPr>
              <a:t>()</a:t>
            </a:r>
          </a:p>
          <a:p>
            <a:pPr marL="342900" indent="-342900">
              <a:buFont typeface="Wingdings" pitchFamily="2" charset="2"/>
              <a:buChar char="à"/>
            </a:pPr>
            <a:r>
              <a:rPr lang="en-US" altLang="zh-CN" sz="1600" dirty="0">
                <a:sym typeface="Wingdings" pitchFamily="2" charset="2"/>
              </a:rPr>
              <a:t>Spawn</a:t>
            </a:r>
            <a:r>
              <a:rPr lang="zh-CN" altLang="en-US" sz="1600" dirty="0">
                <a:sym typeface="Wingdings" pitchFamily="2" charset="2"/>
              </a:rPr>
              <a:t> </a:t>
            </a:r>
            <a:r>
              <a:rPr lang="en-US" altLang="zh-CN" sz="1600" dirty="0">
                <a:sym typeface="Wingdings" pitchFamily="2" charset="2"/>
              </a:rPr>
              <a:t>shell</a:t>
            </a:r>
            <a:endParaRPr lang="en-US" altLang="zh-CN" sz="1000" dirty="0"/>
          </a:p>
        </p:txBody>
      </p:sp>
      <p:sp>
        <p:nvSpPr>
          <p:cNvPr id="8" name="TextBox 7">
            <a:extLst>
              <a:ext uri="{FF2B5EF4-FFF2-40B4-BE49-F238E27FC236}">
                <a16:creationId xmlns:a16="http://schemas.microsoft.com/office/drawing/2014/main" id="{95437336-3129-8844-9B2D-42BB088CB99A}"/>
              </a:ext>
            </a:extLst>
          </p:cNvPr>
          <p:cNvSpPr txBox="1"/>
          <p:nvPr/>
        </p:nvSpPr>
        <p:spPr>
          <a:xfrm>
            <a:off x="6143280" y="665430"/>
            <a:ext cx="1204176" cy="261610"/>
          </a:xfrm>
          <a:prstGeom prst="rect">
            <a:avLst/>
          </a:prstGeom>
          <a:noFill/>
        </p:spPr>
        <p:txBody>
          <a:bodyPr wrap="none" rtlCol="0">
            <a:spAutoFit/>
          </a:bodyPr>
          <a:lstStyle/>
          <a:p>
            <a:r>
              <a:rPr lang="en-US" altLang="zh-CN" sz="1100" b="1" dirty="0"/>
              <a:t>Execution</a:t>
            </a:r>
            <a:r>
              <a:rPr lang="zh-CN" altLang="en-US" sz="1100" b="1" dirty="0"/>
              <a:t> </a:t>
            </a:r>
            <a:r>
              <a:rPr lang="en-US" altLang="zh-CN" sz="1100" b="1" dirty="0"/>
              <a:t>Path</a:t>
            </a:r>
            <a:endParaRPr lang="en-US" sz="1100" b="1" dirty="0"/>
          </a:p>
        </p:txBody>
      </p:sp>
      <p:sp>
        <p:nvSpPr>
          <p:cNvPr id="9" name="Rectangle 8">
            <a:extLst>
              <a:ext uri="{FF2B5EF4-FFF2-40B4-BE49-F238E27FC236}">
                <a16:creationId xmlns:a16="http://schemas.microsoft.com/office/drawing/2014/main" id="{611358EE-27BB-6045-835E-29E243A93117}"/>
              </a:ext>
            </a:extLst>
          </p:cNvPr>
          <p:cNvSpPr/>
          <p:nvPr/>
        </p:nvSpPr>
        <p:spPr bwMode="auto">
          <a:xfrm>
            <a:off x="4011947" y="2731911"/>
            <a:ext cx="1872061" cy="35986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err="1">
                <a:ln>
                  <a:noFill/>
                </a:ln>
                <a:solidFill>
                  <a:schemeClr val="tx1"/>
                </a:solidFill>
                <a:effectLst/>
                <a:latin typeface="Arial" charset="0"/>
              </a:rPr>
              <a:t>Exec_string</a:t>
            </a:r>
            <a:r>
              <a:rPr kumimoji="0" lang="en-US" sz="2000" b="0" i="0" u="none" strike="noStrike" cap="none" normalizeH="0" baseline="0" dirty="0">
                <a:ln>
                  <a:noFill/>
                </a:ln>
                <a:solidFill>
                  <a:schemeClr val="tx1"/>
                </a:solidFill>
                <a:effectLst/>
                <a:latin typeface="Arial" charset="0"/>
              </a:rPr>
              <a:t>()</a:t>
            </a:r>
          </a:p>
        </p:txBody>
      </p:sp>
      <p:sp>
        <p:nvSpPr>
          <p:cNvPr id="3" name="TextBox 2">
            <a:extLst>
              <a:ext uri="{FF2B5EF4-FFF2-40B4-BE49-F238E27FC236}">
                <a16:creationId xmlns:a16="http://schemas.microsoft.com/office/drawing/2014/main" id="{4BFD3D7F-B7FF-1D48-AB33-CD2C4375152B}"/>
              </a:ext>
            </a:extLst>
          </p:cNvPr>
          <p:cNvSpPr txBox="1"/>
          <p:nvPr/>
        </p:nvSpPr>
        <p:spPr>
          <a:xfrm>
            <a:off x="184432" y="1031108"/>
            <a:ext cx="5583970" cy="1323439"/>
          </a:xfrm>
          <a:prstGeom prst="rect">
            <a:avLst/>
          </a:prstGeom>
          <a:noFill/>
        </p:spPr>
        <p:txBody>
          <a:bodyPr wrap="square" rtlCol="0">
            <a:spAutoFit/>
          </a:bodyPr>
          <a:lstStyle/>
          <a:p>
            <a:r>
              <a:rPr lang="en-US" dirty="0"/>
              <a:t>The previous ROP chain does not work, because argument</a:t>
            </a:r>
          </a:p>
          <a:p>
            <a:r>
              <a:rPr lang="en-US" b="1" dirty="0"/>
              <a:t>0xdeadbeef </a:t>
            </a:r>
            <a:r>
              <a:rPr lang="en-US" dirty="0"/>
              <a:t>is still on the stack, we need to find a way to ”</a:t>
            </a:r>
            <a:r>
              <a:rPr lang="en-US" b="1" dirty="0"/>
              <a:t>clean</a:t>
            </a:r>
            <a:r>
              <a:rPr lang="en-US" dirty="0"/>
              <a:t>” it</a:t>
            </a:r>
          </a:p>
        </p:txBody>
      </p:sp>
      <p:sp>
        <p:nvSpPr>
          <p:cNvPr id="11" name="Rectangle 10">
            <a:extLst>
              <a:ext uri="{FF2B5EF4-FFF2-40B4-BE49-F238E27FC236}">
                <a16:creationId xmlns:a16="http://schemas.microsoft.com/office/drawing/2014/main" id="{66E1827E-7631-7A48-B17B-A6AFF4C405A0}"/>
              </a:ext>
            </a:extLst>
          </p:cNvPr>
          <p:cNvSpPr/>
          <p:nvPr/>
        </p:nvSpPr>
        <p:spPr>
          <a:xfrm>
            <a:off x="300038" y="3091772"/>
            <a:ext cx="2965877" cy="338554"/>
          </a:xfrm>
          <a:prstGeom prst="rect">
            <a:avLst/>
          </a:prstGeom>
        </p:spPr>
        <p:txBody>
          <a:bodyPr wrap="none">
            <a:spAutoFit/>
          </a:bodyPr>
          <a:lstStyle/>
          <a:p>
            <a:pPr marL="800100" lvl="1" indent="-342900">
              <a:buFont typeface="Wingdings" pitchFamily="2" charset="2"/>
              <a:buChar char="à"/>
            </a:pPr>
            <a:r>
              <a:rPr lang="en-US" altLang="zh-CN" sz="1600" dirty="0">
                <a:sym typeface="Wingdings" pitchFamily="2" charset="2"/>
              </a:rPr>
              <a:t>magic</a:t>
            </a:r>
            <a:r>
              <a:rPr lang="zh-CN" altLang="en-US" sz="1600" dirty="0">
                <a:sym typeface="Wingdings" pitchFamily="2" charset="2"/>
              </a:rPr>
              <a:t> </a:t>
            </a:r>
            <a:r>
              <a:rPr lang="en-US" altLang="zh-CN" sz="1600" dirty="0">
                <a:sym typeface="Wingdings" pitchFamily="2" charset="2"/>
              </a:rPr>
              <a:t>==</a:t>
            </a:r>
            <a:r>
              <a:rPr lang="zh-CN" altLang="en-US" sz="1600" dirty="0">
                <a:sym typeface="Wingdings" pitchFamily="2" charset="2"/>
              </a:rPr>
              <a:t> </a:t>
            </a:r>
            <a:r>
              <a:rPr lang="en-US" altLang="zh-CN" sz="1600" dirty="0">
                <a:sym typeface="Wingdings" pitchFamily="2" charset="2"/>
              </a:rPr>
              <a:t>0xdeadbeef</a:t>
            </a:r>
          </a:p>
        </p:txBody>
      </p:sp>
      <p:sp>
        <p:nvSpPr>
          <p:cNvPr id="10" name="Rectangle 9">
            <a:extLst>
              <a:ext uri="{FF2B5EF4-FFF2-40B4-BE49-F238E27FC236}">
                <a16:creationId xmlns:a16="http://schemas.microsoft.com/office/drawing/2014/main" id="{B4AE85C4-A4FC-ED4A-93F3-C9AD22912249}"/>
              </a:ext>
            </a:extLst>
          </p:cNvPr>
          <p:cNvSpPr/>
          <p:nvPr/>
        </p:nvSpPr>
        <p:spPr>
          <a:xfrm>
            <a:off x="916324" y="3568174"/>
            <a:ext cx="7591572" cy="70788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dirty="0"/>
              <a:t>Solution: use a </a:t>
            </a:r>
            <a:r>
              <a:rPr lang="en-US" b="1" dirty="0"/>
              <a:t>pop, ret</a:t>
            </a:r>
            <a:r>
              <a:rPr lang="en-US" dirty="0"/>
              <a:t> gadget to push the argument </a:t>
            </a:r>
            <a:r>
              <a:rPr lang="en-US" b="1" dirty="0"/>
              <a:t>0xdeadbeef</a:t>
            </a:r>
            <a:r>
              <a:rPr lang="en-US" dirty="0"/>
              <a:t> into </a:t>
            </a:r>
            <a:r>
              <a:rPr lang="en-US" b="1" dirty="0"/>
              <a:t>a register</a:t>
            </a:r>
            <a:r>
              <a:rPr lang="en-US" dirty="0"/>
              <a:t> to remove it from the stack</a:t>
            </a:r>
            <a:endParaRPr lang="en-US" b="1" dirty="0"/>
          </a:p>
        </p:txBody>
      </p:sp>
    </p:spTree>
    <p:extLst>
      <p:ext uri="{BB962C8B-B14F-4D97-AF65-F5344CB8AC3E}">
        <p14:creationId xmlns:p14="http://schemas.microsoft.com/office/powerpoint/2010/main" val="22587236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01859-9C53-AB43-83B9-0B830AD9EBBD}"/>
              </a:ext>
            </a:extLst>
          </p:cNvPr>
          <p:cNvSpPr>
            <a:spLocks noGrp="1"/>
          </p:cNvSpPr>
          <p:nvPr>
            <p:ph type="title"/>
          </p:nvPr>
        </p:nvSpPr>
        <p:spPr/>
        <p:txBody>
          <a:bodyPr/>
          <a:lstStyle/>
          <a:p>
            <a:r>
              <a:rPr lang="en-US" dirty="0"/>
              <a:t>Return Chaining</a:t>
            </a:r>
          </a:p>
        </p:txBody>
      </p:sp>
      <p:graphicFrame>
        <p:nvGraphicFramePr>
          <p:cNvPr id="4" name="Content Placeholder 3">
            <a:extLst>
              <a:ext uri="{FF2B5EF4-FFF2-40B4-BE49-F238E27FC236}">
                <a16:creationId xmlns:a16="http://schemas.microsoft.com/office/drawing/2014/main" id="{292158A9-69A3-5A4F-BB69-FE4D7D9842AA}"/>
              </a:ext>
            </a:extLst>
          </p:cNvPr>
          <p:cNvGraphicFramePr>
            <a:graphicFrameLocks noGrp="1"/>
          </p:cNvGraphicFramePr>
          <p:nvPr>
            <p:ph idx="1"/>
          </p:nvPr>
        </p:nvGraphicFramePr>
        <p:xfrm>
          <a:off x="297656" y="3750811"/>
          <a:ext cx="8524875" cy="2961640"/>
        </p:xfrm>
        <a:graphic>
          <a:graphicData uri="http://schemas.openxmlformats.org/drawingml/2006/table">
            <a:tbl>
              <a:tblPr>
                <a:tableStyleId>{5C22544A-7EE6-4342-B048-85BDC9FD1C3A}</a:tableStyleId>
              </a:tblPr>
              <a:tblGrid>
                <a:gridCol w="8524875">
                  <a:extLst>
                    <a:ext uri="{9D8B030D-6E8A-4147-A177-3AD203B41FA5}">
                      <a16:colId xmlns:a16="http://schemas.microsoft.com/office/drawing/2014/main" val="4218247025"/>
                    </a:ext>
                  </a:extLst>
                </a:gridCol>
              </a:tblGrid>
              <a:tr h="370840">
                <a:tc>
                  <a:txBody>
                    <a:bodyPr/>
                    <a:lstStyle/>
                    <a:p>
                      <a:pPr algn="ctr"/>
                      <a:r>
                        <a:rPr lang="en-US" dirty="0"/>
                        <a:t>Dummy Character “A”s</a:t>
                      </a:r>
                    </a:p>
                  </a:txBody>
                  <a:tcPr/>
                </a:tc>
                <a:extLst>
                  <a:ext uri="{0D108BD9-81ED-4DB2-BD59-A6C34878D82A}">
                    <a16:rowId xmlns:a16="http://schemas.microsoft.com/office/drawing/2014/main" val="2019804275"/>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Address for </a:t>
                      </a:r>
                      <a:r>
                        <a:rPr lang="en-US" dirty="0" err="1"/>
                        <a:t>Add_bin</a:t>
                      </a:r>
                      <a:r>
                        <a:rPr lang="en-US" dirty="0"/>
                        <a:t>()</a:t>
                      </a:r>
                    </a:p>
                  </a:txBody>
                  <a:tcPr/>
                </a:tc>
                <a:extLst>
                  <a:ext uri="{0D108BD9-81ED-4DB2-BD59-A6C34878D82A}">
                    <a16:rowId xmlns:a16="http://schemas.microsoft.com/office/drawing/2014/main" val="4282978749"/>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rPr>
                        <a:t>Address for </a:t>
                      </a:r>
                      <a:r>
                        <a:rPr lang="en-US" b="0" dirty="0" err="1">
                          <a:solidFill>
                            <a:schemeClr val="tx1"/>
                          </a:solidFill>
                        </a:rPr>
                        <a:t>pop_ret</a:t>
                      </a:r>
                      <a:endParaRPr lang="en-US" b="0" dirty="0">
                        <a:solidFill>
                          <a:schemeClr val="tx1"/>
                        </a:solidFill>
                      </a:endParaRPr>
                    </a:p>
                  </a:txBody>
                  <a:tcPr/>
                </a:tc>
                <a:extLst>
                  <a:ext uri="{0D108BD9-81ED-4DB2-BD59-A6C34878D82A}">
                    <a16:rowId xmlns:a16="http://schemas.microsoft.com/office/drawing/2014/main" val="156367447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rPr>
                        <a:t>0xdeadbeef</a:t>
                      </a:r>
                    </a:p>
                  </a:txBody>
                  <a:tcPr/>
                </a:tc>
                <a:extLst>
                  <a:ext uri="{0D108BD9-81ED-4DB2-BD59-A6C34878D82A}">
                    <a16:rowId xmlns:a16="http://schemas.microsoft.com/office/drawing/2014/main" val="1974251283"/>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Address for </a:t>
                      </a:r>
                      <a:r>
                        <a:rPr lang="en-US" dirty="0" err="1"/>
                        <a:t>Add_bash</a:t>
                      </a:r>
                      <a:r>
                        <a:rPr lang="en-US" dirty="0"/>
                        <a:t>()</a:t>
                      </a:r>
                    </a:p>
                  </a:txBody>
                  <a:tcPr/>
                </a:tc>
                <a:extLst>
                  <a:ext uri="{0D108BD9-81ED-4DB2-BD59-A6C34878D82A}">
                    <a16:rowId xmlns:a16="http://schemas.microsoft.com/office/drawing/2014/main" val="3703076204"/>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FF0000"/>
                          </a:solidFill>
                        </a:rPr>
                        <a:t>Address for </a:t>
                      </a:r>
                      <a:r>
                        <a:rPr lang="en-US" b="1" dirty="0" err="1">
                          <a:solidFill>
                            <a:srgbClr val="FF0000"/>
                          </a:solidFill>
                        </a:rPr>
                        <a:t>pop_pop_ret</a:t>
                      </a:r>
                      <a:endParaRPr lang="en-US" b="1" dirty="0">
                        <a:solidFill>
                          <a:srgbClr val="FF0000"/>
                        </a:solidFill>
                      </a:endParaRPr>
                    </a:p>
                  </a:txBody>
                  <a:tcPr/>
                </a:tc>
                <a:extLst>
                  <a:ext uri="{0D108BD9-81ED-4DB2-BD59-A6C34878D82A}">
                    <a16:rowId xmlns:a16="http://schemas.microsoft.com/office/drawing/2014/main" val="439432966"/>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FF0000"/>
                          </a:solidFill>
                        </a:rPr>
                        <a:t>0xcafebabe</a:t>
                      </a:r>
                    </a:p>
                  </a:txBody>
                  <a:tcPr/>
                </a:tc>
                <a:extLst>
                  <a:ext uri="{0D108BD9-81ED-4DB2-BD59-A6C34878D82A}">
                    <a16:rowId xmlns:a16="http://schemas.microsoft.com/office/drawing/2014/main" val="170105535"/>
                  </a:ext>
                </a:extLst>
              </a:tr>
              <a:tr h="16012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FF0000"/>
                          </a:solidFill>
                        </a:rPr>
                        <a:t>0x0badf00d</a:t>
                      </a:r>
                    </a:p>
                  </a:txBody>
                  <a:tcPr/>
                </a:tc>
                <a:extLst>
                  <a:ext uri="{0D108BD9-81ED-4DB2-BD59-A6C34878D82A}">
                    <a16:rowId xmlns:a16="http://schemas.microsoft.com/office/drawing/2014/main" val="1667474753"/>
                  </a:ext>
                </a:extLst>
              </a:tr>
            </a:tbl>
          </a:graphicData>
        </a:graphic>
      </p:graphicFrame>
      <p:sp>
        <p:nvSpPr>
          <p:cNvPr id="5" name="Rectangle 4">
            <a:extLst>
              <a:ext uri="{FF2B5EF4-FFF2-40B4-BE49-F238E27FC236}">
                <a16:creationId xmlns:a16="http://schemas.microsoft.com/office/drawing/2014/main" id="{3D36855A-A113-4B4B-9D70-2C78F1D56D0D}"/>
              </a:ext>
            </a:extLst>
          </p:cNvPr>
          <p:cNvSpPr/>
          <p:nvPr/>
        </p:nvSpPr>
        <p:spPr bwMode="auto">
          <a:xfrm>
            <a:off x="448351" y="2731911"/>
            <a:ext cx="1492536" cy="35986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err="1">
                <a:ln>
                  <a:noFill/>
                </a:ln>
                <a:solidFill>
                  <a:schemeClr val="tx1"/>
                </a:solidFill>
                <a:effectLst/>
                <a:latin typeface="Arial" charset="0"/>
              </a:rPr>
              <a:t>Add_bin</a:t>
            </a:r>
            <a:r>
              <a:rPr kumimoji="0" lang="en-US" sz="2000" b="0" i="0" u="none" strike="noStrike" cap="none" normalizeH="0" baseline="0" dirty="0">
                <a:ln>
                  <a:noFill/>
                </a:ln>
                <a:solidFill>
                  <a:schemeClr val="tx1"/>
                </a:solidFill>
                <a:effectLst/>
                <a:latin typeface="Arial" charset="0"/>
              </a:rPr>
              <a:t>()</a:t>
            </a:r>
          </a:p>
        </p:txBody>
      </p:sp>
      <p:sp>
        <p:nvSpPr>
          <p:cNvPr id="6" name="Rectangle 5">
            <a:extLst>
              <a:ext uri="{FF2B5EF4-FFF2-40B4-BE49-F238E27FC236}">
                <a16:creationId xmlns:a16="http://schemas.microsoft.com/office/drawing/2014/main" id="{A3F17EB0-AC73-2846-912D-D39FFCD282E5}"/>
              </a:ext>
            </a:extLst>
          </p:cNvPr>
          <p:cNvSpPr/>
          <p:nvPr/>
        </p:nvSpPr>
        <p:spPr bwMode="auto">
          <a:xfrm>
            <a:off x="2228973" y="2731911"/>
            <a:ext cx="1494888" cy="35986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err="1">
                <a:ln>
                  <a:noFill/>
                </a:ln>
                <a:solidFill>
                  <a:schemeClr val="tx1"/>
                </a:solidFill>
                <a:effectLst/>
                <a:latin typeface="Arial" charset="0"/>
              </a:rPr>
              <a:t>Add_bash</a:t>
            </a:r>
            <a:r>
              <a:rPr kumimoji="0" lang="en-US" sz="2000" b="0" i="0" u="none" strike="noStrike" cap="none" normalizeH="0" baseline="0" dirty="0">
                <a:ln>
                  <a:noFill/>
                </a:ln>
                <a:solidFill>
                  <a:schemeClr val="tx1"/>
                </a:solidFill>
                <a:effectLst/>
                <a:latin typeface="Arial" charset="0"/>
              </a:rPr>
              <a:t>()</a:t>
            </a:r>
          </a:p>
        </p:txBody>
      </p:sp>
      <p:sp>
        <p:nvSpPr>
          <p:cNvPr id="7" name="TextBox 6">
            <a:extLst>
              <a:ext uri="{FF2B5EF4-FFF2-40B4-BE49-F238E27FC236}">
                <a16:creationId xmlns:a16="http://schemas.microsoft.com/office/drawing/2014/main" id="{2F0A3D41-00DD-B241-A43E-04C8B1B0FDCB}"/>
              </a:ext>
            </a:extLst>
          </p:cNvPr>
          <p:cNvSpPr txBox="1"/>
          <p:nvPr/>
        </p:nvSpPr>
        <p:spPr>
          <a:xfrm>
            <a:off x="6143280" y="927040"/>
            <a:ext cx="3209377" cy="1815882"/>
          </a:xfrm>
          <a:prstGeom prst="rect">
            <a:avLst/>
          </a:prstGeom>
          <a:noFill/>
        </p:spPr>
        <p:txBody>
          <a:bodyPr wrap="square" rtlCol="0">
            <a:spAutoFit/>
          </a:bodyPr>
          <a:lstStyle/>
          <a:p>
            <a:pPr marL="342900" indent="-342900">
              <a:buFont typeface="Wingdings" pitchFamily="2" charset="2"/>
              <a:buChar char="à"/>
            </a:pPr>
            <a:r>
              <a:rPr lang="en-US" altLang="zh-CN" sz="1600" dirty="0" err="1">
                <a:sym typeface="Wingdings" pitchFamily="2" charset="2"/>
              </a:rPr>
              <a:t>add_bin</a:t>
            </a:r>
            <a:r>
              <a:rPr lang="en-US" altLang="zh-CN" sz="1600" dirty="0">
                <a:sym typeface="Wingdings" pitchFamily="2" charset="2"/>
              </a:rPr>
              <a:t>()</a:t>
            </a:r>
          </a:p>
          <a:p>
            <a:pPr marL="800100" lvl="1" indent="-342900">
              <a:buFont typeface="Wingdings" pitchFamily="2" charset="2"/>
              <a:buChar char="à"/>
            </a:pPr>
            <a:r>
              <a:rPr lang="en-US" altLang="zh-CN" sz="1600" dirty="0">
                <a:sym typeface="Wingdings" pitchFamily="2" charset="2"/>
              </a:rPr>
              <a:t>magic</a:t>
            </a:r>
            <a:r>
              <a:rPr lang="zh-CN" altLang="en-US" sz="1600" dirty="0">
                <a:sym typeface="Wingdings" pitchFamily="2" charset="2"/>
              </a:rPr>
              <a:t> </a:t>
            </a:r>
            <a:r>
              <a:rPr lang="en-US" altLang="zh-CN" sz="1600" dirty="0">
                <a:sym typeface="Wingdings" pitchFamily="2" charset="2"/>
              </a:rPr>
              <a:t>==</a:t>
            </a:r>
            <a:r>
              <a:rPr lang="zh-CN" altLang="en-US" sz="1600" dirty="0">
                <a:sym typeface="Wingdings" pitchFamily="2" charset="2"/>
              </a:rPr>
              <a:t> </a:t>
            </a:r>
            <a:r>
              <a:rPr lang="en-US" altLang="zh-CN" sz="1600" dirty="0">
                <a:sym typeface="Wingdings" pitchFamily="2" charset="2"/>
              </a:rPr>
              <a:t>0xdeadbeef</a:t>
            </a:r>
          </a:p>
          <a:p>
            <a:pPr marL="342900" indent="-342900">
              <a:buFont typeface="Wingdings" pitchFamily="2" charset="2"/>
              <a:buChar char="à"/>
            </a:pPr>
            <a:r>
              <a:rPr lang="en-US" altLang="zh-CN" sz="1600" dirty="0" err="1"/>
              <a:t>add_bash</a:t>
            </a:r>
            <a:r>
              <a:rPr lang="en-US" altLang="zh-CN" sz="1600" dirty="0"/>
              <a:t>()</a:t>
            </a:r>
            <a:r>
              <a:rPr lang="zh-CN" altLang="en-US" sz="1600" dirty="0"/>
              <a:t> </a:t>
            </a:r>
            <a:endParaRPr lang="en-US" altLang="zh-CN" sz="1600" dirty="0"/>
          </a:p>
          <a:p>
            <a:pPr marL="800100" lvl="1" indent="-342900">
              <a:buFont typeface="Wingdings" pitchFamily="2" charset="2"/>
              <a:buChar char="à"/>
            </a:pPr>
            <a:r>
              <a:rPr lang="en-US" altLang="zh-CN" sz="1600" dirty="0"/>
              <a:t>magic1</a:t>
            </a:r>
            <a:r>
              <a:rPr lang="zh-CN" altLang="en-US" sz="1600" dirty="0"/>
              <a:t> </a:t>
            </a:r>
            <a:r>
              <a:rPr lang="en-US" altLang="zh-CN" sz="1600" dirty="0"/>
              <a:t>==</a:t>
            </a:r>
            <a:r>
              <a:rPr lang="zh-CN" altLang="en-US" sz="1600" dirty="0"/>
              <a:t> </a:t>
            </a:r>
            <a:r>
              <a:rPr lang="en-US" altLang="zh-CN" sz="1600" dirty="0"/>
              <a:t>0xcafebabe</a:t>
            </a:r>
          </a:p>
          <a:p>
            <a:pPr marL="800100" lvl="1" indent="-342900">
              <a:buFont typeface="Wingdings" pitchFamily="2" charset="2"/>
              <a:buChar char="à"/>
            </a:pPr>
            <a:r>
              <a:rPr lang="en-US" altLang="zh-CN" sz="1600" dirty="0"/>
              <a:t>magic2</a:t>
            </a:r>
            <a:r>
              <a:rPr lang="zh-CN" altLang="en-US" sz="1600" dirty="0"/>
              <a:t> </a:t>
            </a:r>
            <a:r>
              <a:rPr lang="en-US" altLang="zh-CN" sz="1600" dirty="0"/>
              <a:t>==</a:t>
            </a:r>
            <a:r>
              <a:rPr lang="zh-CN" altLang="en-US" sz="1600" dirty="0"/>
              <a:t> </a:t>
            </a:r>
            <a:r>
              <a:rPr lang="en-US" altLang="zh-CN" sz="1600" dirty="0"/>
              <a:t>0x0badf00d</a:t>
            </a:r>
            <a:endParaRPr lang="en-US" altLang="zh-CN" sz="1600" dirty="0">
              <a:sym typeface="Wingdings" pitchFamily="2" charset="2"/>
            </a:endParaRPr>
          </a:p>
          <a:p>
            <a:pPr marL="342900" indent="-342900">
              <a:buFont typeface="Wingdings" pitchFamily="2" charset="2"/>
              <a:buChar char="à"/>
            </a:pPr>
            <a:r>
              <a:rPr lang="en-US" altLang="zh-CN" sz="1600" dirty="0" err="1">
                <a:sym typeface="Wingdings" pitchFamily="2" charset="2"/>
              </a:rPr>
              <a:t>exec_string</a:t>
            </a:r>
            <a:r>
              <a:rPr lang="en-US" altLang="zh-CN" sz="1600" dirty="0">
                <a:sym typeface="Wingdings" pitchFamily="2" charset="2"/>
              </a:rPr>
              <a:t>()</a:t>
            </a:r>
          </a:p>
          <a:p>
            <a:pPr marL="342900" indent="-342900">
              <a:buFont typeface="Wingdings" pitchFamily="2" charset="2"/>
              <a:buChar char="à"/>
            </a:pPr>
            <a:r>
              <a:rPr lang="en-US" altLang="zh-CN" sz="1600" dirty="0">
                <a:sym typeface="Wingdings" pitchFamily="2" charset="2"/>
              </a:rPr>
              <a:t>Spawn</a:t>
            </a:r>
            <a:r>
              <a:rPr lang="zh-CN" altLang="en-US" sz="1600" dirty="0">
                <a:sym typeface="Wingdings" pitchFamily="2" charset="2"/>
              </a:rPr>
              <a:t> </a:t>
            </a:r>
            <a:r>
              <a:rPr lang="en-US" altLang="zh-CN" sz="1600" dirty="0">
                <a:sym typeface="Wingdings" pitchFamily="2" charset="2"/>
              </a:rPr>
              <a:t>shell</a:t>
            </a:r>
            <a:endParaRPr lang="en-US" altLang="zh-CN" sz="1000" dirty="0"/>
          </a:p>
        </p:txBody>
      </p:sp>
      <p:sp>
        <p:nvSpPr>
          <p:cNvPr id="8" name="TextBox 7">
            <a:extLst>
              <a:ext uri="{FF2B5EF4-FFF2-40B4-BE49-F238E27FC236}">
                <a16:creationId xmlns:a16="http://schemas.microsoft.com/office/drawing/2014/main" id="{95437336-3129-8844-9B2D-42BB088CB99A}"/>
              </a:ext>
            </a:extLst>
          </p:cNvPr>
          <p:cNvSpPr txBox="1"/>
          <p:nvPr/>
        </p:nvSpPr>
        <p:spPr>
          <a:xfrm>
            <a:off x="6143280" y="665430"/>
            <a:ext cx="1204176" cy="261610"/>
          </a:xfrm>
          <a:prstGeom prst="rect">
            <a:avLst/>
          </a:prstGeom>
          <a:noFill/>
        </p:spPr>
        <p:txBody>
          <a:bodyPr wrap="none" rtlCol="0">
            <a:spAutoFit/>
          </a:bodyPr>
          <a:lstStyle/>
          <a:p>
            <a:r>
              <a:rPr lang="en-US" altLang="zh-CN" sz="1100" b="1" dirty="0"/>
              <a:t>Execution</a:t>
            </a:r>
            <a:r>
              <a:rPr lang="zh-CN" altLang="en-US" sz="1100" b="1" dirty="0"/>
              <a:t> </a:t>
            </a:r>
            <a:r>
              <a:rPr lang="en-US" altLang="zh-CN" sz="1100" b="1" dirty="0"/>
              <a:t>Path</a:t>
            </a:r>
            <a:endParaRPr lang="en-US" sz="1100" b="1" dirty="0"/>
          </a:p>
        </p:txBody>
      </p:sp>
      <p:sp>
        <p:nvSpPr>
          <p:cNvPr id="9" name="Rectangle 8">
            <a:extLst>
              <a:ext uri="{FF2B5EF4-FFF2-40B4-BE49-F238E27FC236}">
                <a16:creationId xmlns:a16="http://schemas.microsoft.com/office/drawing/2014/main" id="{611358EE-27BB-6045-835E-29E243A93117}"/>
              </a:ext>
            </a:extLst>
          </p:cNvPr>
          <p:cNvSpPr/>
          <p:nvPr/>
        </p:nvSpPr>
        <p:spPr bwMode="auto">
          <a:xfrm>
            <a:off x="4011947" y="2731911"/>
            <a:ext cx="1872061" cy="35986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err="1">
                <a:ln>
                  <a:noFill/>
                </a:ln>
                <a:solidFill>
                  <a:schemeClr val="tx1"/>
                </a:solidFill>
                <a:effectLst/>
                <a:latin typeface="Arial" charset="0"/>
              </a:rPr>
              <a:t>Exec_string</a:t>
            </a:r>
            <a:r>
              <a:rPr kumimoji="0" lang="en-US" sz="2000" b="0" i="0" u="none" strike="noStrike" cap="none" normalizeH="0" baseline="0" dirty="0">
                <a:ln>
                  <a:noFill/>
                </a:ln>
                <a:solidFill>
                  <a:schemeClr val="tx1"/>
                </a:solidFill>
                <a:effectLst/>
                <a:latin typeface="Arial" charset="0"/>
              </a:rPr>
              <a:t>()</a:t>
            </a:r>
          </a:p>
        </p:txBody>
      </p:sp>
      <p:sp>
        <p:nvSpPr>
          <p:cNvPr id="3" name="TextBox 2">
            <a:extLst>
              <a:ext uri="{FF2B5EF4-FFF2-40B4-BE49-F238E27FC236}">
                <a16:creationId xmlns:a16="http://schemas.microsoft.com/office/drawing/2014/main" id="{4BFD3D7F-B7FF-1D48-AB33-CD2C4375152B}"/>
              </a:ext>
            </a:extLst>
          </p:cNvPr>
          <p:cNvSpPr txBox="1"/>
          <p:nvPr/>
        </p:nvSpPr>
        <p:spPr>
          <a:xfrm>
            <a:off x="184432" y="1031108"/>
            <a:ext cx="5583970" cy="1323439"/>
          </a:xfrm>
          <a:prstGeom prst="rect">
            <a:avLst/>
          </a:prstGeom>
          <a:noFill/>
        </p:spPr>
        <p:txBody>
          <a:bodyPr wrap="square" rtlCol="0">
            <a:spAutoFit/>
          </a:bodyPr>
          <a:lstStyle/>
          <a:p>
            <a:r>
              <a:rPr lang="en-US" dirty="0"/>
              <a:t>For </a:t>
            </a:r>
            <a:r>
              <a:rPr lang="en-US" dirty="0" err="1"/>
              <a:t>add_bash</a:t>
            </a:r>
            <a:r>
              <a:rPr lang="en-US" dirty="0"/>
              <a:t>(), we need to pass 0xcafebabe and 0x0badf00d,</a:t>
            </a:r>
          </a:p>
          <a:p>
            <a:r>
              <a:rPr lang="en-US" dirty="0"/>
              <a:t>So we need to pop twice to remove both of them from the stack</a:t>
            </a:r>
          </a:p>
        </p:txBody>
      </p:sp>
      <p:sp>
        <p:nvSpPr>
          <p:cNvPr id="11" name="Rectangle 10">
            <a:extLst>
              <a:ext uri="{FF2B5EF4-FFF2-40B4-BE49-F238E27FC236}">
                <a16:creationId xmlns:a16="http://schemas.microsoft.com/office/drawing/2014/main" id="{66E1827E-7631-7A48-B17B-A6AFF4C405A0}"/>
              </a:ext>
            </a:extLst>
          </p:cNvPr>
          <p:cNvSpPr/>
          <p:nvPr/>
        </p:nvSpPr>
        <p:spPr>
          <a:xfrm>
            <a:off x="1632421" y="3013586"/>
            <a:ext cx="3079689" cy="584775"/>
          </a:xfrm>
          <a:prstGeom prst="rect">
            <a:avLst/>
          </a:prstGeom>
        </p:spPr>
        <p:txBody>
          <a:bodyPr wrap="none">
            <a:spAutoFit/>
          </a:bodyPr>
          <a:lstStyle/>
          <a:p>
            <a:pPr marL="800100" lvl="1" indent="-342900">
              <a:buFont typeface="Wingdings" pitchFamily="2" charset="2"/>
              <a:buChar char="à"/>
            </a:pPr>
            <a:r>
              <a:rPr lang="en-US" altLang="zh-CN" sz="1600" dirty="0"/>
              <a:t>magic1</a:t>
            </a:r>
            <a:r>
              <a:rPr lang="zh-CN" altLang="en-US" sz="1600" dirty="0"/>
              <a:t> </a:t>
            </a:r>
            <a:r>
              <a:rPr lang="en-US" altLang="zh-CN" sz="1600" dirty="0"/>
              <a:t>==</a:t>
            </a:r>
            <a:r>
              <a:rPr lang="zh-CN" altLang="en-US" sz="1600" dirty="0"/>
              <a:t> </a:t>
            </a:r>
            <a:r>
              <a:rPr lang="en-US" altLang="zh-CN" sz="1600" dirty="0"/>
              <a:t>0xcafebabe</a:t>
            </a:r>
          </a:p>
          <a:p>
            <a:pPr marL="800100" lvl="1" indent="-342900">
              <a:buFont typeface="Wingdings" pitchFamily="2" charset="2"/>
              <a:buChar char="à"/>
            </a:pPr>
            <a:r>
              <a:rPr lang="en-US" altLang="zh-CN" sz="1600" dirty="0"/>
              <a:t>magic2</a:t>
            </a:r>
            <a:r>
              <a:rPr lang="zh-CN" altLang="en-US" sz="1600" dirty="0"/>
              <a:t> </a:t>
            </a:r>
            <a:r>
              <a:rPr lang="en-US" altLang="zh-CN" sz="1600" dirty="0"/>
              <a:t>==</a:t>
            </a:r>
            <a:r>
              <a:rPr lang="zh-CN" altLang="en-US" sz="1600" dirty="0"/>
              <a:t> </a:t>
            </a:r>
            <a:r>
              <a:rPr lang="en-US" altLang="zh-CN" sz="1600" dirty="0"/>
              <a:t>0x0badf00d</a:t>
            </a:r>
            <a:endParaRPr lang="en-US" altLang="zh-CN" sz="1600" dirty="0">
              <a:sym typeface="Wingdings" pitchFamily="2" charset="2"/>
            </a:endParaRPr>
          </a:p>
        </p:txBody>
      </p:sp>
    </p:spTree>
    <p:extLst>
      <p:ext uri="{BB962C8B-B14F-4D97-AF65-F5344CB8AC3E}">
        <p14:creationId xmlns:p14="http://schemas.microsoft.com/office/powerpoint/2010/main" val="42588047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01859-9C53-AB43-83B9-0B830AD9EBBD}"/>
              </a:ext>
            </a:extLst>
          </p:cNvPr>
          <p:cNvSpPr>
            <a:spLocks noGrp="1"/>
          </p:cNvSpPr>
          <p:nvPr>
            <p:ph type="title"/>
          </p:nvPr>
        </p:nvSpPr>
        <p:spPr/>
        <p:txBody>
          <a:bodyPr/>
          <a:lstStyle/>
          <a:p>
            <a:r>
              <a:rPr lang="en-US" dirty="0"/>
              <a:t>Return Chaining</a:t>
            </a:r>
          </a:p>
        </p:txBody>
      </p:sp>
      <p:graphicFrame>
        <p:nvGraphicFramePr>
          <p:cNvPr id="4" name="Content Placeholder 3">
            <a:extLst>
              <a:ext uri="{FF2B5EF4-FFF2-40B4-BE49-F238E27FC236}">
                <a16:creationId xmlns:a16="http://schemas.microsoft.com/office/drawing/2014/main" id="{292158A9-69A3-5A4F-BB69-FE4D7D9842AA}"/>
              </a:ext>
            </a:extLst>
          </p:cNvPr>
          <p:cNvGraphicFramePr>
            <a:graphicFrameLocks noGrp="1"/>
          </p:cNvGraphicFramePr>
          <p:nvPr>
            <p:ph idx="1"/>
          </p:nvPr>
        </p:nvGraphicFramePr>
        <p:xfrm>
          <a:off x="297656" y="3244713"/>
          <a:ext cx="8524875" cy="3327400"/>
        </p:xfrm>
        <a:graphic>
          <a:graphicData uri="http://schemas.openxmlformats.org/drawingml/2006/table">
            <a:tbl>
              <a:tblPr>
                <a:tableStyleId>{5C22544A-7EE6-4342-B048-85BDC9FD1C3A}</a:tableStyleId>
              </a:tblPr>
              <a:tblGrid>
                <a:gridCol w="8524875">
                  <a:extLst>
                    <a:ext uri="{9D8B030D-6E8A-4147-A177-3AD203B41FA5}">
                      <a16:colId xmlns:a16="http://schemas.microsoft.com/office/drawing/2014/main" val="4218247025"/>
                    </a:ext>
                  </a:extLst>
                </a:gridCol>
              </a:tblGrid>
              <a:tr h="370840">
                <a:tc>
                  <a:txBody>
                    <a:bodyPr/>
                    <a:lstStyle/>
                    <a:p>
                      <a:pPr algn="ctr"/>
                      <a:r>
                        <a:rPr lang="en-US" dirty="0"/>
                        <a:t>Dummy Character “A”s</a:t>
                      </a:r>
                    </a:p>
                  </a:txBody>
                  <a:tcPr/>
                </a:tc>
                <a:extLst>
                  <a:ext uri="{0D108BD9-81ED-4DB2-BD59-A6C34878D82A}">
                    <a16:rowId xmlns:a16="http://schemas.microsoft.com/office/drawing/2014/main" val="2019804275"/>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Address for </a:t>
                      </a:r>
                      <a:r>
                        <a:rPr lang="en-US" dirty="0" err="1"/>
                        <a:t>Add_bin</a:t>
                      </a:r>
                      <a:r>
                        <a:rPr lang="en-US" dirty="0"/>
                        <a:t>()</a:t>
                      </a:r>
                    </a:p>
                  </a:txBody>
                  <a:tcPr/>
                </a:tc>
                <a:extLst>
                  <a:ext uri="{0D108BD9-81ED-4DB2-BD59-A6C34878D82A}">
                    <a16:rowId xmlns:a16="http://schemas.microsoft.com/office/drawing/2014/main" val="4282978749"/>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rPr>
                        <a:t>Address for </a:t>
                      </a:r>
                      <a:r>
                        <a:rPr lang="en-US" b="0" dirty="0" err="1">
                          <a:solidFill>
                            <a:schemeClr val="tx1"/>
                          </a:solidFill>
                        </a:rPr>
                        <a:t>pop_ret</a:t>
                      </a:r>
                      <a:endParaRPr lang="en-US" b="0" dirty="0">
                        <a:solidFill>
                          <a:schemeClr val="tx1"/>
                        </a:solidFill>
                      </a:endParaRPr>
                    </a:p>
                  </a:txBody>
                  <a:tcPr/>
                </a:tc>
                <a:extLst>
                  <a:ext uri="{0D108BD9-81ED-4DB2-BD59-A6C34878D82A}">
                    <a16:rowId xmlns:a16="http://schemas.microsoft.com/office/drawing/2014/main" val="156367447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rPr>
                        <a:t>0xdeadbeef</a:t>
                      </a:r>
                    </a:p>
                  </a:txBody>
                  <a:tcPr/>
                </a:tc>
                <a:extLst>
                  <a:ext uri="{0D108BD9-81ED-4DB2-BD59-A6C34878D82A}">
                    <a16:rowId xmlns:a16="http://schemas.microsoft.com/office/drawing/2014/main" val="1974251283"/>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Address for </a:t>
                      </a:r>
                      <a:r>
                        <a:rPr lang="en-US" dirty="0" err="1"/>
                        <a:t>Add_bash</a:t>
                      </a:r>
                      <a:r>
                        <a:rPr lang="en-US" dirty="0"/>
                        <a:t>()</a:t>
                      </a:r>
                    </a:p>
                  </a:txBody>
                  <a:tcPr/>
                </a:tc>
                <a:extLst>
                  <a:ext uri="{0D108BD9-81ED-4DB2-BD59-A6C34878D82A}">
                    <a16:rowId xmlns:a16="http://schemas.microsoft.com/office/drawing/2014/main" val="3703076204"/>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rPr>
                        <a:t>Address for </a:t>
                      </a:r>
                      <a:r>
                        <a:rPr lang="en-US" b="0" dirty="0" err="1">
                          <a:solidFill>
                            <a:schemeClr val="tx1"/>
                          </a:solidFill>
                        </a:rPr>
                        <a:t>pop_pop_ret</a:t>
                      </a:r>
                      <a:endParaRPr lang="en-US" b="0" dirty="0">
                        <a:solidFill>
                          <a:schemeClr val="tx1"/>
                        </a:solidFill>
                      </a:endParaRPr>
                    </a:p>
                  </a:txBody>
                  <a:tcPr/>
                </a:tc>
                <a:extLst>
                  <a:ext uri="{0D108BD9-81ED-4DB2-BD59-A6C34878D82A}">
                    <a16:rowId xmlns:a16="http://schemas.microsoft.com/office/drawing/2014/main" val="439432966"/>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rPr>
                        <a:t>0xcafebabe</a:t>
                      </a:r>
                    </a:p>
                  </a:txBody>
                  <a:tcPr/>
                </a:tc>
                <a:extLst>
                  <a:ext uri="{0D108BD9-81ED-4DB2-BD59-A6C34878D82A}">
                    <a16:rowId xmlns:a16="http://schemas.microsoft.com/office/drawing/2014/main" val="170105535"/>
                  </a:ext>
                </a:extLst>
              </a:tr>
              <a:tr h="16012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rPr>
                        <a:t>0x0badf00d</a:t>
                      </a:r>
                    </a:p>
                  </a:txBody>
                  <a:tcPr/>
                </a:tc>
                <a:extLst>
                  <a:ext uri="{0D108BD9-81ED-4DB2-BD59-A6C34878D82A}">
                    <a16:rowId xmlns:a16="http://schemas.microsoft.com/office/drawing/2014/main" val="1667474753"/>
                  </a:ext>
                </a:extLst>
              </a:tr>
              <a:tr h="16012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FF0000"/>
                          </a:solidFill>
                        </a:rPr>
                        <a:t>Address for </a:t>
                      </a:r>
                      <a:r>
                        <a:rPr lang="en-US" b="1" dirty="0" err="1">
                          <a:solidFill>
                            <a:srgbClr val="FF0000"/>
                          </a:solidFill>
                        </a:rPr>
                        <a:t>exec_string</a:t>
                      </a:r>
                      <a:r>
                        <a:rPr lang="en-US" b="1" dirty="0">
                          <a:solidFill>
                            <a:srgbClr val="FF0000"/>
                          </a:solidFill>
                        </a:rPr>
                        <a:t>()</a:t>
                      </a:r>
                    </a:p>
                  </a:txBody>
                  <a:tcPr/>
                </a:tc>
                <a:extLst>
                  <a:ext uri="{0D108BD9-81ED-4DB2-BD59-A6C34878D82A}">
                    <a16:rowId xmlns:a16="http://schemas.microsoft.com/office/drawing/2014/main" val="1850706015"/>
                  </a:ext>
                </a:extLst>
              </a:tr>
            </a:tbl>
          </a:graphicData>
        </a:graphic>
      </p:graphicFrame>
      <p:sp>
        <p:nvSpPr>
          <p:cNvPr id="5" name="Rectangle 4">
            <a:extLst>
              <a:ext uri="{FF2B5EF4-FFF2-40B4-BE49-F238E27FC236}">
                <a16:creationId xmlns:a16="http://schemas.microsoft.com/office/drawing/2014/main" id="{3D36855A-A113-4B4B-9D70-2C78F1D56D0D}"/>
              </a:ext>
            </a:extLst>
          </p:cNvPr>
          <p:cNvSpPr/>
          <p:nvPr/>
        </p:nvSpPr>
        <p:spPr bwMode="auto">
          <a:xfrm>
            <a:off x="448351" y="2731911"/>
            <a:ext cx="1492536" cy="35986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err="1">
                <a:ln>
                  <a:noFill/>
                </a:ln>
                <a:solidFill>
                  <a:schemeClr val="tx1"/>
                </a:solidFill>
                <a:effectLst/>
                <a:latin typeface="Arial" charset="0"/>
              </a:rPr>
              <a:t>Add_bin</a:t>
            </a:r>
            <a:r>
              <a:rPr kumimoji="0" lang="en-US" sz="2000" b="0" i="0" u="none" strike="noStrike" cap="none" normalizeH="0" baseline="0" dirty="0">
                <a:ln>
                  <a:noFill/>
                </a:ln>
                <a:solidFill>
                  <a:schemeClr val="tx1"/>
                </a:solidFill>
                <a:effectLst/>
                <a:latin typeface="Arial" charset="0"/>
              </a:rPr>
              <a:t>()</a:t>
            </a:r>
          </a:p>
        </p:txBody>
      </p:sp>
      <p:sp>
        <p:nvSpPr>
          <p:cNvPr id="6" name="Rectangle 5">
            <a:extLst>
              <a:ext uri="{FF2B5EF4-FFF2-40B4-BE49-F238E27FC236}">
                <a16:creationId xmlns:a16="http://schemas.microsoft.com/office/drawing/2014/main" id="{A3F17EB0-AC73-2846-912D-D39FFCD282E5}"/>
              </a:ext>
            </a:extLst>
          </p:cNvPr>
          <p:cNvSpPr/>
          <p:nvPr/>
        </p:nvSpPr>
        <p:spPr bwMode="auto">
          <a:xfrm>
            <a:off x="2228973" y="2731911"/>
            <a:ext cx="1494888" cy="35986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err="1">
                <a:ln>
                  <a:noFill/>
                </a:ln>
                <a:solidFill>
                  <a:schemeClr val="tx1"/>
                </a:solidFill>
                <a:effectLst/>
                <a:latin typeface="Arial" charset="0"/>
              </a:rPr>
              <a:t>Add_bash</a:t>
            </a:r>
            <a:r>
              <a:rPr kumimoji="0" lang="en-US" sz="2000" b="0" i="0" u="none" strike="noStrike" cap="none" normalizeH="0" baseline="0" dirty="0">
                <a:ln>
                  <a:noFill/>
                </a:ln>
                <a:solidFill>
                  <a:schemeClr val="tx1"/>
                </a:solidFill>
                <a:effectLst/>
                <a:latin typeface="Arial" charset="0"/>
              </a:rPr>
              <a:t>()</a:t>
            </a:r>
          </a:p>
        </p:txBody>
      </p:sp>
      <p:sp>
        <p:nvSpPr>
          <p:cNvPr id="7" name="TextBox 6">
            <a:extLst>
              <a:ext uri="{FF2B5EF4-FFF2-40B4-BE49-F238E27FC236}">
                <a16:creationId xmlns:a16="http://schemas.microsoft.com/office/drawing/2014/main" id="{2F0A3D41-00DD-B241-A43E-04C8B1B0FDCB}"/>
              </a:ext>
            </a:extLst>
          </p:cNvPr>
          <p:cNvSpPr txBox="1"/>
          <p:nvPr/>
        </p:nvSpPr>
        <p:spPr>
          <a:xfrm>
            <a:off x="6143280" y="927040"/>
            <a:ext cx="3209377" cy="1815882"/>
          </a:xfrm>
          <a:prstGeom prst="rect">
            <a:avLst/>
          </a:prstGeom>
          <a:noFill/>
        </p:spPr>
        <p:txBody>
          <a:bodyPr wrap="square" rtlCol="0">
            <a:spAutoFit/>
          </a:bodyPr>
          <a:lstStyle/>
          <a:p>
            <a:pPr marL="342900" indent="-342900">
              <a:buFont typeface="Wingdings" pitchFamily="2" charset="2"/>
              <a:buChar char="à"/>
            </a:pPr>
            <a:r>
              <a:rPr lang="en-US" altLang="zh-CN" sz="1600" dirty="0" err="1">
                <a:sym typeface="Wingdings" pitchFamily="2" charset="2"/>
              </a:rPr>
              <a:t>add_bin</a:t>
            </a:r>
            <a:r>
              <a:rPr lang="en-US" altLang="zh-CN" sz="1600" dirty="0">
                <a:sym typeface="Wingdings" pitchFamily="2" charset="2"/>
              </a:rPr>
              <a:t>()</a:t>
            </a:r>
          </a:p>
          <a:p>
            <a:pPr marL="800100" lvl="1" indent="-342900">
              <a:buFont typeface="Wingdings" pitchFamily="2" charset="2"/>
              <a:buChar char="à"/>
            </a:pPr>
            <a:r>
              <a:rPr lang="en-US" altLang="zh-CN" sz="1600" dirty="0">
                <a:sym typeface="Wingdings" pitchFamily="2" charset="2"/>
              </a:rPr>
              <a:t>magic</a:t>
            </a:r>
            <a:r>
              <a:rPr lang="zh-CN" altLang="en-US" sz="1600" dirty="0">
                <a:sym typeface="Wingdings" pitchFamily="2" charset="2"/>
              </a:rPr>
              <a:t> </a:t>
            </a:r>
            <a:r>
              <a:rPr lang="en-US" altLang="zh-CN" sz="1600" dirty="0">
                <a:sym typeface="Wingdings" pitchFamily="2" charset="2"/>
              </a:rPr>
              <a:t>==</a:t>
            </a:r>
            <a:r>
              <a:rPr lang="zh-CN" altLang="en-US" sz="1600" dirty="0">
                <a:sym typeface="Wingdings" pitchFamily="2" charset="2"/>
              </a:rPr>
              <a:t> </a:t>
            </a:r>
            <a:r>
              <a:rPr lang="en-US" altLang="zh-CN" sz="1600" dirty="0">
                <a:sym typeface="Wingdings" pitchFamily="2" charset="2"/>
              </a:rPr>
              <a:t>0xdeadbeef</a:t>
            </a:r>
          </a:p>
          <a:p>
            <a:pPr marL="342900" indent="-342900">
              <a:buFont typeface="Wingdings" pitchFamily="2" charset="2"/>
              <a:buChar char="à"/>
            </a:pPr>
            <a:r>
              <a:rPr lang="en-US" altLang="zh-CN" sz="1600" dirty="0" err="1"/>
              <a:t>add_bash</a:t>
            </a:r>
            <a:r>
              <a:rPr lang="en-US" altLang="zh-CN" sz="1600" dirty="0"/>
              <a:t>()</a:t>
            </a:r>
            <a:r>
              <a:rPr lang="zh-CN" altLang="en-US" sz="1600" dirty="0"/>
              <a:t> </a:t>
            </a:r>
            <a:endParaRPr lang="en-US" altLang="zh-CN" sz="1600" dirty="0"/>
          </a:p>
          <a:p>
            <a:pPr marL="800100" lvl="1" indent="-342900">
              <a:buFont typeface="Wingdings" pitchFamily="2" charset="2"/>
              <a:buChar char="à"/>
            </a:pPr>
            <a:r>
              <a:rPr lang="en-US" altLang="zh-CN" sz="1600" dirty="0"/>
              <a:t>magic1</a:t>
            </a:r>
            <a:r>
              <a:rPr lang="zh-CN" altLang="en-US" sz="1600" dirty="0"/>
              <a:t> </a:t>
            </a:r>
            <a:r>
              <a:rPr lang="en-US" altLang="zh-CN" sz="1600" dirty="0"/>
              <a:t>==</a:t>
            </a:r>
            <a:r>
              <a:rPr lang="zh-CN" altLang="en-US" sz="1600" dirty="0"/>
              <a:t> </a:t>
            </a:r>
            <a:r>
              <a:rPr lang="en-US" altLang="zh-CN" sz="1600" dirty="0"/>
              <a:t>0xcafebabe</a:t>
            </a:r>
          </a:p>
          <a:p>
            <a:pPr marL="800100" lvl="1" indent="-342900">
              <a:buFont typeface="Wingdings" pitchFamily="2" charset="2"/>
              <a:buChar char="à"/>
            </a:pPr>
            <a:r>
              <a:rPr lang="en-US" altLang="zh-CN" sz="1600" dirty="0"/>
              <a:t>magic2</a:t>
            </a:r>
            <a:r>
              <a:rPr lang="zh-CN" altLang="en-US" sz="1600" dirty="0"/>
              <a:t> </a:t>
            </a:r>
            <a:r>
              <a:rPr lang="en-US" altLang="zh-CN" sz="1600" dirty="0"/>
              <a:t>==</a:t>
            </a:r>
            <a:r>
              <a:rPr lang="zh-CN" altLang="en-US" sz="1600" dirty="0"/>
              <a:t> </a:t>
            </a:r>
            <a:r>
              <a:rPr lang="en-US" altLang="zh-CN" sz="1600" dirty="0"/>
              <a:t>0x0badf00d</a:t>
            </a:r>
            <a:endParaRPr lang="en-US" altLang="zh-CN" sz="1600" dirty="0">
              <a:sym typeface="Wingdings" pitchFamily="2" charset="2"/>
            </a:endParaRPr>
          </a:p>
          <a:p>
            <a:pPr marL="342900" indent="-342900">
              <a:buFont typeface="Wingdings" pitchFamily="2" charset="2"/>
              <a:buChar char="à"/>
            </a:pPr>
            <a:r>
              <a:rPr lang="en-US" altLang="zh-CN" sz="1600" dirty="0" err="1">
                <a:sym typeface="Wingdings" pitchFamily="2" charset="2"/>
              </a:rPr>
              <a:t>exec_string</a:t>
            </a:r>
            <a:r>
              <a:rPr lang="en-US" altLang="zh-CN" sz="1600" dirty="0">
                <a:sym typeface="Wingdings" pitchFamily="2" charset="2"/>
              </a:rPr>
              <a:t>()</a:t>
            </a:r>
          </a:p>
          <a:p>
            <a:pPr marL="342900" indent="-342900">
              <a:buFont typeface="Wingdings" pitchFamily="2" charset="2"/>
              <a:buChar char="à"/>
            </a:pPr>
            <a:r>
              <a:rPr lang="en-US" altLang="zh-CN" sz="1600" dirty="0">
                <a:sym typeface="Wingdings" pitchFamily="2" charset="2"/>
              </a:rPr>
              <a:t>Spawn</a:t>
            </a:r>
            <a:r>
              <a:rPr lang="zh-CN" altLang="en-US" sz="1600" dirty="0">
                <a:sym typeface="Wingdings" pitchFamily="2" charset="2"/>
              </a:rPr>
              <a:t> </a:t>
            </a:r>
            <a:r>
              <a:rPr lang="en-US" altLang="zh-CN" sz="1600" dirty="0">
                <a:sym typeface="Wingdings" pitchFamily="2" charset="2"/>
              </a:rPr>
              <a:t>shell</a:t>
            </a:r>
            <a:endParaRPr lang="en-US" altLang="zh-CN" sz="1000" dirty="0"/>
          </a:p>
        </p:txBody>
      </p:sp>
      <p:sp>
        <p:nvSpPr>
          <p:cNvPr id="8" name="TextBox 7">
            <a:extLst>
              <a:ext uri="{FF2B5EF4-FFF2-40B4-BE49-F238E27FC236}">
                <a16:creationId xmlns:a16="http://schemas.microsoft.com/office/drawing/2014/main" id="{95437336-3129-8844-9B2D-42BB088CB99A}"/>
              </a:ext>
            </a:extLst>
          </p:cNvPr>
          <p:cNvSpPr txBox="1"/>
          <p:nvPr/>
        </p:nvSpPr>
        <p:spPr>
          <a:xfrm>
            <a:off x="6143280" y="665430"/>
            <a:ext cx="1204176" cy="261610"/>
          </a:xfrm>
          <a:prstGeom prst="rect">
            <a:avLst/>
          </a:prstGeom>
          <a:noFill/>
        </p:spPr>
        <p:txBody>
          <a:bodyPr wrap="none" rtlCol="0">
            <a:spAutoFit/>
          </a:bodyPr>
          <a:lstStyle/>
          <a:p>
            <a:r>
              <a:rPr lang="en-US" altLang="zh-CN" sz="1100" b="1" dirty="0"/>
              <a:t>Execution</a:t>
            </a:r>
            <a:r>
              <a:rPr lang="zh-CN" altLang="en-US" sz="1100" b="1" dirty="0"/>
              <a:t> </a:t>
            </a:r>
            <a:r>
              <a:rPr lang="en-US" altLang="zh-CN" sz="1100" b="1" dirty="0"/>
              <a:t>Path</a:t>
            </a:r>
            <a:endParaRPr lang="en-US" sz="1100" b="1" dirty="0"/>
          </a:p>
        </p:txBody>
      </p:sp>
      <p:sp>
        <p:nvSpPr>
          <p:cNvPr id="9" name="Rectangle 8">
            <a:extLst>
              <a:ext uri="{FF2B5EF4-FFF2-40B4-BE49-F238E27FC236}">
                <a16:creationId xmlns:a16="http://schemas.microsoft.com/office/drawing/2014/main" id="{611358EE-27BB-6045-835E-29E243A93117}"/>
              </a:ext>
            </a:extLst>
          </p:cNvPr>
          <p:cNvSpPr/>
          <p:nvPr/>
        </p:nvSpPr>
        <p:spPr bwMode="auto">
          <a:xfrm>
            <a:off x="4011947" y="2731911"/>
            <a:ext cx="1872061" cy="35986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err="1">
                <a:ln>
                  <a:noFill/>
                </a:ln>
                <a:solidFill>
                  <a:schemeClr val="tx1"/>
                </a:solidFill>
                <a:effectLst/>
                <a:latin typeface="Arial" charset="0"/>
              </a:rPr>
              <a:t>Exec_string</a:t>
            </a:r>
            <a:r>
              <a:rPr kumimoji="0" lang="en-US" sz="2000" b="0" i="0" u="none" strike="noStrike" cap="none" normalizeH="0" baseline="0" dirty="0">
                <a:ln>
                  <a:noFill/>
                </a:ln>
                <a:solidFill>
                  <a:schemeClr val="tx1"/>
                </a:solidFill>
                <a:effectLst/>
                <a:latin typeface="Arial" charset="0"/>
              </a:rPr>
              <a:t>()</a:t>
            </a:r>
          </a:p>
        </p:txBody>
      </p:sp>
      <p:sp>
        <p:nvSpPr>
          <p:cNvPr id="3" name="TextBox 2">
            <a:extLst>
              <a:ext uri="{FF2B5EF4-FFF2-40B4-BE49-F238E27FC236}">
                <a16:creationId xmlns:a16="http://schemas.microsoft.com/office/drawing/2014/main" id="{4BFD3D7F-B7FF-1D48-AB33-CD2C4375152B}"/>
              </a:ext>
            </a:extLst>
          </p:cNvPr>
          <p:cNvSpPr txBox="1"/>
          <p:nvPr/>
        </p:nvSpPr>
        <p:spPr>
          <a:xfrm>
            <a:off x="184432" y="1031108"/>
            <a:ext cx="5583970" cy="400110"/>
          </a:xfrm>
          <a:prstGeom prst="rect">
            <a:avLst/>
          </a:prstGeom>
          <a:noFill/>
        </p:spPr>
        <p:txBody>
          <a:bodyPr wrap="square" rtlCol="0">
            <a:spAutoFit/>
          </a:bodyPr>
          <a:lstStyle/>
          <a:p>
            <a:r>
              <a:rPr lang="en-US" dirty="0"/>
              <a:t>Finally, call </a:t>
            </a:r>
            <a:r>
              <a:rPr lang="en-US" dirty="0" err="1"/>
              <a:t>exec_string</a:t>
            </a:r>
            <a:r>
              <a:rPr lang="en-US" dirty="0"/>
              <a:t>()</a:t>
            </a:r>
          </a:p>
        </p:txBody>
      </p:sp>
    </p:spTree>
    <p:extLst>
      <p:ext uri="{BB962C8B-B14F-4D97-AF65-F5344CB8AC3E}">
        <p14:creationId xmlns:p14="http://schemas.microsoft.com/office/powerpoint/2010/main" val="17024249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6D955-EB19-0C4B-9D44-8D845CCB5719}"/>
              </a:ext>
            </a:extLst>
          </p:cNvPr>
          <p:cNvSpPr>
            <a:spLocks noGrp="1"/>
          </p:cNvSpPr>
          <p:nvPr>
            <p:ph type="title"/>
          </p:nvPr>
        </p:nvSpPr>
        <p:spPr/>
        <p:txBody>
          <a:bodyPr/>
          <a:lstStyle/>
          <a:p>
            <a:endParaRPr lang="en-US"/>
          </a:p>
        </p:txBody>
      </p:sp>
      <p:pic>
        <p:nvPicPr>
          <p:cNvPr id="4" name="Content Placeholder 4">
            <a:extLst>
              <a:ext uri="{FF2B5EF4-FFF2-40B4-BE49-F238E27FC236}">
                <a16:creationId xmlns:a16="http://schemas.microsoft.com/office/drawing/2014/main" id="{C8EEDC2B-0430-EB43-BE33-354033110B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1921564" y="1851858"/>
            <a:ext cx="5075583" cy="3587672"/>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Content Placeholder 4">
            <a:extLst>
              <a:ext uri="{FF2B5EF4-FFF2-40B4-BE49-F238E27FC236}">
                <a16:creationId xmlns:a16="http://schemas.microsoft.com/office/drawing/2014/main" id="{A6A1AE86-7CF6-B341-8315-DA891C96C2E4}"/>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8413345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kumimoji="1" lang="zh-CN" altLang="en-US"/>
          </a:p>
        </p:txBody>
      </p:sp>
      <p:sp>
        <p:nvSpPr>
          <p:cNvPr id="3" name="内容占位符 2"/>
          <p:cNvSpPr>
            <a:spLocks noGrp="1"/>
          </p:cNvSpPr>
          <p:nvPr>
            <p:ph idx="1"/>
          </p:nvPr>
        </p:nvSpPr>
        <p:spPr/>
        <p:txBody>
          <a:bodyPr/>
          <a:lstStyle/>
          <a:p>
            <a:endParaRPr kumimoji="1" lang="zh-CN" altLang="en-US" dirty="0"/>
          </a:p>
        </p:txBody>
      </p:sp>
      <p:sp>
        <p:nvSpPr>
          <p:cNvPr id="4" name="TextBox 5"/>
          <p:cNvSpPr txBox="1"/>
          <p:nvPr/>
        </p:nvSpPr>
        <p:spPr>
          <a:xfrm>
            <a:off x="3307988" y="2373119"/>
            <a:ext cx="2420104" cy="1015663"/>
          </a:xfrm>
          <a:prstGeom prst="rect">
            <a:avLst/>
          </a:prstGeom>
          <a:noFill/>
        </p:spPr>
        <p:txBody>
          <a:bodyPr wrap="none" rtlCol="0">
            <a:spAutoFit/>
          </a:bodyPr>
          <a:lstStyle/>
          <a:p>
            <a:r>
              <a:rPr lang="en-US" sz="6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Q &amp; A</a:t>
            </a:r>
          </a:p>
        </p:txBody>
      </p:sp>
    </p:spTree>
    <p:extLst>
      <p:ext uri="{BB962C8B-B14F-4D97-AF65-F5344CB8AC3E}">
        <p14:creationId xmlns:p14="http://schemas.microsoft.com/office/powerpoint/2010/main" val="9828466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42EB7-8385-AB45-8D52-B0036A2B0783}"/>
              </a:ext>
            </a:extLst>
          </p:cNvPr>
          <p:cNvSpPr>
            <a:spLocks noGrp="1"/>
          </p:cNvSpPr>
          <p:nvPr>
            <p:ph type="title"/>
          </p:nvPr>
        </p:nvSpPr>
        <p:spPr/>
        <p:txBody>
          <a:bodyPr/>
          <a:lstStyle/>
          <a:p>
            <a:r>
              <a:rPr lang="en-US" dirty="0"/>
              <a:t>No </a:t>
            </a:r>
            <a:r>
              <a:rPr lang="en-US" dirty="0" err="1"/>
              <a:t>eXecute</a:t>
            </a:r>
            <a:r>
              <a:rPr lang="en-US" dirty="0"/>
              <a:t> (NX)</a:t>
            </a:r>
            <a:br>
              <a:rPr lang="en-US" dirty="0"/>
            </a:br>
            <a:br>
              <a:rPr lang="en-US" dirty="0"/>
            </a:br>
            <a:endParaRPr lang="en-US" dirty="0"/>
          </a:p>
        </p:txBody>
      </p:sp>
      <p:sp>
        <p:nvSpPr>
          <p:cNvPr id="3" name="Content Placeholder 2">
            <a:extLst>
              <a:ext uri="{FF2B5EF4-FFF2-40B4-BE49-F238E27FC236}">
                <a16:creationId xmlns:a16="http://schemas.microsoft.com/office/drawing/2014/main" id="{80417388-E685-6A4D-852A-3E8AF7CAD94A}"/>
              </a:ext>
            </a:extLst>
          </p:cNvPr>
          <p:cNvSpPr>
            <a:spLocks noGrp="1"/>
          </p:cNvSpPr>
          <p:nvPr>
            <p:ph idx="1"/>
          </p:nvPr>
        </p:nvSpPr>
        <p:spPr/>
        <p:txBody>
          <a:bodyPr/>
          <a:lstStyle/>
          <a:p>
            <a:r>
              <a:rPr lang="en-US" dirty="0"/>
              <a:t>-</a:t>
            </a:r>
            <a:r>
              <a:rPr lang="en-US" dirty="0" err="1"/>
              <a:t>zexecstack</a:t>
            </a:r>
            <a:endParaRPr lang="en-US" dirty="0"/>
          </a:p>
          <a:p>
            <a:r>
              <a:rPr lang="en-US" dirty="0"/>
              <a:t>Also known as </a:t>
            </a:r>
            <a:r>
              <a:rPr lang="en-US" b="1" dirty="0"/>
              <a:t>Data Execution Prevention (DEP), </a:t>
            </a:r>
            <a:r>
              <a:rPr lang="en-US" dirty="0"/>
              <a:t>this protection marks writable regions of memory as non-executable. </a:t>
            </a:r>
          </a:p>
          <a:p>
            <a:r>
              <a:rPr lang="en-US" dirty="0"/>
              <a:t>This prevents the processor from executing in these marked regions of memory.</a:t>
            </a:r>
          </a:p>
        </p:txBody>
      </p:sp>
      <p:pic>
        <p:nvPicPr>
          <p:cNvPr id="5" name="Picture 4">
            <a:extLst>
              <a:ext uri="{FF2B5EF4-FFF2-40B4-BE49-F238E27FC236}">
                <a16:creationId xmlns:a16="http://schemas.microsoft.com/office/drawing/2014/main" id="{AA5EEB28-FFB8-6149-940B-C60A38D3F5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3842" y="3222105"/>
            <a:ext cx="4787536" cy="3635895"/>
          </a:xfrm>
          <a:prstGeom prst="rect">
            <a:avLst/>
          </a:prstGeom>
        </p:spPr>
      </p:pic>
    </p:spTree>
    <p:extLst>
      <p:ext uri="{BB962C8B-B14F-4D97-AF65-F5344CB8AC3E}">
        <p14:creationId xmlns:p14="http://schemas.microsoft.com/office/powerpoint/2010/main" val="4498440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8F7A7-47E5-BB48-B12F-65A97E3BC20C}"/>
              </a:ext>
            </a:extLst>
          </p:cNvPr>
          <p:cNvSpPr>
            <a:spLocks noGrp="1"/>
          </p:cNvSpPr>
          <p:nvPr>
            <p:ph type="title"/>
          </p:nvPr>
        </p:nvSpPr>
        <p:spPr/>
        <p:txBody>
          <a:bodyPr/>
          <a:lstStyle/>
          <a:p>
            <a:r>
              <a:rPr lang="en-US" dirty="0"/>
              <a:t>No </a:t>
            </a:r>
            <a:r>
              <a:rPr lang="en-US" dirty="0" err="1"/>
              <a:t>eXecute</a:t>
            </a:r>
            <a:r>
              <a:rPr lang="en-US" dirty="0"/>
              <a:t> (NX)</a:t>
            </a:r>
            <a:br>
              <a:rPr lang="en-US" dirty="0"/>
            </a:br>
            <a:br>
              <a:rPr lang="en-US" dirty="0"/>
            </a:br>
            <a:endParaRPr lang="en-US" dirty="0"/>
          </a:p>
        </p:txBody>
      </p:sp>
      <p:pic>
        <p:nvPicPr>
          <p:cNvPr id="9" name="Content Placeholder 8">
            <a:extLst>
              <a:ext uri="{FF2B5EF4-FFF2-40B4-BE49-F238E27FC236}">
                <a16:creationId xmlns:a16="http://schemas.microsoft.com/office/drawing/2014/main" id="{66BDE891-B0CA-2446-8DCD-18B95ADF53E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67427" y="905978"/>
            <a:ext cx="5968260" cy="4532597"/>
          </a:xfrm>
        </p:spPr>
      </p:pic>
      <p:sp>
        <p:nvSpPr>
          <p:cNvPr id="10" name="Rectangle 9">
            <a:extLst>
              <a:ext uri="{FF2B5EF4-FFF2-40B4-BE49-F238E27FC236}">
                <a16:creationId xmlns:a16="http://schemas.microsoft.com/office/drawing/2014/main" id="{C1F2B7FE-EFC8-0C46-BC5A-1FD0D44DD5CB}"/>
              </a:ext>
            </a:extLst>
          </p:cNvPr>
          <p:cNvSpPr/>
          <p:nvPr/>
        </p:nvSpPr>
        <p:spPr>
          <a:xfrm>
            <a:off x="1267427" y="5595253"/>
            <a:ext cx="5968260" cy="107721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1600" dirty="0">
                <a:solidFill>
                  <a:srgbClr val="24292E"/>
                </a:solidFill>
                <a:latin typeface="-apple-system"/>
              </a:rPr>
              <a:t>After the function returns, the program will set the instruction pointer to 0xbfff0000 and attempt to execute the instructions at that address. However, since the region of memory mapped at that address has no execution permissions, the program will crash.</a:t>
            </a:r>
          </a:p>
        </p:txBody>
      </p:sp>
    </p:spTree>
    <p:extLst>
      <p:ext uri="{BB962C8B-B14F-4D97-AF65-F5344CB8AC3E}">
        <p14:creationId xmlns:p14="http://schemas.microsoft.com/office/powerpoint/2010/main" val="5950721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154F1-6076-3A45-B11F-E94CE16303C6}"/>
              </a:ext>
            </a:extLst>
          </p:cNvPr>
          <p:cNvSpPr>
            <a:spLocks noGrp="1"/>
          </p:cNvSpPr>
          <p:nvPr>
            <p:ph type="title"/>
          </p:nvPr>
        </p:nvSpPr>
        <p:spPr/>
        <p:txBody>
          <a:bodyPr/>
          <a:lstStyle/>
          <a:p>
            <a:r>
              <a:rPr lang="en-US" dirty="0"/>
              <a:t>No </a:t>
            </a:r>
            <a:r>
              <a:rPr lang="en-US" dirty="0" err="1"/>
              <a:t>eXecute</a:t>
            </a:r>
            <a:r>
              <a:rPr lang="en-US" dirty="0"/>
              <a:t> (NX)</a:t>
            </a:r>
            <a:br>
              <a:rPr lang="en-US" dirty="0"/>
            </a:br>
            <a:br>
              <a:rPr lang="en-US" dirty="0"/>
            </a:br>
            <a:endParaRPr lang="en-US" dirty="0"/>
          </a:p>
        </p:txBody>
      </p:sp>
      <p:pic>
        <p:nvPicPr>
          <p:cNvPr id="5" name="Content Placeholder 4">
            <a:extLst>
              <a:ext uri="{FF2B5EF4-FFF2-40B4-BE49-F238E27FC236}">
                <a16:creationId xmlns:a16="http://schemas.microsoft.com/office/drawing/2014/main" id="{39359588-1588-ED46-9FDC-BB119DA1C7E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18002" y="1489075"/>
            <a:ext cx="5679421" cy="4313238"/>
          </a:xfrm>
        </p:spPr>
      </p:pic>
      <p:sp>
        <p:nvSpPr>
          <p:cNvPr id="6" name="Rectangle 5">
            <a:extLst>
              <a:ext uri="{FF2B5EF4-FFF2-40B4-BE49-F238E27FC236}">
                <a16:creationId xmlns:a16="http://schemas.microsoft.com/office/drawing/2014/main" id="{E544BEA4-407B-E447-A1EA-8EB89FA9658D}"/>
              </a:ext>
            </a:extLst>
          </p:cNvPr>
          <p:cNvSpPr/>
          <p:nvPr/>
        </p:nvSpPr>
        <p:spPr>
          <a:xfrm>
            <a:off x="2271712" y="5842337"/>
            <a:ext cx="4572000" cy="1015663"/>
          </a:xfrm>
          <a:prstGeom prst="rect">
            <a:avLst/>
          </a:prstGeom>
        </p:spPr>
        <p:txBody>
          <a:bodyPr>
            <a:spAutoFit/>
          </a:bodyPr>
          <a:lstStyle/>
          <a:p>
            <a:r>
              <a:rPr lang="en-US" dirty="0">
                <a:solidFill>
                  <a:srgbClr val="24292E"/>
                </a:solidFill>
                <a:latin typeface="-apple-system"/>
              </a:rPr>
              <a:t>Thus, the attacker's exploit is thwarted.</a:t>
            </a:r>
          </a:p>
          <a:p>
            <a:br>
              <a:rPr lang="en-US" dirty="0"/>
            </a:br>
            <a:endParaRPr lang="en-US" dirty="0"/>
          </a:p>
        </p:txBody>
      </p:sp>
    </p:spTree>
    <p:extLst>
      <p:ext uri="{BB962C8B-B14F-4D97-AF65-F5344CB8AC3E}">
        <p14:creationId xmlns:p14="http://schemas.microsoft.com/office/powerpoint/2010/main" val="18713288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spc="-5" dirty="0"/>
              <a:t>Data Execution Prevention (DEP): </a:t>
            </a:r>
            <a:r>
              <a:rPr lang="en-US" sz="2400" spc="-5" dirty="0">
                <a:solidFill>
                  <a:srgbClr val="C00000"/>
                </a:solidFill>
              </a:rPr>
              <a:t>N</a:t>
            </a:r>
            <a:r>
              <a:rPr lang="en-US" sz="2400" spc="-5" dirty="0"/>
              <a:t>o </a:t>
            </a:r>
            <a:r>
              <a:rPr lang="en-US" sz="2400" spc="-5" dirty="0" err="1"/>
              <a:t>e</a:t>
            </a:r>
            <a:r>
              <a:rPr lang="en-US" sz="2400" spc="-5" dirty="0" err="1">
                <a:solidFill>
                  <a:srgbClr val="C00000"/>
                </a:solidFill>
              </a:rPr>
              <a:t>X</a:t>
            </a:r>
            <a:r>
              <a:rPr lang="en-US" sz="2400" spc="-5" dirty="0" err="1"/>
              <a:t>ecute</a:t>
            </a:r>
            <a:r>
              <a:rPr lang="en-US" sz="2400" spc="-60" dirty="0"/>
              <a:t> </a:t>
            </a:r>
            <a:r>
              <a:rPr lang="en-US" sz="2400" spc="-10" dirty="0"/>
              <a:t>bit (NX)</a:t>
            </a:r>
            <a:endParaRPr lang="en-US" sz="2400" dirty="0"/>
          </a:p>
        </p:txBody>
      </p:sp>
      <p:sp>
        <p:nvSpPr>
          <p:cNvPr id="3" name="object 3"/>
          <p:cNvSpPr txBox="1"/>
          <p:nvPr/>
        </p:nvSpPr>
        <p:spPr>
          <a:xfrm>
            <a:off x="425711" y="1184896"/>
            <a:ext cx="3736975" cy="476250"/>
          </a:xfrm>
          <a:prstGeom prst="rect">
            <a:avLst/>
          </a:prstGeom>
        </p:spPr>
        <p:txBody>
          <a:bodyPr vert="horz" wrap="square" lIns="0" tIns="0" rIns="0" bIns="0" rtlCol="0">
            <a:spAutoFit/>
          </a:bodyPr>
          <a:lstStyle/>
          <a:p>
            <a:pPr marL="12700">
              <a:lnSpc>
                <a:spcPct val="100000"/>
              </a:lnSpc>
            </a:pPr>
            <a:r>
              <a:rPr sz="3050" dirty="0">
                <a:latin typeface="Times New Roman"/>
                <a:cs typeface="Times New Roman"/>
              </a:rPr>
              <a:t>NX bit is a CPU</a:t>
            </a:r>
            <a:r>
              <a:rPr sz="3050" spc="-80" dirty="0">
                <a:latin typeface="Times New Roman"/>
                <a:cs typeface="Times New Roman"/>
              </a:rPr>
              <a:t> </a:t>
            </a:r>
            <a:r>
              <a:rPr sz="3050" spc="-5" dirty="0">
                <a:latin typeface="Times New Roman"/>
                <a:cs typeface="Times New Roman"/>
              </a:rPr>
              <a:t>feature</a:t>
            </a:r>
            <a:endParaRPr sz="3050" dirty="0">
              <a:latin typeface="Times New Roman"/>
              <a:cs typeface="Times New Roman"/>
            </a:endParaRPr>
          </a:p>
        </p:txBody>
      </p:sp>
      <p:sp>
        <p:nvSpPr>
          <p:cNvPr id="4" name="object 4"/>
          <p:cNvSpPr txBox="1"/>
          <p:nvPr/>
        </p:nvSpPr>
        <p:spPr>
          <a:xfrm>
            <a:off x="528579" y="1828760"/>
            <a:ext cx="152400" cy="316865"/>
          </a:xfrm>
          <a:prstGeom prst="rect">
            <a:avLst/>
          </a:prstGeom>
        </p:spPr>
        <p:txBody>
          <a:bodyPr vert="horz" wrap="square" lIns="0" tIns="0" rIns="0" bIns="0" rtlCol="0">
            <a:spAutoFit/>
          </a:bodyPr>
          <a:lstStyle/>
          <a:p>
            <a:pPr marL="12700">
              <a:lnSpc>
                <a:spcPct val="100000"/>
              </a:lnSpc>
            </a:pPr>
            <a:r>
              <a:rPr sz="2000" dirty="0">
                <a:latin typeface="Times New Roman"/>
                <a:cs typeface="Times New Roman"/>
              </a:rPr>
              <a:t>–</a:t>
            </a:r>
            <a:endParaRPr sz="2000">
              <a:latin typeface="Times New Roman"/>
              <a:cs typeface="Times New Roman"/>
            </a:endParaRPr>
          </a:p>
        </p:txBody>
      </p:sp>
      <p:sp>
        <p:nvSpPr>
          <p:cNvPr id="5" name="object 5"/>
          <p:cNvSpPr txBox="1"/>
          <p:nvPr/>
        </p:nvSpPr>
        <p:spPr>
          <a:xfrm>
            <a:off x="832111" y="1804825"/>
            <a:ext cx="7607300" cy="741680"/>
          </a:xfrm>
          <a:prstGeom prst="rect">
            <a:avLst/>
          </a:prstGeom>
        </p:spPr>
        <p:txBody>
          <a:bodyPr vert="horz" wrap="square" lIns="0" tIns="0" rIns="0" bIns="0" rtlCol="0">
            <a:spAutoFit/>
          </a:bodyPr>
          <a:lstStyle/>
          <a:p>
            <a:pPr marL="12700" marR="5080">
              <a:lnSpc>
                <a:spcPts val="2900"/>
              </a:lnSpc>
            </a:pPr>
            <a:r>
              <a:rPr sz="2650" dirty="0">
                <a:latin typeface="Times New Roman"/>
                <a:cs typeface="Times New Roman"/>
              </a:rPr>
              <a:t>On </a:t>
            </a:r>
            <a:r>
              <a:rPr sz="2650" spc="-5" dirty="0">
                <a:latin typeface="Times New Roman"/>
                <a:cs typeface="Times New Roman"/>
              </a:rPr>
              <a:t>Intel </a:t>
            </a:r>
            <a:r>
              <a:rPr sz="2650" dirty="0">
                <a:latin typeface="Times New Roman"/>
                <a:cs typeface="Times New Roman"/>
              </a:rPr>
              <a:t>CPU, it works only on x86_64 or with</a:t>
            </a:r>
            <a:r>
              <a:rPr sz="2650" spc="-45" dirty="0">
                <a:latin typeface="Times New Roman"/>
                <a:cs typeface="Times New Roman"/>
              </a:rPr>
              <a:t> </a:t>
            </a:r>
            <a:r>
              <a:rPr sz="2650" spc="-5" dirty="0">
                <a:solidFill>
                  <a:srgbClr val="C00000"/>
                </a:solidFill>
                <a:latin typeface="Times New Roman"/>
                <a:cs typeface="Times New Roman"/>
              </a:rPr>
              <a:t>P</a:t>
            </a:r>
            <a:r>
              <a:rPr sz="2650" spc="-5" dirty="0">
                <a:latin typeface="Times New Roman"/>
                <a:cs typeface="Times New Roman"/>
              </a:rPr>
              <a:t>hysical  </a:t>
            </a:r>
            <a:r>
              <a:rPr sz="2650" spc="-5" dirty="0">
                <a:solidFill>
                  <a:srgbClr val="C00000"/>
                </a:solidFill>
                <a:latin typeface="Times New Roman"/>
                <a:cs typeface="Times New Roman"/>
              </a:rPr>
              <a:t>A</a:t>
            </a:r>
            <a:r>
              <a:rPr sz="2650" spc="-5" dirty="0">
                <a:latin typeface="Times New Roman"/>
                <a:cs typeface="Times New Roman"/>
              </a:rPr>
              <a:t>ddress </a:t>
            </a:r>
            <a:r>
              <a:rPr sz="2650" spc="-5" dirty="0">
                <a:solidFill>
                  <a:srgbClr val="C00000"/>
                </a:solidFill>
                <a:latin typeface="Times New Roman"/>
                <a:cs typeface="Times New Roman"/>
              </a:rPr>
              <a:t>E</a:t>
            </a:r>
            <a:r>
              <a:rPr sz="2650" spc="-5" dirty="0">
                <a:latin typeface="Times New Roman"/>
                <a:cs typeface="Times New Roman"/>
              </a:rPr>
              <a:t>xtension </a:t>
            </a:r>
            <a:r>
              <a:rPr sz="2650" spc="-50" dirty="0">
                <a:latin typeface="Times New Roman"/>
                <a:cs typeface="Times New Roman"/>
              </a:rPr>
              <a:t>(PAE)</a:t>
            </a:r>
            <a:r>
              <a:rPr sz="2650" dirty="0">
                <a:latin typeface="Times New Roman"/>
                <a:cs typeface="Times New Roman"/>
              </a:rPr>
              <a:t> </a:t>
            </a:r>
            <a:r>
              <a:rPr sz="2650" spc="-5" dirty="0">
                <a:latin typeface="Times New Roman"/>
                <a:cs typeface="Times New Roman"/>
              </a:rPr>
              <a:t>enable</a:t>
            </a:r>
            <a:endParaRPr sz="2650" dirty="0">
              <a:latin typeface="Times New Roman"/>
              <a:cs typeface="Times New Roman"/>
            </a:endParaRPr>
          </a:p>
        </p:txBody>
      </p:sp>
      <p:sp>
        <p:nvSpPr>
          <p:cNvPr id="6" name="object 6"/>
          <p:cNvSpPr txBox="1"/>
          <p:nvPr/>
        </p:nvSpPr>
        <p:spPr>
          <a:xfrm>
            <a:off x="425711" y="3025507"/>
            <a:ext cx="7740650" cy="2384425"/>
          </a:xfrm>
          <a:prstGeom prst="rect">
            <a:avLst/>
          </a:prstGeom>
        </p:spPr>
        <p:txBody>
          <a:bodyPr vert="horz" wrap="square" lIns="0" tIns="0" rIns="0" bIns="0" rtlCol="0">
            <a:spAutoFit/>
          </a:bodyPr>
          <a:lstStyle/>
          <a:p>
            <a:pPr marL="12700">
              <a:lnSpc>
                <a:spcPts val="3545"/>
              </a:lnSpc>
            </a:pPr>
            <a:r>
              <a:rPr sz="3050" spc="-5" dirty="0">
                <a:latin typeface="Times New Roman"/>
                <a:cs typeface="Times New Roman"/>
              </a:rPr>
              <a:t>Enabled, </a:t>
            </a:r>
            <a:r>
              <a:rPr sz="3050" dirty="0">
                <a:latin typeface="Times New Roman"/>
                <a:cs typeface="Times New Roman"/>
              </a:rPr>
              <a:t>it </a:t>
            </a:r>
            <a:r>
              <a:rPr sz="3050" spc="-5" dirty="0">
                <a:latin typeface="Times New Roman"/>
                <a:cs typeface="Times New Roman"/>
              </a:rPr>
              <a:t>raises an exception </a:t>
            </a:r>
            <a:r>
              <a:rPr sz="3050" dirty="0">
                <a:latin typeface="Times New Roman"/>
                <a:cs typeface="Times New Roman"/>
              </a:rPr>
              <a:t>if the CPU </a:t>
            </a:r>
            <a:r>
              <a:rPr sz="3050" spc="-5" dirty="0">
                <a:latin typeface="Times New Roman"/>
                <a:cs typeface="Times New Roman"/>
              </a:rPr>
              <a:t>tries</a:t>
            </a:r>
            <a:r>
              <a:rPr sz="3050" spc="15" dirty="0">
                <a:latin typeface="Times New Roman"/>
                <a:cs typeface="Times New Roman"/>
              </a:rPr>
              <a:t> </a:t>
            </a:r>
            <a:r>
              <a:rPr sz="3050" dirty="0">
                <a:latin typeface="Times New Roman"/>
                <a:cs typeface="Times New Roman"/>
              </a:rPr>
              <a:t>to</a:t>
            </a:r>
            <a:endParaRPr sz="3050">
              <a:latin typeface="Times New Roman"/>
              <a:cs typeface="Times New Roman"/>
            </a:endParaRPr>
          </a:p>
          <a:p>
            <a:pPr marL="12700">
              <a:lnSpc>
                <a:spcPts val="3540"/>
              </a:lnSpc>
            </a:pPr>
            <a:r>
              <a:rPr sz="3000" spc="-5" dirty="0">
                <a:latin typeface="Times New Roman"/>
                <a:cs typeface="Times New Roman"/>
              </a:rPr>
              <a:t>execute something that doesn't have </a:t>
            </a:r>
            <a:r>
              <a:rPr sz="3000" dirty="0">
                <a:latin typeface="Times New Roman"/>
                <a:cs typeface="Times New Roman"/>
              </a:rPr>
              <a:t>the NX bit</a:t>
            </a:r>
            <a:r>
              <a:rPr sz="3000" spc="15" dirty="0">
                <a:latin typeface="Times New Roman"/>
                <a:cs typeface="Times New Roman"/>
              </a:rPr>
              <a:t> </a:t>
            </a:r>
            <a:r>
              <a:rPr sz="3050" dirty="0">
                <a:latin typeface="Times New Roman"/>
                <a:cs typeface="Times New Roman"/>
              </a:rPr>
              <a:t>set</a:t>
            </a:r>
            <a:endParaRPr sz="3050">
              <a:latin typeface="Times New Roman"/>
              <a:cs typeface="Times New Roman"/>
            </a:endParaRPr>
          </a:p>
          <a:p>
            <a:pPr>
              <a:lnSpc>
                <a:spcPct val="100000"/>
              </a:lnSpc>
              <a:spcBef>
                <a:spcPts val="5"/>
              </a:spcBef>
            </a:pPr>
            <a:endParaRPr sz="4150">
              <a:latin typeface="Times New Roman"/>
              <a:cs typeface="Times New Roman"/>
            </a:endParaRPr>
          </a:p>
          <a:p>
            <a:pPr marL="12700" marR="52069">
              <a:lnSpc>
                <a:spcPts val="3450"/>
              </a:lnSpc>
            </a:pPr>
            <a:r>
              <a:rPr sz="3050" spc="-5" dirty="0">
                <a:latin typeface="Times New Roman"/>
                <a:cs typeface="Times New Roman"/>
              </a:rPr>
              <a:t>The </a:t>
            </a:r>
            <a:r>
              <a:rPr sz="3050" dirty="0">
                <a:latin typeface="Times New Roman"/>
                <a:cs typeface="Times New Roman"/>
              </a:rPr>
              <a:t>NX bit is </a:t>
            </a:r>
            <a:r>
              <a:rPr sz="3050" spc="-5" dirty="0">
                <a:latin typeface="Times New Roman"/>
                <a:cs typeface="Times New Roman"/>
              </a:rPr>
              <a:t>located and setup </a:t>
            </a:r>
            <a:r>
              <a:rPr sz="3050" dirty="0">
                <a:latin typeface="Times New Roman"/>
                <a:cs typeface="Times New Roman"/>
              </a:rPr>
              <a:t>in the </a:t>
            </a:r>
            <a:r>
              <a:rPr sz="3050" spc="-5" dirty="0">
                <a:solidFill>
                  <a:srgbClr val="666666"/>
                </a:solidFill>
                <a:latin typeface="Times New Roman"/>
                <a:cs typeface="Times New Roman"/>
              </a:rPr>
              <a:t>P</a:t>
            </a:r>
            <a:r>
              <a:rPr sz="3050" spc="-5" dirty="0">
                <a:latin typeface="Times New Roman"/>
                <a:cs typeface="Times New Roman"/>
              </a:rPr>
              <a:t>age</a:t>
            </a:r>
            <a:r>
              <a:rPr sz="3050" spc="-60" dirty="0">
                <a:latin typeface="Times New Roman"/>
                <a:cs typeface="Times New Roman"/>
              </a:rPr>
              <a:t> </a:t>
            </a:r>
            <a:r>
              <a:rPr sz="3050" spc="-45" dirty="0">
                <a:solidFill>
                  <a:srgbClr val="666666"/>
                </a:solidFill>
                <a:latin typeface="Times New Roman"/>
                <a:cs typeface="Times New Roman"/>
              </a:rPr>
              <a:t>T</a:t>
            </a:r>
            <a:r>
              <a:rPr sz="3050" spc="-45" dirty="0">
                <a:latin typeface="Times New Roman"/>
                <a:cs typeface="Times New Roman"/>
              </a:rPr>
              <a:t>able  </a:t>
            </a:r>
            <a:r>
              <a:rPr sz="3050" dirty="0">
                <a:solidFill>
                  <a:srgbClr val="666666"/>
                </a:solidFill>
                <a:latin typeface="Times New Roman"/>
                <a:cs typeface="Times New Roman"/>
              </a:rPr>
              <a:t>E</a:t>
            </a:r>
            <a:r>
              <a:rPr sz="3050" dirty="0">
                <a:latin typeface="Times New Roman"/>
                <a:cs typeface="Times New Roman"/>
              </a:rPr>
              <a:t>ntry</a:t>
            </a:r>
            <a:endParaRPr sz="3050">
              <a:latin typeface="Times New Roman"/>
              <a:cs typeface="Times New Roman"/>
            </a:endParaRPr>
          </a:p>
        </p:txBody>
      </p:sp>
    </p:spTree>
    <p:extLst>
      <p:ext uri="{BB962C8B-B14F-4D97-AF65-F5344CB8AC3E}">
        <p14:creationId xmlns:p14="http://schemas.microsoft.com/office/powerpoint/2010/main" val="7605579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Page Table</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7389" y="3618261"/>
            <a:ext cx="7937500" cy="2413000"/>
          </a:xfrm>
          <a:prstGeom prst="rect">
            <a:avLst/>
          </a:prstGeom>
        </p:spPr>
      </p:pic>
      <p:sp>
        <p:nvSpPr>
          <p:cNvPr id="4" name="TextBox 3"/>
          <p:cNvSpPr txBox="1"/>
          <p:nvPr/>
        </p:nvSpPr>
        <p:spPr>
          <a:xfrm>
            <a:off x="626302" y="906508"/>
            <a:ext cx="7979079" cy="2554545"/>
          </a:xfrm>
          <a:prstGeom prst="rect">
            <a:avLst/>
          </a:prstGeom>
          <a:noFill/>
        </p:spPr>
        <p:txBody>
          <a:bodyPr wrap="square" rtlCol="0">
            <a:spAutoFit/>
          </a:bodyPr>
          <a:lstStyle/>
          <a:p>
            <a:pPr marL="342900" indent="-342900">
              <a:buFont typeface="Arial" charset="0"/>
              <a:buChar char="•"/>
            </a:pPr>
            <a:r>
              <a:rPr lang="en-US" dirty="0"/>
              <a:t>Each process in a multi-tasking OS runs in its own memory sandbox. </a:t>
            </a:r>
          </a:p>
          <a:p>
            <a:pPr marL="342900" indent="-342900">
              <a:buFont typeface="Arial" charset="0"/>
              <a:buChar char="•"/>
            </a:pPr>
            <a:r>
              <a:rPr lang="en-US" dirty="0"/>
              <a:t>This sandbox is the </a:t>
            </a:r>
            <a:r>
              <a:rPr lang="en-US" b="1" dirty="0"/>
              <a:t>virtual address space</a:t>
            </a:r>
            <a:r>
              <a:rPr lang="en-US" dirty="0"/>
              <a:t>, which in 32-bit mode is </a:t>
            </a:r>
            <a:r>
              <a:rPr lang="en-US" b="1" dirty="0"/>
              <a:t>always a 4GB block of memory addresses</a:t>
            </a:r>
            <a:r>
              <a:rPr lang="en-US" dirty="0"/>
              <a:t>.</a:t>
            </a:r>
          </a:p>
          <a:p>
            <a:pPr marL="342900" indent="-342900">
              <a:buFont typeface="Arial" charset="0"/>
              <a:buChar char="•"/>
            </a:pPr>
            <a:r>
              <a:rPr lang="en-US" dirty="0"/>
              <a:t>These virtual addresses are mapped to physical memory by </a:t>
            </a:r>
            <a:r>
              <a:rPr lang="en-US" b="1" dirty="0"/>
              <a:t>page tables</a:t>
            </a:r>
            <a:r>
              <a:rPr lang="en-US" dirty="0"/>
              <a:t>, which are maintained by the operating system kernel and consulted by the processor. </a:t>
            </a:r>
          </a:p>
          <a:p>
            <a:pPr marL="342900" indent="-342900">
              <a:buFont typeface="Arial" charset="0"/>
              <a:buChar char="•"/>
            </a:pPr>
            <a:r>
              <a:rPr lang="en-US" dirty="0"/>
              <a:t>Each process has its own set of page tables. </a:t>
            </a:r>
          </a:p>
        </p:txBody>
      </p:sp>
    </p:spTree>
    <p:extLst>
      <p:ext uri="{BB962C8B-B14F-4D97-AF65-F5344CB8AC3E}">
        <p14:creationId xmlns:p14="http://schemas.microsoft.com/office/powerpoint/2010/main" val="12436308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Page Table</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544" y="1248775"/>
            <a:ext cx="8293100" cy="1930400"/>
          </a:xfrm>
          <a:prstGeom prst="rect">
            <a:avLst/>
          </a:prstGeom>
        </p:spPr>
      </p:pic>
      <p:sp>
        <p:nvSpPr>
          <p:cNvPr id="4" name="Rectangle 3"/>
          <p:cNvSpPr/>
          <p:nvPr/>
        </p:nvSpPr>
        <p:spPr>
          <a:xfrm>
            <a:off x="300038" y="3273853"/>
            <a:ext cx="8406606" cy="1015663"/>
          </a:xfrm>
          <a:prstGeom prst="rect">
            <a:avLst/>
          </a:prstGeom>
        </p:spPr>
        <p:txBody>
          <a:bodyPr wrap="square">
            <a:spAutoFit/>
          </a:bodyPr>
          <a:lstStyle/>
          <a:p>
            <a:r>
              <a:rPr lang="en-US" dirty="0">
                <a:solidFill>
                  <a:srgbClr val="333333"/>
                </a:solidFill>
                <a:latin typeface="+mj-lt"/>
              </a:rPr>
              <a:t>To each virtual page there corresponds one </a:t>
            </a:r>
            <a:r>
              <a:rPr lang="en-US" b="1" dirty="0">
                <a:solidFill>
                  <a:srgbClr val="333333"/>
                </a:solidFill>
                <a:latin typeface="+mj-lt"/>
              </a:rPr>
              <a:t>page table entry</a:t>
            </a:r>
            <a:r>
              <a:rPr lang="en-US" dirty="0">
                <a:solidFill>
                  <a:srgbClr val="333333"/>
                </a:solidFill>
                <a:latin typeface="+mj-lt"/>
              </a:rPr>
              <a:t> (PTE) in the page tables, which in regular x86 paging is a simple 4-byte record shown below:</a:t>
            </a:r>
            <a:endParaRPr lang="en-US" dirty="0">
              <a:latin typeface="+mj-lt"/>
            </a:endParaRPr>
          </a:p>
        </p:txBody>
      </p:sp>
      <p:sp>
        <p:nvSpPr>
          <p:cNvPr id="11" name="object 3"/>
          <p:cNvSpPr/>
          <p:nvPr/>
        </p:nvSpPr>
        <p:spPr>
          <a:xfrm>
            <a:off x="1164114" y="4384194"/>
            <a:ext cx="7542530" cy="2301240"/>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75889875"/>
      </p:ext>
    </p:extLst>
  </p:cSld>
  <p:clrMapOvr>
    <a:masterClrMapping/>
  </p:clrMapOvr>
</p:sld>
</file>

<file path=ppt/theme/theme1.xml><?xml version="1.0" encoding="utf-8"?>
<a:theme xmlns:a="http://schemas.openxmlformats.org/drawingml/2006/main" name="Standard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tandard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chemeClr val="tx1"/>
          </a:solidFill>
          <a:prstDash val="solid"/>
          <a:round/>
          <a:headEnd type="none" w="med" len="med"/>
          <a:tailEnd type="none" w="med" len="med"/>
        </a:ln>
        <a:effectLst/>
      </a:spPr>
      <a:bodyPr vert="horz" wrap="none" lIns="90000" tIns="46800" rIns="90000" bIns="46800" numCol="1" rtlCol="0"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0000" tIns="46800" rIns="90000" bIns="4680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Standarddesign 1">
        <a:dk1>
          <a:srgbClr val="000000"/>
        </a:dk1>
        <a:lt1>
          <a:srgbClr val="FFFFFF"/>
        </a:lt1>
        <a:dk2>
          <a:srgbClr val="4C7013"/>
        </a:dk2>
        <a:lt2>
          <a:srgbClr val="0061B2"/>
        </a:lt2>
        <a:accent1>
          <a:srgbClr val="FEA501"/>
        </a:accent1>
        <a:accent2>
          <a:srgbClr val="C8A058"/>
        </a:accent2>
        <a:accent3>
          <a:srgbClr val="FFFFFF"/>
        </a:accent3>
        <a:accent4>
          <a:srgbClr val="000000"/>
        </a:accent4>
        <a:accent5>
          <a:srgbClr val="FECFAA"/>
        </a:accent5>
        <a:accent6>
          <a:srgbClr val="B5914F"/>
        </a:accent6>
        <a:hlink>
          <a:srgbClr val="C40505"/>
        </a:hlink>
        <a:folHlink>
          <a:srgbClr val="919191"/>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42063</TotalTime>
  <Words>1206</Words>
  <Application>Microsoft Macintosh PowerPoint</Application>
  <PresentationFormat>On-screen Show (4:3)</PresentationFormat>
  <Paragraphs>231</Paragraphs>
  <Slides>34</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34</vt:i4>
      </vt:variant>
    </vt:vector>
  </HeadingPairs>
  <TitlesOfParts>
    <vt:vector size="43" baseType="lpstr">
      <vt:lpstr>-apple-system</vt:lpstr>
      <vt:lpstr>Agency FB</vt:lpstr>
      <vt:lpstr>Arial</vt:lpstr>
      <vt:lpstr>Calibri</vt:lpstr>
      <vt:lpstr>Franklin Gothic Book</vt:lpstr>
      <vt:lpstr>Franklin Gothic Medium</vt:lpstr>
      <vt:lpstr>Times New Roman</vt:lpstr>
      <vt:lpstr>Wingdings</vt:lpstr>
      <vt:lpstr>Standarddesign</vt:lpstr>
      <vt:lpstr>PowerPoint Presentation</vt:lpstr>
      <vt:lpstr>PowerPoint Presentation</vt:lpstr>
      <vt:lpstr>Compile the code</vt:lpstr>
      <vt:lpstr>No eXecute (NX)  </vt:lpstr>
      <vt:lpstr>No eXecute (NX)  </vt:lpstr>
      <vt:lpstr>No eXecute (NX)  </vt:lpstr>
      <vt:lpstr>Data Execution Prevention (DEP): No eXecute bit (NX)</vt:lpstr>
      <vt:lpstr>Page Table</vt:lpstr>
      <vt:lpstr>Page Table</vt:lpstr>
      <vt:lpstr>Data Execution Prevention (DEP): No eXecute bit (NX)</vt:lpstr>
      <vt:lpstr>PowerPoint Presentation</vt:lpstr>
      <vt:lpstr>PowerPoint Presentation</vt:lpstr>
      <vt:lpstr>PowerPoint Presentation</vt:lpstr>
      <vt:lpstr>PowerPoint Presentation</vt:lpstr>
      <vt:lpstr>EIP</vt:lpstr>
      <vt:lpstr>Return-oriented programming:  the machine level </vt:lpstr>
      <vt:lpstr>ESP – Always pointing to the top of the stack</vt:lpstr>
      <vt:lpstr>ROP: The Main Idea</vt:lpstr>
      <vt:lpstr>ROP Gadget</vt:lpstr>
      <vt:lpstr>PowerPoint Presentation</vt:lpstr>
      <vt:lpstr>How can we ﬁnd gadgets?</vt:lpstr>
      <vt:lpstr>Finding instruction sequences</vt:lpstr>
      <vt:lpstr>ROPgadget</vt:lpstr>
      <vt:lpstr>PowerPoint Presentation</vt:lpstr>
      <vt:lpstr>x</vt:lpstr>
      <vt:lpstr>PowerPoint Presentation</vt:lpstr>
      <vt:lpstr>Return Chaining</vt:lpstr>
      <vt:lpstr>Return Chaining</vt:lpstr>
      <vt:lpstr>Return Chaining</vt:lpstr>
      <vt:lpstr>Return Chaining</vt:lpstr>
      <vt:lpstr>Return Chaining</vt:lpstr>
      <vt:lpstr>Return Chaining</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creator>quake0day</dc:creator>
  <dc:description>PresentationLoad.com</dc:description>
  <cp:lastModifiedBy>Chen, Si</cp:lastModifiedBy>
  <cp:revision>1168</cp:revision>
  <dcterms:created xsi:type="dcterms:W3CDTF">2011-12-10T02:50:46Z</dcterms:created>
  <dcterms:modified xsi:type="dcterms:W3CDTF">2019-09-25T19:59:14Z</dcterms:modified>
</cp:coreProperties>
</file>