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587" r:id="rId2"/>
    <p:sldId id="807" r:id="rId3"/>
    <p:sldId id="815" r:id="rId4"/>
    <p:sldId id="806" r:id="rId5"/>
    <p:sldId id="817" r:id="rId6"/>
    <p:sldId id="819" r:id="rId7"/>
    <p:sldId id="753" r:id="rId8"/>
    <p:sldId id="757" r:id="rId9"/>
    <p:sldId id="760" r:id="rId10"/>
    <p:sldId id="820" r:id="rId11"/>
    <p:sldId id="821" r:id="rId12"/>
    <p:sldId id="761" r:id="rId13"/>
    <p:sldId id="762" r:id="rId14"/>
    <p:sldId id="822" r:id="rId15"/>
    <p:sldId id="823" r:id="rId16"/>
    <p:sldId id="825" r:id="rId17"/>
    <p:sldId id="828" r:id="rId18"/>
    <p:sldId id="826" r:id="rId19"/>
    <p:sldId id="827" r:id="rId20"/>
    <p:sldId id="830" r:id="rId21"/>
    <p:sldId id="805" r:id="rId22"/>
    <p:sldId id="809" r:id="rId23"/>
    <p:sldId id="831" r:id="rId24"/>
    <p:sldId id="832" r:id="rId25"/>
    <p:sldId id="835" r:id="rId26"/>
    <p:sldId id="829" r:id="rId27"/>
    <p:sldId id="845" r:id="rId28"/>
    <p:sldId id="846" r:id="rId29"/>
    <p:sldId id="847" r:id="rId30"/>
    <p:sldId id="848" r:id="rId31"/>
    <p:sldId id="816" r:id="rId32"/>
    <p:sldId id="849" r:id="rId33"/>
    <p:sldId id="850" r:id="rId34"/>
    <p:sldId id="836" r:id="rId35"/>
    <p:sldId id="837" r:id="rId36"/>
    <p:sldId id="838" r:id="rId37"/>
    <p:sldId id="810" r:id="rId38"/>
    <p:sldId id="839" r:id="rId39"/>
    <p:sldId id="840" r:id="rId40"/>
    <p:sldId id="841" r:id="rId41"/>
    <p:sldId id="843" r:id="rId42"/>
    <p:sldId id="824" r:id="rId43"/>
    <p:sldId id="842" r:id="rId44"/>
    <p:sldId id="844" r:id="rId45"/>
    <p:sldId id="716" r:id="rId4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1088"/>
  </p:normalViewPr>
  <p:slideViewPr>
    <p:cSldViewPr snapToGrid="0" snapToObjects="1">
      <p:cViewPr varScale="1">
        <p:scale>
          <a:sx n="102" d="100"/>
          <a:sy n="102" d="100"/>
        </p:scale>
        <p:origin x="22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0xffffd4fe</a:t>
            </a:r>
            <a:r>
              <a:rPr kumimoji="1" lang="en-US" sz="1200" b="0" i="0" kern="1200" dirty="0">
                <a:solidFill>
                  <a:schemeClr val="tx1"/>
                </a:solidFill>
                <a:effectLst/>
                <a:latin typeface="Arial" charset="0"/>
                <a:ea typeface="ＭＳ Ｐゴシック" charset="0"/>
                <a:cs typeface="ＭＳ Ｐゴシック" charset="0"/>
              </a:rPr>
              <a:t> is the start of buffer the user input is read into. A good place to jump to would be (</a:t>
            </a:r>
            <a:r>
              <a:rPr lang="en-US" dirty="0"/>
              <a:t>0xffffd4fe</a:t>
            </a:r>
            <a:r>
              <a:rPr kumimoji="1" lang="en-US" sz="1200" b="0" i="0" kern="1200" dirty="0">
                <a:solidFill>
                  <a:schemeClr val="tx1"/>
                </a:solidFill>
                <a:effectLst/>
                <a:latin typeface="Arial" charset="0"/>
                <a:ea typeface="ＭＳ Ｐゴシック" charset="0"/>
                <a:cs typeface="ＭＳ Ｐゴシック" charset="0"/>
              </a:rPr>
              <a:t>). This lets us put our shellcode. </a:t>
            </a:r>
            <a:br>
              <a:rPr kumimoji="1" lang="en-US" sz="1200" b="0" i="0" kern="1200" dirty="0">
                <a:solidFill>
                  <a:schemeClr val="tx1"/>
                </a:solidFill>
                <a:effectLst/>
                <a:latin typeface="Arial" charset="0"/>
                <a:ea typeface="ＭＳ Ｐゴシック" charset="0"/>
                <a:cs typeface="ＭＳ Ｐゴシック" charset="0"/>
              </a:rPr>
            </a:br>
            <a:endParaRPr kumimoji="1" lang="en-US" sz="1200" b="0" i="0" kern="1200" dirty="0">
              <a:solidFill>
                <a:schemeClr val="tx1"/>
              </a:solidFill>
              <a:effectLst/>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11</a:t>
            </a:fld>
            <a:endParaRPr lang="de-DE" altLang="zh-CN"/>
          </a:p>
        </p:txBody>
      </p:sp>
    </p:spTree>
    <p:extLst>
      <p:ext uri="{BB962C8B-B14F-4D97-AF65-F5344CB8AC3E}">
        <p14:creationId xmlns:p14="http://schemas.microsoft.com/office/powerpoint/2010/main" val="191180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14</a:t>
            </a:fld>
            <a:endParaRPr lang="de-DE" altLang="zh-CN"/>
          </a:p>
        </p:txBody>
      </p:sp>
    </p:spTree>
    <p:extLst>
      <p:ext uri="{BB962C8B-B14F-4D97-AF65-F5344CB8AC3E}">
        <p14:creationId xmlns:p14="http://schemas.microsoft.com/office/powerpoint/2010/main" val="2900710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De_Bruijn_sequenc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53683" y="1013846"/>
            <a:ext cx="801858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Topics of Software Security</a:t>
            </a:r>
            <a:br>
              <a:rPr lang="en-US" altLang="en-US" sz="3200" b="1" dirty="0">
                <a:solidFill>
                  <a:schemeClr val="bg1"/>
                </a:solidFill>
                <a:latin typeface="Agency FB" panose="020B0503020202020204" pitchFamily="34" charset="0"/>
                <a:ea typeface="Calibri" charset="0"/>
                <a:cs typeface="Calibri" charset="0"/>
                <a:sym typeface="Arial" charset="0"/>
              </a:rPr>
            </a:br>
            <a:r>
              <a:rPr lang="en-US" altLang="zh-CN" sz="3200" b="1" dirty="0">
                <a:solidFill>
                  <a:schemeClr val="bg1"/>
                </a:solidFill>
                <a:latin typeface="Agency FB" panose="020B0503020202020204" pitchFamily="34" charset="0"/>
                <a:ea typeface="Calibri" charset="0"/>
                <a:cs typeface="Calibri" charset="0"/>
                <a:sym typeface="Arial" charset="0"/>
              </a:rPr>
              <a:t>Stack</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Overflow</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Review</a:t>
            </a:r>
            <a:r>
              <a:rPr lang="zh-CN" altLang="en-US" sz="3200" b="1" dirty="0">
                <a:solidFill>
                  <a:schemeClr val="bg1"/>
                </a:solidFill>
                <a:latin typeface="Agency FB" panose="020B0503020202020204" pitchFamily="34" charset="0"/>
                <a:ea typeface="Calibri" charset="0"/>
                <a:cs typeface="Calibri" charset="0"/>
                <a:sym typeface="Arial" charset="0"/>
              </a:rPr>
              <a:t> </a:t>
            </a:r>
            <a:endParaRPr lang="en-US" altLang="zh-CN" sz="3200" b="1" dirty="0">
              <a:solidFill>
                <a:schemeClr val="bg1"/>
              </a:solidFill>
              <a:latin typeface="Agency FB" panose="020B0503020202020204" pitchFamily="34" charset="0"/>
              <a:ea typeface="Calibri" charset="0"/>
              <a:cs typeface="Calibri" charset="0"/>
              <a:sym typeface="Arial" charset="0"/>
            </a:endParaRPr>
          </a:p>
          <a:p>
            <a:pPr algn="ctr"/>
            <a:r>
              <a:rPr lang="en-US" altLang="zh-CN" sz="3200" b="1" dirty="0">
                <a:solidFill>
                  <a:schemeClr val="bg1"/>
                </a:solidFill>
                <a:latin typeface="Agency FB" panose="020B0503020202020204" pitchFamily="34" charset="0"/>
                <a:ea typeface="Calibri" charset="0"/>
                <a:cs typeface="Calibri" charset="0"/>
                <a:sym typeface="Arial" charset="0"/>
              </a:rPr>
              <a:t>Classic Exploitation Technique</a:t>
            </a:r>
          </a:p>
          <a:p>
            <a:pPr algn="ctr"/>
            <a:r>
              <a:rPr lang="en-US" altLang="zh-CN" sz="3200" b="1" dirty="0">
                <a:solidFill>
                  <a:schemeClr val="bg1"/>
                </a:solidFill>
                <a:latin typeface="Agency FB" panose="020B0503020202020204" pitchFamily="34" charset="0"/>
                <a:ea typeface="Calibri" charset="0"/>
                <a:cs typeface="Calibri" charset="0"/>
                <a:sym typeface="Arial" charset="0"/>
              </a:rPr>
              <a:t>&amp;</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Linux Binary Protections</a:t>
            </a:r>
          </a:p>
          <a:p>
            <a:pPr algn="ctr"/>
            <a:r>
              <a:rPr lang="en-US" altLang="en-US" sz="2400" b="1" dirty="0">
                <a:solidFill>
                  <a:schemeClr val="bg1"/>
                </a:solidFill>
                <a:latin typeface="Agency FB" panose="020B0503020202020204" pitchFamily="34" charset="0"/>
                <a:ea typeface="Calibri" charset="0"/>
                <a:cs typeface="Calibri" charset="0"/>
                <a:sym typeface="Arial" charset="0"/>
              </a:rPr>
              <a:t>Dr. Si Chen (schen@wcupa.edu)</a:t>
            </a:r>
          </a:p>
        </p:txBody>
      </p:sp>
      <p:sp>
        <p:nvSpPr>
          <p:cNvPr id="2" name="Rectangle 1"/>
          <p:cNvSpPr/>
          <p:nvPr/>
        </p:nvSpPr>
        <p:spPr>
          <a:xfrm>
            <a:off x="7224436" y="-93336"/>
            <a:ext cx="1447832"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8</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Course Logo">
            <a:extLst>
              <a:ext uri="{FF2B5EF4-FFF2-40B4-BE49-F238E27FC236}">
                <a16:creationId xmlns:a16="http://schemas.microsoft.com/office/drawing/2014/main" id="{9282C541-23EE-469D-A06B-4D0016D94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9551" y="3823398"/>
            <a:ext cx="3164449" cy="21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AED9-F3DD-5845-B3B8-DCAB38DFCAAA}"/>
              </a:ext>
            </a:extLst>
          </p:cNvPr>
          <p:cNvSpPr>
            <a:spLocks noGrp="1"/>
          </p:cNvSpPr>
          <p:nvPr>
            <p:ph type="title"/>
          </p:nvPr>
        </p:nvSpPr>
        <p:spPr/>
        <p:txBody>
          <a:bodyPr/>
          <a:lstStyle/>
          <a:p>
            <a:r>
              <a:rPr lang="en-US" dirty="0"/>
              <a:t>Find Return Address</a:t>
            </a:r>
          </a:p>
        </p:txBody>
      </p:sp>
      <p:pic>
        <p:nvPicPr>
          <p:cNvPr id="5" name="Content Placeholder 4">
            <a:extLst>
              <a:ext uri="{FF2B5EF4-FFF2-40B4-BE49-F238E27FC236}">
                <a16:creationId xmlns:a16="http://schemas.microsoft.com/office/drawing/2014/main" id="{386BAA6B-976B-2A44-ACB9-18988C2666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808" y="958988"/>
            <a:ext cx="7781136" cy="5017742"/>
          </a:xfrm>
        </p:spPr>
      </p:pic>
    </p:spTree>
    <p:extLst>
      <p:ext uri="{BB962C8B-B14F-4D97-AF65-F5344CB8AC3E}">
        <p14:creationId xmlns:p14="http://schemas.microsoft.com/office/powerpoint/2010/main" val="242542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B69C-AAC0-F249-A095-65CBC7E8E610}"/>
              </a:ext>
            </a:extLst>
          </p:cNvPr>
          <p:cNvSpPr>
            <a:spLocks noGrp="1"/>
          </p:cNvSpPr>
          <p:nvPr>
            <p:ph type="title"/>
          </p:nvPr>
        </p:nvSpPr>
        <p:spPr/>
        <p:txBody>
          <a:bodyPr/>
          <a:lstStyle/>
          <a:p>
            <a:r>
              <a:rPr lang="en-US" dirty="0"/>
              <a:t>Find Return Address</a:t>
            </a:r>
          </a:p>
        </p:txBody>
      </p:sp>
      <p:pic>
        <p:nvPicPr>
          <p:cNvPr id="5" name="Content Placeholder 4">
            <a:extLst>
              <a:ext uri="{FF2B5EF4-FFF2-40B4-BE49-F238E27FC236}">
                <a16:creationId xmlns:a16="http://schemas.microsoft.com/office/drawing/2014/main" id="{8C356AD1-6539-6547-B64B-082D9B9988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082" y="749300"/>
            <a:ext cx="7159292" cy="5969964"/>
          </a:xfrm>
        </p:spPr>
      </p:pic>
      <p:sp>
        <p:nvSpPr>
          <p:cNvPr id="6" name="Rectangle 5">
            <a:extLst>
              <a:ext uri="{FF2B5EF4-FFF2-40B4-BE49-F238E27FC236}">
                <a16:creationId xmlns:a16="http://schemas.microsoft.com/office/drawing/2014/main" id="{13123F57-ED7E-4648-8FDC-38295400B8CD}"/>
              </a:ext>
            </a:extLst>
          </p:cNvPr>
          <p:cNvSpPr/>
          <p:nvPr/>
        </p:nvSpPr>
        <p:spPr>
          <a:xfrm>
            <a:off x="-6304" y="5362545"/>
            <a:ext cx="1222386" cy="400110"/>
          </a:xfrm>
          <a:prstGeom prst="rect">
            <a:avLst/>
          </a:prstGeom>
        </p:spPr>
        <p:txBody>
          <a:bodyPr wrap="none">
            <a:spAutoFit/>
          </a:bodyPr>
          <a:lstStyle/>
          <a:p>
            <a:r>
              <a:rPr lang="en-US" dirty="0"/>
              <a:t>0xffffd4fe</a:t>
            </a:r>
          </a:p>
        </p:txBody>
      </p:sp>
    </p:spTree>
    <p:extLst>
      <p:ext uri="{BB962C8B-B14F-4D97-AF65-F5344CB8AC3E}">
        <p14:creationId xmlns:p14="http://schemas.microsoft.com/office/powerpoint/2010/main" val="349737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NOP slide</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693194" y="749300"/>
            <a:ext cx="3733800" cy="3733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 y="4709786"/>
            <a:ext cx="9144000" cy="1367468"/>
          </a:xfrm>
          <a:prstGeom prst="rect">
            <a:avLst/>
          </a:prstGeom>
        </p:spPr>
      </p:pic>
    </p:spTree>
    <p:extLst>
      <p:ext uri="{BB962C8B-B14F-4D97-AF65-F5344CB8AC3E}">
        <p14:creationId xmlns:p14="http://schemas.microsoft.com/office/powerpoint/2010/main" val="41450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NOP slide</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581877" y="1489075"/>
            <a:ext cx="4545037" cy="3814177"/>
          </a:xfrm>
          <a:prstGeom prst="rect">
            <a:avLst/>
          </a:prstGeom>
        </p:spPr>
      </p:pic>
      <p:sp>
        <p:nvSpPr>
          <p:cNvPr id="6" name="Rectangle 5"/>
          <p:cNvSpPr/>
          <p:nvPr/>
        </p:nvSpPr>
        <p:spPr bwMode="auto">
          <a:xfrm>
            <a:off x="2906038" y="1927488"/>
            <a:ext cx="3220875" cy="209184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altLang="zh-CN" dirty="0"/>
          </a:p>
          <a:p>
            <a:pPr algn="ctr" fontAlgn="auto"/>
            <a:r>
              <a:rPr lang="en-US" altLang="zh-CN" dirty="0"/>
              <a:t>Small</a:t>
            </a:r>
            <a:r>
              <a:rPr lang="zh-CN" altLang="en-US" dirty="0"/>
              <a:t> </a:t>
            </a:r>
            <a:r>
              <a:rPr lang="en-US" altLang="zh-CN" dirty="0"/>
              <a:t>Program</a:t>
            </a:r>
          </a:p>
          <a:p>
            <a:endParaRPr lang="en-US" dirty="0"/>
          </a:p>
        </p:txBody>
      </p:sp>
      <p:sp>
        <p:nvSpPr>
          <p:cNvPr id="7" name="Rectangle 6"/>
          <p:cNvSpPr/>
          <p:nvPr/>
        </p:nvSpPr>
        <p:spPr bwMode="auto">
          <a:xfrm>
            <a:off x="2906039" y="4019334"/>
            <a:ext cx="3220875" cy="4008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rPr>
              <a:t>New</a:t>
            </a:r>
            <a:r>
              <a:rPr kumimoji="0" lang="zh-CN" altLang="en-US" sz="2000" b="1" i="0" u="none" strike="noStrike" cap="none" normalizeH="0" baseline="0" dirty="0">
                <a:ln>
                  <a:noFill/>
                </a:ln>
                <a:solidFill>
                  <a:schemeClr val="tx1"/>
                </a:solidFill>
                <a:effectLst/>
              </a:rPr>
              <a:t> </a:t>
            </a:r>
            <a:r>
              <a:rPr lang="en-US" altLang="zh-CN" b="1" dirty="0"/>
              <a:t>Return</a:t>
            </a:r>
            <a:r>
              <a:rPr lang="zh-CN" altLang="en-US" b="1" dirty="0"/>
              <a:t> </a:t>
            </a:r>
            <a:r>
              <a:rPr lang="en-US" altLang="zh-CN" b="1" dirty="0"/>
              <a:t>Address</a:t>
            </a:r>
            <a:endParaRPr kumimoji="0" lang="en-US" sz="2000" b="1" i="0" u="none" strike="noStrike" cap="none" normalizeH="0" baseline="0" dirty="0">
              <a:ln>
                <a:noFill/>
              </a:ln>
              <a:solidFill>
                <a:schemeClr val="tx1"/>
              </a:solidFill>
              <a:effectLst/>
            </a:endParaRPr>
          </a:p>
        </p:txBody>
      </p:sp>
      <p:sp>
        <p:nvSpPr>
          <p:cNvPr id="8" name="Rectangle 7"/>
          <p:cNvSpPr/>
          <p:nvPr/>
        </p:nvSpPr>
        <p:spPr>
          <a:xfrm>
            <a:off x="2906037" y="2411570"/>
            <a:ext cx="3220875"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a:t>
            </a:r>
            <a:r>
              <a:rPr lang="en-US" sz="1600" dirty="0" err="1"/>
              <a:t>xeb</a:t>
            </a:r>
            <a:r>
              <a:rPr lang="en-US" sz="1600" dirty="0"/>
              <a:t>\x19\x31\xc0\x31\</a:t>
            </a:r>
            <a:r>
              <a:rPr lang="en-US" sz="1600" dirty="0" err="1"/>
              <a:t>xdb</a:t>
            </a:r>
            <a:r>
              <a:rPr lang="en-US" sz="1600" dirty="0"/>
              <a:t>\x31\xd2\x31\xc9\xb0\x04\xb3\x01\x59\xb2\x05\</a:t>
            </a:r>
            <a:r>
              <a:rPr lang="en-US" sz="1600" dirty="0" err="1"/>
              <a:t>xcd</a:t>
            </a:r>
            <a:r>
              <a:rPr lang="en-US" sz="1600" dirty="0"/>
              <a:t>\x80\x31\xc0\xb0\x01\x31\</a:t>
            </a:r>
            <a:r>
              <a:rPr lang="en-US" sz="1600" dirty="0" err="1"/>
              <a:t>xdb</a:t>
            </a:r>
            <a:r>
              <a:rPr lang="en-US" sz="1600" dirty="0"/>
              <a:t>\</a:t>
            </a:r>
            <a:r>
              <a:rPr lang="en-US" sz="1600" dirty="0" err="1"/>
              <a:t>xcd</a:t>
            </a:r>
            <a:r>
              <a:rPr lang="en-US" sz="1600" dirty="0"/>
              <a:t>\x80\xe8\xe2\</a:t>
            </a:r>
            <a:r>
              <a:rPr lang="en-US" sz="1600" dirty="0" err="1"/>
              <a:t>xff</a:t>
            </a:r>
            <a:r>
              <a:rPr lang="en-US" sz="1600" dirty="0"/>
              <a:t>\</a:t>
            </a:r>
            <a:r>
              <a:rPr lang="en-US" sz="1600" dirty="0" err="1"/>
              <a:t>xff</a:t>
            </a:r>
            <a:r>
              <a:rPr lang="en-US" sz="1600" dirty="0"/>
              <a:t>\</a:t>
            </a:r>
            <a:r>
              <a:rPr lang="en-US" sz="1600" dirty="0" err="1"/>
              <a:t>xff</a:t>
            </a:r>
            <a:r>
              <a:rPr lang="en-US" sz="1600" dirty="0"/>
              <a:t>\x68\x65\x6c\x6c\x6f</a:t>
            </a:r>
            <a:endParaRPr lang="en-US" sz="1600" dirty="0">
              <a:solidFill>
                <a:srgbClr val="000000"/>
              </a:solidFill>
              <a:latin typeface="AvenirNext-Regular" charset="0"/>
            </a:endParaRPr>
          </a:p>
        </p:txBody>
      </p:sp>
      <p:sp>
        <p:nvSpPr>
          <p:cNvPr id="10" name="Right Arrow 9"/>
          <p:cNvSpPr/>
          <p:nvPr/>
        </p:nvSpPr>
        <p:spPr bwMode="auto">
          <a:xfrm rot="10800000">
            <a:off x="6264700" y="1706465"/>
            <a:ext cx="1451334" cy="46676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ectangle 11"/>
          <p:cNvSpPr/>
          <p:nvPr/>
        </p:nvSpPr>
        <p:spPr>
          <a:xfrm>
            <a:off x="2906036" y="1392911"/>
            <a:ext cx="3220875"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r>
              <a:rPr lang="en-US">
                <a:solidFill>
                  <a:srgbClr val="000000"/>
                </a:solidFill>
                <a:latin typeface="AvenirNext-Regular" charset="0"/>
              </a:rPr>
              <a:t>\x</a:t>
            </a:r>
            <a:r>
              <a:rPr lang="en-US" altLang="zh-CN">
                <a:solidFill>
                  <a:srgbClr val="000000"/>
                </a:solidFill>
                <a:latin typeface="AvenirNext-Regular" charset="0"/>
              </a:rPr>
              <a:t>90</a:t>
            </a:r>
            <a:endParaRPr lang="en-US" dirty="0">
              <a:solidFill>
                <a:srgbClr val="000000"/>
              </a:solidFill>
              <a:latin typeface="AvenirNext-Regular" charset="0"/>
            </a:endParaRPr>
          </a:p>
        </p:txBody>
      </p:sp>
    </p:spTree>
    <p:extLst>
      <p:ext uri="{BB962C8B-B14F-4D97-AF65-F5344CB8AC3E}">
        <p14:creationId xmlns:p14="http://schemas.microsoft.com/office/powerpoint/2010/main" val="26688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B984-AFCF-2548-A678-83F7C49C5F82}"/>
              </a:ext>
            </a:extLst>
          </p:cNvPr>
          <p:cNvSpPr>
            <a:spLocks noGrp="1"/>
          </p:cNvSpPr>
          <p:nvPr>
            <p:ph type="title"/>
          </p:nvPr>
        </p:nvSpPr>
        <p:spPr/>
        <p:txBody>
          <a:bodyPr/>
          <a:lstStyle/>
          <a:p>
            <a:r>
              <a:rPr lang="en-US" dirty="0"/>
              <a:t>Update Python Script</a:t>
            </a:r>
          </a:p>
        </p:txBody>
      </p:sp>
      <p:pic>
        <p:nvPicPr>
          <p:cNvPr id="23" name="Content Placeholder 22">
            <a:extLst>
              <a:ext uri="{FF2B5EF4-FFF2-40B4-BE49-F238E27FC236}">
                <a16:creationId xmlns:a16="http://schemas.microsoft.com/office/drawing/2014/main" id="{1EE01974-0728-E24C-903D-7B9B3F41CF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463" y="749300"/>
            <a:ext cx="7321261" cy="5558735"/>
          </a:xfrm>
        </p:spPr>
      </p:pic>
    </p:spTree>
    <p:extLst>
      <p:ext uri="{BB962C8B-B14F-4D97-AF65-F5344CB8AC3E}">
        <p14:creationId xmlns:p14="http://schemas.microsoft.com/office/powerpoint/2010/main" val="1545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398A-45CE-0647-B7B2-3F247FE60D90}"/>
              </a:ext>
            </a:extLst>
          </p:cNvPr>
          <p:cNvSpPr>
            <a:spLocks noGrp="1"/>
          </p:cNvSpPr>
          <p:nvPr>
            <p:ph type="title"/>
          </p:nvPr>
        </p:nvSpPr>
        <p:spPr/>
        <p:txBody>
          <a:bodyPr/>
          <a:lstStyle/>
          <a:p>
            <a:r>
              <a:rPr lang="en-US" sz="2400" dirty="0"/>
              <a:t>Run Exploit Script and attach GDB-PEDA to Program PID</a:t>
            </a:r>
          </a:p>
        </p:txBody>
      </p:sp>
      <p:pic>
        <p:nvPicPr>
          <p:cNvPr id="5" name="Content Placeholder 4">
            <a:extLst>
              <a:ext uri="{FF2B5EF4-FFF2-40B4-BE49-F238E27FC236}">
                <a16:creationId xmlns:a16="http://schemas.microsoft.com/office/drawing/2014/main" id="{AF2E788F-28AF-1F4F-9861-59CA691C15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58" y="1074078"/>
            <a:ext cx="8524875" cy="929040"/>
          </a:xfrm>
        </p:spPr>
      </p:pic>
      <p:pic>
        <p:nvPicPr>
          <p:cNvPr id="7" name="Picture 6">
            <a:extLst>
              <a:ext uri="{FF2B5EF4-FFF2-40B4-BE49-F238E27FC236}">
                <a16:creationId xmlns:a16="http://schemas.microsoft.com/office/drawing/2014/main" id="{1D380CEC-6F30-FE4A-A997-3E34AFE7F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58" y="2941983"/>
            <a:ext cx="5769195" cy="3751845"/>
          </a:xfrm>
          <a:prstGeom prst="rect">
            <a:avLst/>
          </a:prstGeom>
        </p:spPr>
      </p:pic>
      <p:pic>
        <p:nvPicPr>
          <p:cNvPr id="9" name="Picture 8">
            <a:extLst>
              <a:ext uri="{FF2B5EF4-FFF2-40B4-BE49-F238E27FC236}">
                <a16:creationId xmlns:a16="http://schemas.microsoft.com/office/drawing/2014/main" id="{DED21743-530F-DB43-887C-E047A45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58" y="2327896"/>
            <a:ext cx="3860800" cy="533400"/>
          </a:xfrm>
          <a:prstGeom prst="rect">
            <a:avLst/>
          </a:prstGeom>
        </p:spPr>
      </p:pic>
    </p:spTree>
    <p:extLst>
      <p:ext uri="{BB962C8B-B14F-4D97-AF65-F5344CB8AC3E}">
        <p14:creationId xmlns:p14="http://schemas.microsoft.com/office/powerpoint/2010/main" val="176734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BD16-F678-5243-9C9C-FC5E1F0D377B}"/>
              </a:ext>
            </a:extLst>
          </p:cNvPr>
          <p:cNvSpPr>
            <a:spLocks noGrp="1"/>
          </p:cNvSpPr>
          <p:nvPr>
            <p:ph type="title"/>
          </p:nvPr>
        </p:nvSpPr>
        <p:spPr/>
        <p:txBody>
          <a:bodyPr/>
          <a:lstStyle/>
          <a:p>
            <a:r>
              <a:rPr lang="en-US" dirty="0"/>
              <a:t>Classic Exploitation Illustration</a:t>
            </a:r>
            <a:br>
              <a:rPr lang="en-US" dirty="0"/>
            </a:br>
            <a:br>
              <a:rPr lang="en-US" dirty="0"/>
            </a:br>
            <a:endParaRPr lang="en-US" dirty="0"/>
          </a:p>
        </p:txBody>
      </p:sp>
      <p:pic>
        <p:nvPicPr>
          <p:cNvPr id="5" name="Picture 4">
            <a:extLst>
              <a:ext uri="{FF2B5EF4-FFF2-40B4-BE49-F238E27FC236}">
                <a16:creationId xmlns:a16="http://schemas.microsoft.com/office/drawing/2014/main" id="{AC26F2B4-A2EE-A74F-A53E-B36DCED2A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876300"/>
            <a:ext cx="7391400" cy="5105400"/>
          </a:xfrm>
          <a:prstGeom prst="rect">
            <a:avLst/>
          </a:prstGeom>
        </p:spPr>
      </p:pic>
    </p:spTree>
    <p:extLst>
      <p:ext uri="{BB962C8B-B14F-4D97-AF65-F5344CB8AC3E}">
        <p14:creationId xmlns:p14="http://schemas.microsoft.com/office/powerpoint/2010/main" val="319429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8B8A-7D55-F046-8BFA-0725D3FCFA13}"/>
              </a:ext>
            </a:extLst>
          </p:cNvPr>
          <p:cNvSpPr>
            <a:spLocks noGrp="1"/>
          </p:cNvSpPr>
          <p:nvPr>
            <p:ph type="title"/>
          </p:nvPr>
        </p:nvSpPr>
        <p:spPr/>
        <p:txBody>
          <a:bodyPr/>
          <a:lstStyle/>
          <a:p>
            <a:r>
              <a:rPr lang="en-US" dirty="0"/>
              <a:t>Classic Exploitation Illustration</a:t>
            </a:r>
            <a:br>
              <a:rPr lang="en-US" dirty="0"/>
            </a:br>
            <a:br>
              <a:rPr lang="en-US" dirty="0"/>
            </a:br>
            <a:endParaRPr lang="en-US" dirty="0"/>
          </a:p>
        </p:txBody>
      </p:sp>
      <p:pic>
        <p:nvPicPr>
          <p:cNvPr id="5" name="Content Placeholder 4">
            <a:extLst>
              <a:ext uri="{FF2B5EF4-FFF2-40B4-BE49-F238E27FC236}">
                <a16:creationId xmlns:a16="http://schemas.microsoft.com/office/drawing/2014/main" id="{BFE7CBC6-145F-4245-95E1-FB4FD9BB67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060" y="958987"/>
            <a:ext cx="7513910" cy="5190021"/>
          </a:xfrm>
        </p:spPr>
      </p:pic>
    </p:spTree>
    <p:extLst>
      <p:ext uri="{BB962C8B-B14F-4D97-AF65-F5344CB8AC3E}">
        <p14:creationId xmlns:p14="http://schemas.microsoft.com/office/powerpoint/2010/main" val="381321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143C-4C8B-8D4B-9BD6-1537E990CAF4}"/>
              </a:ext>
            </a:extLst>
          </p:cNvPr>
          <p:cNvSpPr>
            <a:spLocks noGrp="1"/>
          </p:cNvSpPr>
          <p:nvPr>
            <p:ph type="title"/>
          </p:nvPr>
        </p:nvSpPr>
        <p:spPr/>
        <p:txBody>
          <a:bodyPr/>
          <a:lstStyle/>
          <a:p>
            <a:r>
              <a:rPr lang="en-US" dirty="0"/>
              <a:t>Classic Exploitation Illustration</a:t>
            </a:r>
            <a:br>
              <a:rPr lang="en-US" dirty="0"/>
            </a:br>
            <a:br>
              <a:rPr lang="en-US" dirty="0"/>
            </a:br>
            <a:endParaRPr lang="en-US" dirty="0"/>
          </a:p>
        </p:txBody>
      </p:sp>
      <p:pic>
        <p:nvPicPr>
          <p:cNvPr id="5" name="Content Placeholder 4">
            <a:extLst>
              <a:ext uri="{FF2B5EF4-FFF2-40B4-BE49-F238E27FC236}">
                <a16:creationId xmlns:a16="http://schemas.microsoft.com/office/drawing/2014/main" id="{38131108-3B7D-6140-94F4-B44322489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051" y="905978"/>
            <a:ext cx="7782513" cy="5375551"/>
          </a:xfrm>
        </p:spPr>
      </p:pic>
    </p:spTree>
    <p:extLst>
      <p:ext uri="{BB962C8B-B14F-4D97-AF65-F5344CB8AC3E}">
        <p14:creationId xmlns:p14="http://schemas.microsoft.com/office/powerpoint/2010/main" val="114741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1F00-56E0-4048-A568-7D06AE2B11A4}"/>
              </a:ext>
            </a:extLst>
          </p:cNvPr>
          <p:cNvSpPr>
            <a:spLocks noGrp="1"/>
          </p:cNvSpPr>
          <p:nvPr>
            <p:ph type="title"/>
          </p:nvPr>
        </p:nvSpPr>
        <p:spPr/>
        <p:txBody>
          <a:bodyPr/>
          <a:lstStyle/>
          <a:p>
            <a:r>
              <a:rPr lang="en-US" dirty="0"/>
              <a:t>Classic Exploitation Illustration</a:t>
            </a:r>
            <a:br>
              <a:rPr lang="en-US" dirty="0"/>
            </a:br>
            <a:br>
              <a:rPr lang="en-US" dirty="0"/>
            </a:br>
            <a:endParaRPr lang="en-US" dirty="0"/>
          </a:p>
        </p:txBody>
      </p:sp>
      <p:pic>
        <p:nvPicPr>
          <p:cNvPr id="5" name="Content Placeholder 4">
            <a:extLst>
              <a:ext uri="{FF2B5EF4-FFF2-40B4-BE49-F238E27FC236}">
                <a16:creationId xmlns:a16="http://schemas.microsoft.com/office/drawing/2014/main" id="{C1F850D2-C9DA-3240-9739-3214B33629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138" y="1078258"/>
            <a:ext cx="7245306" cy="5004490"/>
          </a:xfrm>
        </p:spPr>
      </p:pic>
    </p:spTree>
    <p:extLst>
      <p:ext uri="{BB962C8B-B14F-4D97-AF65-F5344CB8AC3E}">
        <p14:creationId xmlns:p14="http://schemas.microsoft.com/office/powerpoint/2010/main" val="321461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From</a:t>
            </a:r>
            <a:r>
              <a:rPr lang="zh-CN" altLang="en-US" dirty="0"/>
              <a:t> </a:t>
            </a:r>
            <a:r>
              <a:rPr lang="en-US" altLang="zh-CN" dirty="0"/>
              <a:t>Crash</a:t>
            </a:r>
            <a:r>
              <a:rPr lang="zh-CN" altLang="en-US" dirty="0"/>
              <a:t> </a:t>
            </a:r>
            <a:r>
              <a:rPr lang="en-US" altLang="zh-CN" dirty="0"/>
              <a:t>to</a:t>
            </a:r>
            <a:r>
              <a:rPr lang="zh-CN" altLang="en-US" dirty="0"/>
              <a:t> </a:t>
            </a:r>
            <a:r>
              <a:rPr lang="en-US" altLang="zh-CN" dirty="0"/>
              <a:t>Hack</a:t>
            </a:r>
            <a:endParaRPr lang="en-US" dirty="0"/>
          </a:p>
        </p:txBody>
      </p:sp>
      <p:sp>
        <p:nvSpPr>
          <p:cNvPr id="3" name="Content Placeholder 2"/>
          <p:cNvSpPr>
            <a:spLocks noGrp="1"/>
          </p:cNvSpPr>
          <p:nvPr>
            <p:ph idx="1"/>
          </p:nvPr>
        </p:nvSpPr>
        <p:spPr>
          <a:xfrm>
            <a:off x="391823" y="1015111"/>
            <a:ext cx="8524875" cy="4313238"/>
          </a:xfrm>
        </p:spPr>
        <p:txBody>
          <a:bodyPr/>
          <a:lstStyle/>
          <a:p>
            <a:r>
              <a:rPr lang="en-US" altLang="zh-CN" dirty="0"/>
              <a:t>If</a:t>
            </a:r>
            <a:r>
              <a:rPr lang="zh-CN" altLang="en-US" dirty="0"/>
              <a:t> </a:t>
            </a:r>
            <a:r>
              <a:rPr lang="en-US" altLang="zh-CN" dirty="0"/>
              <a:t>the</a:t>
            </a:r>
            <a:r>
              <a:rPr lang="zh-CN" altLang="en-US" dirty="0"/>
              <a:t> </a:t>
            </a:r>
            <a:r>
              <a:rPr lang="en-US" altLang="zh-CN" dirty="0"/>
              <a:t>input</a:t>
            </a:r>
            <a:r>
              <a:rPr lang="zh-CN" altLang="en-US" dirty="0"/>
              <a:t> </a:t>
            </a:r>
            <a:r>
              <a:rPr lang="en-US" altLang="zh-CN" dirty="0"/>
              <a:t>is</a:t>
            </a:r>
            <a:r>
              <a:rPr lang="zh-CN" altLang="en-US" dirty="0"/>
              <a:t> </a:t>
            </a:r>
            <a:r>
              <a:rPr lang="en-US" altLang="zh-CN" dirty="0"/>
              <a:t>larger</a:t>
            </a:r>
            <a:r>
              <a:rPr lang="zh-CN" altLang="en-US" dirty="0"/>
              <a:t> </a:t>
            </a:r>
            <a:r>
              <a:rPr lang="en-US" altLang="zh-CN" dirty="0"/>
              <a:t>than</a:t>
            </a:r>
            <a:r>
              <a:rPr lang="zh-CN" altLang="en-US" dirty="0"/>
              <a:t> </a:t>
            </a:r>
            <a:r>
              <a:rPr lang="en-US" altLang="zh-CN" dirty="0"/>
              <a:t>the</a:t>
            </a:r>
            <a:r>
              <a:rPr lang="zh-CN" altLang="en-US" dirty="0"/>
              <a:t> </a:t>
            </a:r>
            <a:r>
              <a:rPr lang="en-US" altLang="zh-CN" dirty="0"/>
              <a:t>size</a:t>
            </a:r>
            <a:r>
              <a:rPr lang="zh-CN" altLang="en-US" dirty="0"/>
              <a:t> </a:t>
            </a:r>
            <a:r>
              <a:rPr lang="en-US" altLang="zh-CN" dirty="0"/>
              <a:t>of</a:t>
            </a:r>
            <a:r>
              <a:rPr lang="zh-CN" altLang="en-US" dirty="0"/>
              <a:t> </a:t>
            </a:r>
            <a:r>
              <a:rPr lang="en-US" altLang="zh-CN" dirty="0"/>
              <a:t>the</a:t>
            </a:r>
            <a:r>
              <a:rPr lang="zh-CN" altLang="en-US" dirty="0"/>
              <a:t> </a:t>
            </a:r>
            <a:r>
              <a:rPr lang="en-US" altLang="zh-CN" dirty="0"/>
              <a:t>array,</a:t>
            </a:r>
            <a:r>
              <a:rPr lang="zh-CN" altLang="en-US" dirty="0"/>
              <a:t> </a:t>
            </a:r>
            <a:r>
              <a:rPr lang="en-US" altLang="zh-CN" dirty="0"/>
              <a:t>normally,</a:t>
            </a:r>
            <a:r>
              <a:rPr lang="zh-CN" altLang="en-US" dirty="0"/>
              <a:t> </a:t>
            </a:r>
            <a:r>
              <a:rPr lang="en-US" altLang="zh-CN" dirty="0"/>
              <a:t>the</a:t>
            </a:r>
            <a:r>
              <a:rPr lang="zh-CN" altLang="en-US" dirty="0"/>
              <a:t> </a:t>
            </a:r>
            <a:r>
              <a:rPr lang="en-US" altLang="zh-CN" dirty="0"/>
              <a:t>program</a:t>
            </a:r>
            <a:r>
              <a:rPr lang="zh-CN" altLang="en-US" dirty="0"/>
              <a:t> </a:t>
            </a:r>
            <a:r>
              <a:rPr lang="en-US" altLang="zh-CN" dirty="0"/>
              <a:t>will</a:t>
            </a:r>
            <a:r>
              <a:rPr lang="zh-CN" altLang="en-US" dirty="0"/>
              <a:t> </a:t>
            </a:r>
            <a:r>
              <a:rPr lang="en-US" altLang="zh-CN" dirty="0"/>
              <a:t>crash.</a:t>
            </a:r>
          </a:p>
          <a:p>
            <a:r>
              <a:rPr lang="en-US" altLang="zh-CN" dirty="0"/>
              <a:t>Need</a:t>
            </a:r>
            <a:r>
              <a:rPr lang="zh-CN" altLang="en-US" dirty="0"/>
              <a:t> </a:t>
            </a:r>
            <a:r>
              <a:rPr lang="en-US" altLang="zh-CN" dirty="0"/>
              <a:t>to</a:t>
            </a:r>
            <a:r>
              <a:rPr lang="zh-CN" altLang="en-US" dirty="0"/>
              <a:t> </a:t>
            </a:r>
            <a:r>
              <a:rPr lang="en-US" altLang="zh-CN" dirty="0"/>
              <a:t>craft</a:t>
            </a:r>
            <a:r>
              <a:rPr lang="zh-CN" altLang="en-US" dirty="0"/>
              <a:t> </a:t>
            </a:r>
            <a:r>
              <a:rPr lang="en-US" altLang="zh-CN" dirty="0"/>
              <a:t>special</a:t>
            </a:r>
            <a:r>
              <a:rPr lang="zh-CN" altLang="en-US" dirty="0"/>
              <a:t> </a:t>
            </a:r>
            <a:r>
              <a:rPr lang="en-US" altLang="zh-CN" dirty="0"/>
              <a:t>data</a:t>
            </a:r>
            <a:r>
              <a:rPr lang="zh-CN" altLang="en-US" dirty="0"/>
              <a:t> </a:t>
            </a:r>
            <a:r>
              <a:rPr lang="en-US" altLang="zh-CN" dirty="0"/>
              <a:t>to</a:t>
            </a:r>
            <a:r>
              <a:rPr lang="zh-CN" altLang="en-US" dirty="0"/>
              <a:t> </a:t>
            </a:r>
            <a:r>
              <a:rPr lang="en-US" altLang="zh-CN" dirty="0"/>
              <a:t>exploit</a:t>
            </a:r>
            <a:r>
              <a:rPr lang="zh-CN" altLang="en-US" dirty="0"/>
              <a:t> </a:t>
            </a:r>
            <a:r>
              <a:rPr lang="en-US" altLang="zh-CN" dirty="0"/>
              <a:t>this</a:t>
            </a:r>
            <a:r>
              <a:rPr lang="zh-CN" altLang="en-US" dirty="0"/>
              <a:t> </a:t>
            </a:r>
            <a:r>
              <a:rPr lang="en-US" altLang="zh-CN" dirty="0"/>
              <a:t>vulnerability.</a:t>
            </a:r>
          </a:p>
          <a:p>
            <a:pPr lvl="1"/>
            <a:r>
              <a:rPr lang="en-US" altLang="en-US" dirty="0"/>
              <a:t>The general idea is to overflow a buffer so that it overwrites the return address.</a:t>
            </a:r>
          </a:p>
        </p:txBody>
      </p:sp>
      <p:pic>
        <p:nvPicPr>
          <p:cNvPr id="4" name="Picture 3"/>
          <p:cNvPicPr>
            <a:picLocks noChangeAspect="1"/>
          </p:cNvPicPr>
          <p:nvPr/>
        </p:nvPicPr>
        <p:blipFill>
          <a:blip r:embed="rId2"/>
          <a:stretch>
            <a:fillRect/>
          </a:stretch>
        </p:blipFill>
        <p:spPr>
          <a:xfrm>
            <a:off x="1719663" y="3043823"/>
            <a:ext cx="4545037" cy="3814177"/>
          </a:xfrm>
          <a:prstGeom prst="rect">
            <a:avLst/>
          </a:prstGeom>
        </p:spPr>
      </p:pic>
      <p:sp>
        <p:nvSpPr>
          <p:cNvPr id="5" name="Rectangle 4"/>
          <p:cNvSpPr/>
          <p:nvPr/>
        </p:nvSpPr>
        <p:spPr bwMode="auto">
          <a:xfrm>
            <a:off x="3043824" y="3482236"/>
            <a:ext cx="3220875" cy="209184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altLang="zh-CN" dirty="0"/>
          </a:p>
          <a:p>
            <a:pPr algn="ctr" fontAlgn="auto"/>
            <a:r>
              <a:rPr lang="en-US" altLang="zh-CN" dirty="0"/>
              <a:t>AAAA</a:t>
            </a:r>
            <a:endParaRPr lang="en-US" dirty="0"/>
          </a:p>
          <a:p>
            <a:pPr algn="ctr" fontAlgn="auto"/>
            <a:r>
              <a:rPr lang="en-US" altLang="zh-CN" dirty="0"/>
              <a:t>AAAA</a:t>
            </a:r>
            <a:endParaRPr lang="en-US" dirty="0"/>
          </a:p>
          <a:p>
            <a:pPr algn="ctr" fontAlgn="auto"/>
            <a:r>
              <a:rPr lang="en-US" altLang="zh-CN" dirty="0"/>
              <a:t>BBBB</a:t>
            </a:r>
            <a:endParaRPr lang="en-US" dirty="0"/>
          </a:p>
          <a:p>
            <a:pPr algn="ctr" fontAlgn="auto"/>
            <a:r>
              <a:rPr lang="en-US" altLang="zh-CN" dirty="0"/>
              <a:t>BBBB</a:t>
            </a:r>
            <a:endParaRPr lang="en-US" dirty="0"/>
          </a:p>
          <a:p>
            <a:pPr algn="ctr" fontAlgn="auto"/>
            <a:r>
              <a:rPr lang="en-US" altLang="zh-CN" dirty="0"/>
              <a:t>CCCC</a:t>
            </a:r>
            <a:endParaRPr lang="en-US" dirty="0"/>
          </a:p>
          <a:p>
            <a:pPr algn="ctr" fontAlgn="auto"/>
            <a:r>
              <a:rPr lang="en-US" altLang="zh-CN" dirty="0"/>
              <a:t>CCCC</a:t>
            </a:r>
            <a:endParaRPr lang="en-US" dirty="0"/>
          </a:p>
          <a:p>
            <a:pPr algn="ctr" fontAlgn="auto"/>
            <a:r>
              <a:rPr lang="en-US" altLang="zh-CN" dirty="0"/>
              <a:t>DDDD</a:t>
            </a:r>
            <a:endParaRPr lang="en-US" dirty="0"/>
          </a:p>
          <a:p>
            <a:endParaRPr lang="en-US" dirty="0"/>
          </a:p>
        </p:txBody>
      </p:sp>
      <p:sp>
        <p:nvSpPr>
          <p:cNvPr id="6" name="Rectangle 5"/>
          <p:cNvSpPr/>
          <p:nvPr/>
        </p:nvSpPr>
        <p:spPr bwMode="auto">
          <a:xfrm>
            <a:off x="3043825" y="5574082"/>
            <a:ext cx="3220875" cy="4008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rPr>
              <a:t>New</a:t>
            </a:r>
            <a:r>
              <a:rPr kumimoji="0" lang="zh-CN" altLang="en-US" sz="1600" b="1" i="0" u="none" strike="noStrike" cap="none" normalizeH="0" baseline="0" dirty="0">
                <a:ln>
                  <a:noFill/>
                </a:ln>
                <a:solidFill>
                  <a:schemeClr val="tx1"/>
                </a:solidFill>
                <a:effectLst/>
              </a:rPr>
              <a:t> </a:t>
            </a:r>
            <a:r>
              <a:rPr lang="en-US" altLang="zh-CN" sz="1600" b="1" dirty="0"/>
              <a:t>Return</a:t>
            </a:r>
            <a:r>
              <a:rPr lang="zh-CN" altLang="en-US" sz="1600" b="1" dirty="0"/>
              <a:t> </a:t>
            </a:r>
            <a:r>
              <a:rPr lang="en-US" altLang="zh-CN" sz="1600" b="1" dirty="0"/>
              <a:t>Address – Hacked()</a:t>
            </a:r>
            <a:endParaRPr kumimoji="0" lang="en-US" sz="1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6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6FE5-B4C8-694C-9762-4975B3FFD709}"/>
              </a:ext>
            </a:extLst>
          </p:cNvPr>
          <p:cNvSpPr>
            <a:spLocks noGrp="1"/>
          </p:cNvSpPr>
          <p:nvPr>
            <p:ph type="title"/>
          </p:nvPr>
        </p:nvSpPr>
        <p:spPr/>
        <p:txBody>
          <a:bodyPr/>
          <a:lstStyle/>
          <a:p>
            <a:r>
              <a:rPr lang="en-US" dirty="0"/>
              <a:t>Classic Exploitation Illustration</a:t>
            </a:r>
            <a:br>
              <a:rPr lang="en-US" dirty="0"/>
            </a:br>
            <a:br>
              <a:rPr lang="en-US" dirty="0"/>
            </a:br>
            <a:endParaRPr lang="en-US" dirty="0"/>
          </a:p>
        </p:txBody>
      </p:sp>
      <p:pic>
        <p:nvPicPr>
          <p:cNvPr id="13" name="Content Placeholder 12">
            <a:extLst>
              <a:ext uri="{FF2B5EF4-FFF2-40B4-BE49-F238E27FC236}">
                <a16:creationId xmlns:a16="http://schemas.microsoft.com/office/drawing/2014/main" id="{4476E59C-B836-6141-91F0-30C531323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111" y="1011995"/>
            <a:ext cx="7686585" cy="5309291"/>
          </a:xfrm>
        </p:spPr>
      </p:pic>
    </p:spTree>
    <p:extLst>
      <p:ext uri="{BB962C8B-B14F-4D97-AF65-F5344CB8AC3E}">
        <p14:creationId xmlns:p14="http://schemas.microsoft.com/office/powerpoint/2010/main" val="48056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8CD4-0D09-964C-8694-044428C61CDC}"/>
              </a:ext>
            </a:extLst>
          </p:cNvPr>
          <p:cNvSpPr>
            <a:spLocks noGrp="1"/>
          </p:cNvSpPr>
          <p:nvPr>
            <p:ph type="title"/>
          </p:nvPr>
        </p:nvSpPr>
        <p:spPr/>
        <p:txBody>
          <a:bodyPr/>
          <a:lstStyle/>
          <a:p>
            <a:r>
              <a:rPr lang="en-US" altLang="zh-CN" sz="2800" dirty="0">
                <a:latin typeface="Agency FB" panose="020B0503020202020204" pitchFamily="34" charset="0"/>
                <a:ea typeface="Calibri" charset="0"/>
                <a:cs typeface="Calibri" charset="0"/>
                <a:sym typeface="Arial" charset="0"/>
              </a:rPr>
              <a:t>Classic Exploitation Technique</a:t>
            </a:r>
            <a:br>
              <a:rPr lang="en-US" altLang="zh-CN" sz="2800" dirty="0">
                <a:latin typeface="Agency FB" panose="020B0503020202020204" pitchFamily="34" charset="0"/>
                <a:ea typeface="Calibri" charset="0"/>
                <a:cs typeface="Calibri" charset="0"/>
                <a:sym typeface="Arial" charset="0"/>
              </a:rPr>
            </a:br>
            <a:endParaRPr lang="en-US" dirty="0"/>
          </a:p>
        </p:txBody>
      </p:sp>
      <p:pic>
        <p:nvPicPr>
          <p:cNvPr id="5" name="Content Placeholder 4">
            <a:extLst>
              <a:ext uri="{FF2B5EF4-FFF2-40B4-BE49-F238E27FC236}">
                <a16:creationId xmlns:a16="http://schemas.microsoft.com/office/drawing/2014/main" id="{17EE9F6C-BB38-5042-AC4B-F3F3A3F914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709" y="896178"/>
            <a:ext cx="6954314" cy="4313238"/>
          </a:xfrm>
        </p:spPr>
      </p:pic>
      <p:sp>
        <p:nvSpPr>
          <p:cNvPr id="6" name="TextBox 5">
            <a:extLst>
              <a:ext uri="{FF2B5EF4-FFF2-40B4-BE49-F238E27FC236}">
                <a16:creationId xmlns:a16="http://schemas.microsoft.com/office/drawing/2014/main" id="{54E1197F-B247-574B-892E-C5DB4DD090B3}"/>
              </a:ext>
            </a:extLst>
          </p:cNvPr>
          <p:cNvSpPr txBox="1"/>
          <p:nvPr/>
        </p:nvSpPr>
        <p:spPr>
          <a:xfrm>
            <a:off x="1139709" y="5356295"/>
            <a:ext cx="5814605" cy="707886"/>
          </a:xfrm>
          <a:prstGeom prst="rect">
            <a:avLst/>
          </a:prstGeom>
          <a:noFill/>
        </p:spPr>
        <p:txBody>
          <a:bodyPr wrap="none" rtlCol="0">
            <a:spAutoFit/>
          </a:bodyPr>
          <a:lstStyle/>
          <a:p>
            <a:pPr marL="457200" indent="-457200">
              <a:buAutoNum type="arabicPeriod"/>
            </a:pPr>
            <a:r>
              <a:rPr lang="en-US" dirty="0"/>
              <a:t>Call hacked() (lab1)</a:t>
            </a:r>
          </a:p>
          <a:p>
            <a:pPr marL="457200" indent="-457200">
              <a:buAutoNum type="arabicPeriod"/>
            </a:pPr>
            <a:r>
              <a:rPr lang="en-US" dirty="0"/>
              <a:t>Write our own shellcode to launch shell (lab2)</a:t>
            </a:r>
          </a:p>
        </p:txBody>
      </p:sp>
    </p:spTree>
    <p:extLst>
      <p:ext uri="{BB962C8B-B14F-4D97-AF65-F5344CB8AC3E}">
        <p14:creationId xmlns:p14="http://schemas.microsoft.com/office/powerpoint/2010/main" val="262316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BDE9-6244-FD44-AA1F-D6ABCCD0625A}"/>
              </a:ext>
            </a:extLst>
          </p:cNvPr>
          <p:cNvSpPr>
            <a:spLocks noGrp="1"/>
          </p:cNvSpPr>
          <p:nvPr>
            <p:ph type="title"/>
          </p:nvPr>
        </p:nvSpPr>
        <p:spPr/>
        <p:txBody>
          <a:bodyPr/>
          <a:lstStyle/>
          <a:p>
            <a:r>
              <a:rPr lang="en-US" dirty="0"/>
              <a:t>Compile the code</a:t>
            </a:r>
          </a:p>
        </p:txBody>
      </p:sp>
      <p:sp>
        <p:nvSpPr>
          <p:cNvPr id="9" name="TextBox 8">
            <a:extLst>
              <a:ext uri="{FF2B5EF4-FFF2-40B4-BE49-F238E27FC236}">
                <a16:creationId xmlns:a16="http://schemas.microsoft.com/office/drawing/2014/main" id="{A218F034-42E3-6645-9CBE-7A13775D8B1C}"/>
              </a:ext>
            </a:extLst>
          </p:cNvPr>
          <p:cNvSpPr txBox="1"/>
          <p:nvPr/>
        </p:nvSpPr>
        <p:spPr>
          <a:xfrm>
            <a:off x="688170" y="4736592"/>
            <a:ext cx="8239756" cy="400110"/>
          </a:xfrm>
          <a:prstGeom prst="rect">
            <a:avLst/>
          </a:prstGeom>
          <a:noFill/>
        </p:spPr>
        <p:txBody>
          <a:bodyPr wrap="none" rtlCol="0">
            <a:spAutoFit/>
          </a:bodyPr>
          <a:lstStyle/>
          <a:p>
            <a:r>
              <a:rPr lang="en-US" dirty="0" err="1"/>
              <a:t>gcc</a:t>
            </a:r>
            <a:r>
              <a:rPr lang="en-US" dirty="0"/>
              <a:t> -m32 –</a:t>
            </a:r>
            <a:r>
              <a:rPr lang="en-US" dirty="0" err="1"/>
              <a:t>fno</a:t>
            </a:r>
            <a:r>
              <a:rPr lang="en-US" dirty="0"/>
              <a:t>-stack-protector –</a:t>
            </a:r>
            <a:r>
              <a:rPr lang="en-US" dirty="0" err="1"/>
              <a:t>zexecstack</a:t>
            </a:r>
            <a:r>
              <a:rPr lang="en-US" dirty="0"/>
              <a:t> –o ./overflow2 ./overflow2.c</a:t>
            </a:r>
          </a:p>
        </p:txBody>
      </p:sp>
      <p:pic>
        <p:nvPicPr>
          <p:cNvPr id="15" name="Content Placeholder 14">
            <a:extLst>
              <a:ext uri="{FF2B5EF4-FFF2-40B4-BE49-F238E27FC236}">
                <a16:creationId xmlns:a16="http://schemas.microsoft.com/office/drawing/2014/main" id="{CA6041CD-E89D-8C47-AF80-41442C312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051" y="1333676"/>
            <a:ext cx="8524875" cy="3032980"/>
          </a:xfrm>
        </p:spPr>
      </p:pic>
      <p:sp>
        <p:nvSpPr>
          <p:cNvPr id="16" name="Rectangle 15">
            <a:extLst>
              <a:ext uri="{FF2B5EF4-FFF2-40B4-BE49-F238E27FC236}">
                <a16:creationId xmlns:a16="http://schemas.microsoft.com/office/drawing/2014/main" id="{1702204D-21F7-854B-B7F0-96381867774E}"/>
              </a:ext>
            </a:extLst>
          </p:cNvPr>
          <p:cNvSpPr/>
          <p:nvPr/>
        </p:nvSpPr>
        <p:spPr bwMode="auto">
          <a:xfrm>
            <a:off x="2322576" y="1333676"/>
            <a:ext cx="6605350" cy="24823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AF1222BF-BC44-3F49-AA66-E3B329A7D216}"/>
              </a:ext>
            </a:extLst>
          </p:cNvPr>
          <p:cNvSpPr/>
          <p:nvPr/>
        </p:nvSpPr>
        <p:spPr bwMode="auto">
          <a:xfrm>
            <a:off x="403051" y="1518644"/>
            <a:ext cx="1041701" cy="25529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4186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2EB7-8385-AB45-8D52-B0036A2B0783}"/>
              </a:ext>
            </a:extLst>
          </p:cNvPr>
          <p:cNvSpPr>
            <a:spLocks noGrp="1"/>
          </p:cNvSpPr>
          <p:nvPr>
            <p:ph type="title"/>
          </p:nvPr>
        </p:nvSpPr>
        <p:spPr/>
        <p:txBody>
          <a:bodyPr/>
          <a:lstStyle/>
          <a:p>
            <a:r>
              <a:rPr lang="en-US" dirty="0"/>
              <a:t>No </a:t>
            </a:r>
            <a:r>
              <a:rPr lang="en-US" dirty="0" err="1"/>
              <a:t>eXecute</a:t>
            </a:r>
            <a:r>
              <a:rPr lang="en-US" dirty="0"/>
              <a:t> (NX)</a:t>
            </a:r>
            <a:br>
              <a:rPr lang="en-US" dirty="0"/>
            </a:br>
            <a:br>
              <a:rPr lang="en-US" dirty="0"/>
            </a:br>
            <a:endParaRPr lang="en-US" dirty="0"/>
          </a:p>
        </p:txBody>
      </p:sp>
      <p:sp>
        <p:nvSpPr>
          <p:cNvPr id="3" name="Content Placeholder 2">
            <a:extLst>
              <a:ext uri="{FF2B5EF4-FFF2-40B4-BE49-F238E27FC236}">
                <a16:creationId xmlns:a16="http://schemas.microsoft.com/office/drawing/2014/main" id="{80417388-E685-6A4D-852A-3E8AF7CAD94A}"/>
              </a:ext>
            </a:extLst>
          </p:cNvPr>
          <p:cNvSpPr>
            <a:spLocks noGrp="1"/>
          </p:cNvSpPr>
          <p:nvPr>
            <p:ph idx="1"/>
          </p:nvPr>
        </p:nvSpPr>
        <p:spPr/>
        <p:txBody>
          <a:bodyPr/>
          <a:lstStyle/>
          <a:p>
            <a:r>
              <a:rPr lang="en-US" dirty="0"/>
              <a:t>-</a:t>
            </a:r>
            <a:r>
              <a:rPr lang="en-US" dirty="0" err="1"/>
              <a:t>zexecstack</a:t>
            </a:r>
            <a:endParaRPr lang="en-US" dirty="0"/>
          </a:p>
          <a:p>
            <a:r>
              <a:rPr lang="en-US" dirty="0"/>
              <a:t>Also known as </a:t>
            </a:r>
            <a:r>
              <a:rPr lang="en-US" b="1" dirty="0"/>
              <a:t>Data Execution Prevention (DEP), </a:t>
            </a:r>
            <a:r>
              <a:rPr lang="en-US" dirty="0"/>
              <a:t>this protection marks writable regions of memory as non-executable. </a:t>
            </a:r>
          </a:p>
          <a:p>
            <a:r>
              <a:rPr lang="en-US" dirty="0"/>
              <a:t>This prevents the processor from executing in these marked regions of memory.</a:t>
            </a:r>
          </a:p>
        </p:txBody>
      </p:sp>
      <p:pic>
        <p:nvPicPr>
          <p:cNvPr id="5" name="Picture 4">
            <a:extLst>
              <a:ext uri="{FF2B5EF4-FFF2-40B4-BE49-F238E27FC236}">
                <a16:creationId xmlns:a16="http://schemas.microsoft.com/office/drawing/2014/main" id="{AA5EEB28-FFB8-6149-940B-C60A38D3F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842" y="3222105"/>
            <a:ext cx="4787536" cy="3635895"/>
          </a:xfrm>
          <a:prstGeom prst="rect">
            <a:avLst/>
          </a:prstGeom>
        </p:spPr>
      </p:pic>
    </p:spTree>
    <p:extLst>
      <p:ext uri="{BB962C8B-B14F-4D97-AF65-F5344CB8AC3E}">
        <p14:creationId xmlns:p14="http://schemas.microsoft.com/office/powerpoint/2010/main" val="249648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F7A7-47E5-BB48-B12F-65A97E3BC20C}"/>
              </a:ext>
            </a:extLst>
          </p:cNvPr>
          <p:cNvSpPr>
            <a:spLocks noGrp="1"/>
          </p:cNvSpPr>
          <p:nvPr>
            <p:ph type="title"/>
          </p:nvPr>
        </p:nvSpPr>
        <p:spPr/>
        <p:txBody>
          <a:bodyPr/>
          <a:lstStyle/>
          <a:p>
            <a:r>
              <a:rPr lang="en-US" dirty="0"/>
              <a:t>No </a:t>
            </a:r>
            <a:r>
              <a:rPr lang="en-US" dirty="0" err="1"/>
              <a:t>eXecute</a:t>
            </a:r>
            <a:r>
              <a:rPr lang="en-US" dirty="0"/>
              <a:t> (NX)</a:t>
            </a:r>
            <a:br>
              <a:rPr lang="en-US" dirty="0"/>
            </a:br>
            <a:br>
              <a:rPr lang="en-US" dirty="0"/>
            </a:br>
            <a:endParaRPr lang="en-US" dirty="0"/>
          </a:p>
        </p:txBody>
      </p:sp>
      <p:pic>
        <p:nvPicPr>
          <p:cNvPr id="9" name="Content Placeholder 8">
            <a:extLst>
              <a:ext uri="{FF2B5EF4-FFF2-40B4-BE49-F238E27FC236}">
                <a16:creationId xmlns:a16="http://schemas.microsoft.com/office/drawing/2014/main" id="{66BDE891-B0CA-2446-8DCD-18B95ADF53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427" y="905978"/>
            <a:ext cx="5968260" cy="4532597"/>
          </a:xfrm>
        </p:spPr>
      </p:pic>
      <p:sp>
        <p:nvSpPr>
          <p:cNvPr id="10" name="Rectangle 9">
            <a:extLst>
              <a:ext uri="{FF2B5EF4-FFF2-40B4-BE49-F238E27FC236}">
                <a16:creationId xmlns:a16="http://schemas.microsoft.com/office/drawing/2014/main" id="{C1F2B7FE-EFC8-0C46-BC5A-1FD0D44DD5CB}"/>
              </a:ext>
            </a:extLst>
          </p:cNvPr>
          <p:cNvSpPr/>
          <p:nvPr/>
        </p:nvSpPr>
        <p:spPr>
          <a:xfrm>
            <a:off x="1267427" y="5595253"/>
            <a:ext cx="596826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solidFill>
                  <a:srgbClr val="24292E"/>
                </a:solidFill>
                <a:latin typeface="-apple-system"/>
              </a:rPr>
              <a:t>After the function returns, the program will set the instruction pointer to 0xbfff0000 and attempt to execute the instructions at that address. However, since the region of memory mapped at that address has no execution permissions, the program will crash.</a:t>
            </a:r>
          </a:p>
        </p:txBody>
      </p:sp>
    </p:spTree>
    <p:extLst>
      <p:ext uri="{BB962C8B-B14F-4D97-AF65-F5344CB8AC3E}">
        <p14:creationId xmlns:p14="http://schemas.microsoft.com/office/powerpoint/2010/main" val="2361674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54F1-6076-3A45-B11F-E94CE16303C6}"/>
              </a:ext>
            </a:extLst>
          </p:cNvPr>
          <p:cNvSpPr>
            <a:spLocks noGrp="1"/>
          </p:cNvSpPr>
          <p:nvPr>
            <p:ph type="title"/>
          </p:nvPr>
        </p:nvSpPr>
        <p:spPr/>
        <p:txBody>
          <a:bodyPr/>
          <a:lstStyle/>
          <a:p>
            <a:r>
              <a:rPr lang="en-US" dirty="0"/>
              <a:t>No </a:t>
            </a:r>
            <a:r>
              <a:rPr lang="en-US" dirty="0" err="1"/>
              <a:t>eXecute</a:t>
            </a:r>
            <a:r>
              <a:rPr lang="en-US" dirty="0"/>
              <a:t> (NX)</a:t>
            </a:r>
            <a:br>
              <a:rPr lang="en-US" dirty="0"/>
            </a:br>
            <a:br>
              <a:rPr lang="en-US" dirty="0"/>
            </a:br>
            <a:endParaRPr lang="en-US" dirty="0"/>
          </a:p>
        </p:txBody>
      </p:sp>
      <p:pic>
        <p:nvPicPr>
          <p:cNvPr id="5" name="Content Placeholder 4">
            <a:extLst>
              <a:ext uri="{FF2B5EF4-FFF2-40B4-BE49-F238E27FC236}">
                <a16:creationId xmlns:a16="http://schemas.microsoft.com/office/drawing/2014/main" id="{39359588-1588-ED46-9FDC-BB119DA1C7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002" y="1489075"/>
            <a:ext cx="5679421" cy="4313238"/>
          </a:xfrm>
        </p:spPr>
      </p:pic>
      <p:sp>
        <p:nvSpPr>
          <p:cNvPr id="6" name="Rectangle 5">
            <a:extLst>
              <a:ext uri="{FF2B5EF4-FFF2-40B4-BE49-F238E27FC236}">
                <a16:creationId xmlns:a16="http://schemas.microsoft.com/office/drawing/2014/main" id="{E544BEA4-407B-E447-A1EA-8EB89FA9658D}"/>
              </a:ext>
            </a:extLst>
          </p:cNvPr>
          <p:cNvSpPr/>
          <p:nvPr/>
        </p:nvSpPr>
        <p:spPr>
          <a:xfrm>
            <a:off x="2271712" y="5842337"/>
            <a:ext cx="4572000" cy="1015663"/>
          </a:xfrm>
          <a:prstGeom prst="rect">
            <a:avLst/>
          </a:prstGeom>
        </p:spPr>
        <p:txBody>
          <a:bodyPr>
            <a:spAutoFit/>
          </a:bodyPr>
          <a:lstStyle/>
          <a:p>
            <a:r>
              <a:rPr lang="en-US" dirty="0">
                <a:solidFill>
                  <a:srgbClr val="24292E"/>
                </a:solidFill>
                <a:latin typeface="-apple-system"/>
              </a:rPr>
              <a:t>Thus, the attacker's exploit is thwarted.</a:t>
            </a:r>
          </a:p>
          <a:p>
            <a:br>
              <a:rPr lang="en-US" dirty="0"/>
            </a:br>
            <a:endParaRPr lang="en-US" dirty="0"/>
          </a:p>
        </p:txBody>
      </p:sp>
    </p:spTree>
    <p:extLst>
      <p:ext uri="{BB962C8B-B14F-4D97-AF65-F5344CB8AC3E}">
        <p14:creationId xmlns:p14="http://schemas.microsoft.com/office/powerpoint/2010/main" val="325493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BDE9-6244-FD44-AA1F-D6ABCCD0625A}"/>
              </a:ext>
            </a:extLst>
          </p:cNvPr>
          <p:cNvSpPr>
            <a:spLocks noGrp="1"/>
          </p:cNvSpPr>
          <p:nvPr>
            <p:ph type="title"/>
          </p:nvPr>
        </p:nvSpPr>
        <p:spPr/>
        <p:txBody>
          <a:bodyPr/>
          <a:lstStyle/>
          <a:p>
            <a:r>
              <a:rPr lang="en-US" dirty="0"/>
              <a:t>Compile the code</a:t>
            </a:r>
          </a:p>
        </p:txBody>
      </p:sp>
      <p:sp>
        <p:nvSpPr>
          <p:cNvPr id="9" name="TextBox 8">
            <a:extLst>
              <a:ext uri="{FF2B5EF4-FFF2-40B4-BE49-F238E27FC236}">
                <a16:creationId xmlns:a16="http://schemas.microsoft.com/office/drawing/2014/main" id="{A218F034-42E3-6645-9CBE-7A13775D8B1C}"/>
              </a:ext>
            </a:extLst>
          </p:cNvPr>
          <p:cNvSpPr txBox="1"/>
          <p:nvPr/>
        </p:nvSpPr>
        <p:spPr>
          <a:xfrm>
            <a:off x="688170" y="4736592"/>
            <a:ext cx="8239756" cy="400110"/>
          </a:xfrm>
          <a:prstGeom prst="rect">
            <a:avLst/>
          </a:prstGeom>
          <a:noFill/>
        </p:spPr>
        <p:txBody>
          <a:bodyPr wrap="none" rtlCol="0">
            <a:spAutoFit/>
          </a:bodyPr>
          <a:lstStyle/>
          <a:p>
            <a:r>
              <a:rPr lang="en-US" dirty="0" err="1"/>
              <a:t>gcc</a:t>
            </a:r>
            <a:r>
              <a:rPr lang="en-US" dirty="0"/>
              <a:t> -m32 –</a:t>
            </a:r>
            <a:r>
              <a:rPr lang="en-US" dirty="0" err="1"/>
              <a:t>fno</a:t>
            </a:r>
            <a:r>
              <a:rPr lang="en-US" dirty="0"/>
              <a:t>-stack-protector –</a:t>
            </a:r>
            <a:r>
              <a:rPr lang="en-US" dirty="0" err="1"/>
              <a:t>zexecstack</a:t>
            </a:r>
            <a:r>
              <a:rPr lang="en-US" dirty="0"/>
              <a:t> –o ./overflow2 ./overflow2.c</a:t>
            </a:r>
          </a:p>
        </p:txBody>
      </p:sp>
      <p:pic>
        <p:nvPicPr>
          <p:cNvPr id="15" name="Content Placeholder 14">
            <a:extLst>
              <a:ext uri="{FF2B5EF4-FFF2-40B4-BE49-F238E27FC236}">
                <a16:creationId xmlns:a16="http://schemas.microsoft.com/office/drawing/2014/main" id="{CA6041CD-E89D-8C47-AF80-41442C312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051" y="1333676"/>
            <a:ext cx="8524875" cy="3032980"/>
          </a:xfrm>
        </p:spPr>
      </p:pic>
      <p:sp>
        <p:nvSpPr>
          <p:cNvPr id="16" name="Rectangle 15">
            <a:extLst>
              <a:ext uri="{FF2B5EF4-FFF2-40B4-BE49-F238E27FC236}">
                <a16:creationId xmlns:a16="http://schemas.microsoft.com/office/drawing/2014/main" id="{1702204D-21F7-854B-B7F0-96381867774E}"/>
              </a:ext>
            </a:extLst>
          </p:cNvPr>
          <p:cNvSpPr/>
          <p:nvPr/>
        </p:nvSpPr>
        <p:spPr bwMode="auto">
          <a:xfrm>
            <a:off x="2322576" y="1333676"/>
            <a:ext cx="6605350" cy="24823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AF1222BF-BC44-3F49-AA66-E3B329A7D216}"/>
              </a:ext>
            </a:extLst>
          </p:cNvPr>
          <p:cNvSpPr/>
          <p:nvPr/>
        </p:nvSpPr>
        <p:spPr bwMode="auto">
          <a:xfrm>
            <a:off x="403051" y="1518644"/>
            <a:ext cx="1041701" cy="25529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79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2EB7-8385-AB45-8D52-B0036A2B0783}"/>
              </a:ext>
            </a:extLst>
          </p:cNvPr>
          <p:cNvSpPr>
            <a:spLocks noGrp="1"/>
          </p:cNvSpPr>
          <p:nvPr>
            <p:ph type="title"/>
          </p:nvPr>
        </p:nvSpPr>
        <p:spPr/>
        <p:txBody>
          <a:bodyPr/>
          <a:lstStyle/>
          <a:p>
            <a:r>
              <a:rPr lang="en-US" dirty="0"/>
              <a:t>No </a:t>
            </a:r>
            <a:r>
              <a:rPr lang="en-US" dirty="0" err="1"/>
              <a:t>eXecute</a:t>
            </a:r>
            <a:r>
              <a:rPr lang="en-US" dirty="0"/>
              <a:t> (NX)</a:t>
            </a:r>
            <a:br>
              <a:rPr lang="en-US" dirty="0"/>
            </a:br>
            <a:br>
              <a:rPr lang="en-US" dirty="0"/>
            </a:br>
            <a:endParaRPr lang="en-US" dirty="0"/>
          </a:p>
        </p:txBody>
      </p:sp>
      <p:sp>
        <p:nvSpPr>
          <p:cNvPr id="3" name="Content Placeholder 2">
            <a:extLst>
              <a:ext uri="{FF2B5EF4-FFF2-40B4-BE49-F238E27FC236}">
                <a16:creationId xmlns:a16="http://schemas.microsoft.com/office/drawing/2014/main" id="{80417388-E685-6A4D-852A-3E8AF7CAD94A}"/>
              </a:ext>
            </a:extLst>
          </p:cNvPr>
          <p:cNvSpPr>
            <a:spLocks noGrp="1"/>
          </p:cNvSpPr>
          <p:nvPr>
            <p:ph idx="1"/>
          </p:nvPr>
        </p:nvSpPr>
        <p:spPr/>
        <p:txBody>
          <a:bodyPr/>
          <a:lstStyle/>
          <a:p>
            <a:r>
              <a:rPr lang="en-US" dirty="0"/>
              <a:t>-</a:t>
            </a:r>
            <a:r>
              <a:rPr lang="en-US" dirty="0" err="1"/>
              <a:t>zexecstack</a:t>
            </a:r>
            <a:endParaRPr lang="en-US" dirty="0"/>
          </a:p>
          <a:p>
            <a:r>
              <a:rPr lang="en-US" dirty="0"/>
              <a:t>Also known as </a:t>
            </a:r>
            <a:r>
              <a:rPr lang="en-US" b="1" dirty="0"/>
              <a:t>Data Execution Prevention (DEP), </a:t>
            </a:r>
            <a:r>
              <a:rPr lang="en-US" dirty="0"/>
              <a:t>this protection marks writable regions of memory as non-executable. </a:t>
            </a:r>
          </a:p>
          <a:p>
            <a:r>
              <a:rPr lang="en-US" dirty="0"/>
              <a:t>This prevents the processor from executing in these marked regions of memory.</a:t>
            </a:r>
          </a:p>
        </p:txBody>
      </p:sp>
      <p:pic>
        <p:nvPicPr>
          <p:cNvPr id="5" name="Picture 4">
            <a:extLst>
              <a:ext uri="{FF2B5EF4-FFF2-40B4-BE49-F238E27FC236}">
                <a16:creationId xmlns:a16="http://schemas.microsoft.com/office/drawing/2014/main" id="{AA5EEB28-FFB8-6149-940B-C60A38D3F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842" y="3222105"/>
            <a:ext cx="4787536" cy="3635895"/>
          </a:xfrm>
          <a:prstGeom prst="rect">
            <a:avLst/>
          </a:prstGeom>
        </p:spPr>
      </p:pic>
    </p:spTree>
    <p:extLst>
      <p:ext uri="{BB962C8B-B14F-4D97-AF65-F5344CB8AC3E}">
        <p14:creationId xmlns:p14="http://schemas.microsoft.com/office/powerpoint/2010/main" val="92847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F7A7-47E5-BB48-B12F-65A97E3BC20C}"/>
              </a:ext>
            </a:extLst>
          </p:cNvPr>
          <p:cNvSpPr>
            <a:spLocks noGrp="1"/>
          </p:cNvSpPr>
          <p:nvPr>
            <p:ph type="title"/>
          </p:nvPr>
        </p:nvSpPr>
        <p:spPr/>
        <p:txBody>
          <a:bodyPr/>
          <a:lstStyle/>
          <a:p>
            <a:r>
              <a:rPr lang="en-US" dirty="0"/>
              <a:t>No </a:t>
            </a:r>
            <a:r>
              <a:rPr lang="en-US" dirty="0" err="1"/>
              <a:t>eXecute</a:t>
            </a:r>
            <a:r>
              <a:rPr lang="en-US" dirty="0"/>
              <a:t> (NX)</a:t>
            </a:r>
            <a:br>
              <a:rPr lang="en-US" dirty="0"/>
            </a:br>
            <a:br>
              <a:rPr lang="en-US" dirty="0"/>
            </a:br>
            <a:endParaRPr lang="en-US" dirty="0"/>
          </a:p>
        </p:txBody>
      </p:sp>
      <p:pic>
        <p:nvPicPr>
          <p:cNvPr id="9" name="Content Placeholder 8">
            <a:extLst>
              <a:ext uri="{FF2B5EF4-FFF2-40B4-BE49-F238E27FC236}">
                <a16:creationId xmlns:a16="http://schemas.microsoft.com/office/drawing/2014/main" id="{66BDE891-B0CA-2446-8DCD-18B95ADF53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427" y="905978"/>
            <a:ext cx="5968260" cy="4532597"/>
          </a:xfrm>
        </p:spPr>
      </p:pic>
      <p:sp>
        <p:nvSpPr>
          <p:cNvPr id="10" name="Rectangle 9">
            <a:extLst>
              <a:ext uri="{FF2B5EF4-FFF2-40B4-BE49-F238E27FC236}">
                <a16:creationId xmlns:a16="http://schemas.microsoft.com/office/drawing/2014/main" id="{C1F2B7FE-EFC8-0C46-BC5A-1FD0D44DD5CB}"/>
              </a:ext>
            </a:extLst>
          </p:cNvPr>
          <p:cNvSpPr/>
          <p:nvPr/>
        </p:nvSpPr>
        <p:spPr>
          <a:xfrm>
            <a:off x="1267427" y="5595253"/>
            <a:ext cx="596826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solidFill>
                  <a:srgbClr val="24292E"/>
                </a:solidFill>
                <a:latin typeface="-apple-system"/>
              </a:rPr>
              <a:t>After the function returns, the program will set the instruction pointer to 0xbfff0000 and attempt to execute the instructions at that address. However, since the region of memory mapped at that address has no execution permissions, the program will crash.</a:t>
            </a:r>
          </a:p>
        </p:txBody>
      </p:sp>
    </p:spTree>
    <p:extLst>
      <p:ext uri="{BB962C8B-B14F-4D97-AF65-F5344CB8AC3E}">
        <p14:creationId xmlns:p14="http://schemas.microsoft.com/office/powerpoint/2010/main" val="3596444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54F1-6076-3A45-B11F-E94CE16303C6}"/>
              </a:ext>
            </a:extLst>
          </p:cNvPr>
          <p:cNvSpPr>
            <a:spLocks noGrp="1"/>
          </p:cNvSpPr>
          <p:nvPr>
            <p:ph type="title"/>
          </p:nvPr>
        </p:nvSpPr>
        <p:spPr/>
        <p:txBody>
          <a:bodyPr/>
          <a:lstStyle/>
          <a:p>
            <a:r>
              <a:rPr lang="en-US" dirty="0"/>
              <a:t>No </a:t>
            </a:r>
            <a:r>
              <a:rPr lang="en-US" dirty="0" err="1"/>
              <a:t>eXecute</a:t>
            </a:r>
            <a:r>
              <a:rPr lang="en-US" dirty="0"/>
              <a:t> (NX)</a:t>
            </a:r>
            <a:br>
              <a:rPr lang="en-US" dirty="0"/>
            </a:br>
            <a:br>
              <a:rPr lang="en-US" dirty="0"/>
            </a:br>
            <a:endParaRPr lang="en-US" dirty="0"/>
          </a:p>
        </p:txBody>
      </p:sp>
      <p:pic>
        <p:nvPicPr>
          <p:cNvPr id="5" name="Content Placeholder 4">
            <a:extLst>
              <a:ext uri="{FF2B5EF4-FFF2-40B4-BE49-F238E27FC236}">
                <a16:creationId xmlns:a16="http://schemas.microsoft.com/office/drawing/2014/main" id="{39359588-1588-ED46-9FDC-BB119DA1C7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002" y="1489075"/>
            <a:ext cx="5679421" cy="4313238"/>
          </a:xfrm>
        </p:spPr>
      </p:pic>
      <p:sp>
        <p:nvSpPr>
          <p:cNvPr id="6" name="Rectangle 5">
            <a:extLst>
              <a:ext uri="{FF2B5EF4-FFF2-40B4-BE49-F238E27FC236}">
                <a16:creationId xmlns:a16="http://schemas.microsoft.com/office/drawing/2014/main" id="{E544BEA4-407B-E447-A1EA-8EB89FA9658D}"/>
              </a:ext>
            </a:extLst>
          </p:cNvPr>
          <p:cNvSpPr/>
          <p:nvPr/>
        </p:nvSpPr>
        <p:spPr>
          <a:xfrm>
            <a:off x="2271712" y="5842337"/>
            <a:ext cx="4572000" cy="1015663"/>
          </a:xfrm>
          <a:prstGeom prst="rect">
            <a:avLst/>
          </a:prstGeom>
        </p:spPr>
        <p:txBody>
          <a:bodyPr>
            <a:spAutoFit/>
          </a:bodyPr>
          <a:lstStyle/>
          <a:p>
            <a:r>
              <a:rPr lang="en-US" dirty="0">
                <a:solidFill>
                  <a:srgbClr val="24292E"/>
                </a:solidFill>
                <a:latin typeface="-apple-system"/>
              </a:rPr>
              <a:t>Thus, the attacker's exploit is thwarted.</a:t>
            </a:r>
          </a:p>
          <a:p>
            <a:br>
              <a:rPr lang="en-US" dirty="0"/>
            </a:br>
            <a:endParaRPr lang="en-US" dirty="0"/>
          </a:p>
        </p:txBody>
      </p:sp>
    </p:spTree>
    <p:extLst>
      <p:ext uri="{BB962C8B-B14F-4D97-AF65-F5344CB8AC3E}">
        <p14:creationId xmlns:p14="http://schemas.microsoft.com/office/powerpoint/2010/main" val="359029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From</a:t>
            </a:r>
            <a:r>
              <a:rPr lang="zh-CN" altLang="en-US" dirty="0"/>
              <a:t> </a:t>
            </a:r>
            <a:r>
              <a:rPr lang="en-US" altLang="zh-CN" dirty="0"/>
              <a:t>Crash</a:t>
            </a:r>
            <a:r>
              <a:rPr lang="zh-CN" altLang="en-US" dirty="0"/>
              <a:t> </a:t>
            </a:r>
            <a:r>
              <a:rPr lang="en-US" altLang="zh-CN" dirty="0"/>
              <a:t>to</a:t>
            </a:r>
            <a:r>
              <a:rPr lang="zh-CN" altLang="en-US" dirty="0"/>
              <a:t> </a:t>
            </a:r>
            <a:r>
              <a:rPr lang="en-US" altLang="zh-CN" dirty="0"/>
              <a:t>Hack</a:t>
            </a:r>
            <a:endParaRPr lang="en-US" dirty="0"/>
          </a:p>
        </p:txBody>
      </p:sp>
      <p:sp>
        <p:nvSpPr>
          <p:cNvPr id="3" name="Content Placeholder 2"/>
          <p:cNvSpPr>
            <a:spLocks noGrp="1"/>
          </p:cNvSpPr>
          <p:nvPr>
            <p:ph idx="1"/>
          </p:nvPr>
        </p:nvSpPr>
        <p:spPr>
          <a:xfrm>
            <a:off x="391823" y="1015111"/>
            <a:ext cx="8524875" cy="4313238"/>
          </a:xfrm>
        </p:spPr>
        <p:txBody>
          <a:bodyPr/>
          <a:lstStyle/>
          <a:p>
            <a:r>
              <a:rPr lang="en-US" altLang="zh-CN" dirty="0"/>
              <a:t>If</a:t>
            </a:r>
            <a:r>
              <a:rPr lang="zh-CN" altLang="en-US" dirty="0"/>
              <a:t> </a:t>
            </a:r>
            <a:r>
              <a:rPr lang="en-US" altLang="zh-CN" dirty="0"/>
              <a:t>the</a:t>
            </a:r>
            <a:r>
              <a:rPr lang="zh-CN" altLang="en-US" dirty="0"/>
              <a:t> </a:t>
            </a:r>
            <a:r>
              <a:rPr lang="en-US" altLang="zh-CN" dirty="0"/>
              <a:t>input</a:t>
            </a:r>
            <a:r>
              <a:rPr lang="zh-CN" altLang="en-US" dirty="0"/>
              <a:t> </a:t>
            </a:r>
            <a:r>
              <a:rPr lang="en-US" altLang="zh-CN" dirty="0"/>
              <a:t>is</a:t>
            </a:r>
            <a:r>
              <a:rPr lang="zh-CN" altLang="en-US" dirty="0"/>
              <a:t> </a:t>
            </a:r>
            <a:r>
              <a:rPr lang="en-US" altLang="zh-CN" dirty="0"/>
              <a:t>larger</a:t>
            </a:r>
            <a:r>
              <a:rPr lang="zh-CN" altLang="en-US" dirty="0"/>
              <a:t> </a:t>
            </a:r>
            <a:r>
              <a:rPr lang="en-US" altLang="zh-CN" dirty="0"/>
              <a:t>than</a:t>
            </a:r>
            <a:r>
              <a:rPr lang="zh-CN" altLang="en-US" dirty="0"/>
              <a:t> </a:t>
            </a:r>
            <a:r>
              <a:rPr lang="en-US" altLang="zh-CN" dirty="0"/>
              <a:t>the</a:t>
            </a:r>
            <a:r>
              <a:rPr lang="zh-CN" altLang="en-US" dirty="0"/>
              <a:t> </a:t>
            </a:r>
            <a:r>
              <a:rPr lang="en-US" altLang="zh-CN" dirty="0"/>
              <a:t>size</a:t>
            </a:r>
            <a:r>
              <a:rPr lang="zh-CN" altLang="en-US" dirty="0"/>
              <a:t> </a:t>
            </a:r>
            <a:r>
              <a:rPr lang="en-US" altLang="zh-CN" dirty="0"/>
              <a:t>of</a:t>
            </a:r>
            <a:r>
              <a:rPr lang="zh-CN" altLang="en-US" dirty="0"/>
              <a:t> </a:t>
            </a:r>
            <a:r>
              <a:rPr lang="en-US" altLang="zh-CN" dirty="0"/>
              <a:t>the</a:t>
            </a:r>
            <a:r>
              <a:rPr lang="zh-CN" altLang="en-US" dirty="0"/>
              <a:t> </a:t>
            </a:r>
            <a:r>
              <a:rPr lang="en-US" altLang="zh-CN" dirty="0"/>
              <a:t>array,</a:t>
            </a:r>
            <a:r>
              <a:rPr lang="zh-CN" altLang="en-US" dirty="0"/>
              <a:t> </a:t>
            </a:r>
            <a:r>
              <a:rPr lang="en-US" altLang="zh-CN" dirty="0"/>
              <a:t>normally,</a:t>
            </a:r>
            <a:r>
              <a:rPr lang="zh-CN" altLang="en-US" dirty="0"/>
              <a:t> </a:t>
            </a:r>
            <a:r>
              <a:rPr lang="en-US" altLang="zh-CN" dirty="0"/>
              <a:t>the</a:t>
            </a:r>
            <a:r>
              <a:rPr lang="zh-CN" altLang="en-US" dirty="0"/>
              <a:t> </a:t>
            </a:r>
            <a:r>
              <a:rPr lang="en-US" altLang="zh-CN" dirty="0"/>
              <a:t>program</a:t>
            </a:r>
            <a:r>
              <a:rPr lang="zh-CN" altLang="en-US" dirty="0"/>
              <a:t> </a:t>
            </a:r>
            <a:r>
              <a:rPr lang="en-US" altLang="zh-CN" dirty="0"/>
              <a:t>will</a:t>
            </a:r>
            <a:r>
              <a:rPr lang="zh-CN" altLang="en-US" dirty="0"/>
              <a:t> </a:t>
            </a:r>
            <a:r>
              <a:rPr lang="en-US" altLang="zh-CN" dirty="0"/>
              <a:t>crash.</a:t>
            </a:r>
          </a:p>
          <a:p>
            <a:r>
              <a:rPr lang="en-US" altLang="zh-CN" dirty="0"/>
              <a:t>Need</a:t>
            </a:r>
            <a:r>
              <a:rPr lang="zh-CN" altLang="en-US" dirty="0"/>
              <a:t> </a:t>
            </a:r>
            <a:r>
              <a:rPr lang="en-US" altLang="zh-CN" dirty="0"/>
              <a:t>to</a:t>
            </a:r>
            <a:r>
              <a:rPr lang="zh-CN" altLang="en-US" dirty="0"/>
              <a:t> </a:t>
            </a:r>
            <a:r>
              <a:rPr lang="en-US" altLang="zh-CN" dirty="0"/>
              <a:t>craft</a:t>
            </a:r>
            <a:r>
              <a:rPr lang="zh-CN" altLang="en-US" dirty="0"/>
              <a:t> </a:t>
            </a:r>
            <a:r>
              <a:rPr lang="en-US" altLang="zh-CN" dirty="0"/>
              <a:t>special</a:t>
            </a:r>
            <a:r>
              <a:rPr lang="zh-CN" altLang="en-US" dirty="0"/>
              <a:t> </a:t>
            </a:r>
            <a:r>
              <a:rPr lang="en-US" altLang="zh-CN" dirty="0"/>
              <a:t>data</a:t>
            </a:r>
            <a:r>
              <a:rPr lang="zh-CN" altLang="en-US" dirty="0"/>
              <a:t> </a:t>
            </a:r>
            <a:r>
              <a:rPr lang="en-US" altLang="zh-CN" dirty="0"/>
              <a:t>to</a:t>
            </a:r>
            <a:r>
              <a:rPr lang="zh-CN" altLang="en-US" dirty="0"/>
              <a:t> </a:t>
            </a:r>
            <a:r>
              <a:rPr lang="en-US" altLang="zh-CN" dirty="0"/>
              <a:t>exploit</a:t>
            </a:r>
            <a:r>
              <a:rPr lang="zh-CN" altLang="en-US" dirty="0"/>
              <a:t> </a:t>
            </a:r>
            <a:r>
              <a:rPr lang="en-US" altLang="zh-CN" dirty="0"/>
              <a:t>this</a:t>
            </a:r>
            <a:r>
              <a:rPr lang="zh-CN" altLang="en-US" dirty="0"/>
              <a:t> </a:t>
            </a:r>
            <a:r>
              <a:rPr lang="en-US" altLang="zh-CN" dirty="0"/>
              <a:t>vulnerability.</a:t>
            </a:r>
          </a:p>
          <a:p>
            <a:pPr lvl="1"/>
            <a:r>
              <a:rPr lang="en-US" altLang="en-US" dirty="0"/>
              <a:t>The general idea is to overflow a buffer so that it overwrites the return address.</a:t>
            </a:r>
          </a:p>
        </p:txBody>
      </p:sp>
      <p:pic>
        <p:nvPicPr>
          <p:cNvPr id="4" name="Picture 3"/>
          <p:cNvPicPr>
            <a:picLocks noChangeAspect="1"/>
          </p:cNvPicPr>
          <p:nvPr/>
        </p:nvPicPr>
        <p:blipFill>
          <a:blip r:embed="rId2"/>
          <a:stretch>
            <a:fillRect/>
          </a:stretch>
        </p:blipFill>
        <p:spPr>
          <a:xfrm>
            <a:off x="1719663" y="3043823"/>
            <a:ext cx="4545037" cy="3814177"/>
          </a:xfrm>
          <a:prstGeom prst="rect">
            <a:avLst/>
          </a:prstGeom>
        </p:spPr>
      </p:pic>
      <p:sp>
        <p:nvSpPr>
          <p:cNvPr id="5" name="Rectangle 4"/>
          <p:cNvSpPr/>
          <p:nvPr/>
        </p:nvSpPr>
        <p:spPr bwMode="auto">
          <a:xfrm>
            <a:off x="3043824" y="3482236"/>
            <a:ext cx="3220875" cy="209184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altLang="zh-CN" dirty="0"/>
          </a:p>
          <a:p>
            <a:pPr algn="ctr" fontAlgn="auto"/>
            <a:r>
              <a:rPr lang="en-US" altLang="zh-CN" dirty="0"/>
              <a:t>AAAA</a:t>
            </a:r>
            <a:endParaRPr lang="en-US" dirty="0"/>
          </a:p>
          <a:p>
            <a:pPr algn="ctr" fontAlgn="auto"/>
            <a:r>
              <a:rPr lang="en-US" altLang="zh-CN" dirty="0"/>
              <a:t>AAAA</a:t>
            </a:r>
            <a:endParaRPr lang="en-US" dirty="0"/>
          </a:p>
          <a:p>
            <a:pPr algn="ctr" fontAlgn="auto"/>
            <a:r>
              <a:rPr lang="en-US" altLang="zh-CN" dirty="0"/>
              <a:t>BBBB</a:t>
            </a:r>
            <a:endParaRPr lang="en-US" dirty="0"/>
          </a:p>
          <a:p>
            <a:pPr algn="ctr" fontAlgn="auto"/>
            <a:r>
              <a:rPr lang="en-US" altLang="zh-CN" dirty="0"/>
              <a:t>BBBB</a:t>
            </a:r>
            <a:endParaRPr lang="en-US" dirty="0"/>
          </a:p>
          <a:p>
            <a:pPr algn="ctr" fontAlgn="auto"/>
            <a:r>
              <a:rPr lang="en-US" altLang="zh-CN" dirty="0"/>
              <a:t>CCCC</a:t>
            </a:r>
            <a:endParaRPr lang="en-US" dirty="0"/>
          </a:p>
          <a:p>
            <a:pPr algn="ctr" fontAlgn="auto"/>
            <a:r>
              <a:rPr lang="en-US" altLang="zh-CN" dirty="0"/>
              <a:t>CCCC</a:t>
            </a:r>
            <a:endParaRPr lang="en-US" dirty="0"/>
          </a:p>
          <a:p>
            <a:pPr algn="ctr" fontAlgn="auto"/>
            <a:r>
              <a:rPr lang="en-US" altLang="zh-CN" dirty="0"/>
              <a:t>DDDD</a:t>
            </a:r>
            <a:endParaRPr lang="en-US" dirty="0"/>
          </a:p>
          <a:p>
            <a:endParaRPr lang="en-US" dirty="0"/>
          </a:p>
        </p:txBody>
      </p:sp>
      <p:sp>
        <p:nvSpPr>
          <p:cNvPr id="6" name="Rectangle 5"/>
          <p:cNvSpPr/>
          <p:nvPr/>
        </p:nvSpPr>
        <p:spPr bwMode="auto">
          <a:xfrm>
            <a:off x="3043825" y="5574082"/>
            <a:ext cx="3220875" cy="4008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r>
              <a:rPr lang="en-US" sz="1600" dirty="0"/>
              <a:t>\x4d\x55\x55\x56</a:t>
            </a:r>
            <a:endParaRPr kumimoji="0" lang="en-US" sz="1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552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pc="-5" dirty="0"/>
              <a:t>Data Execution Prevention (DEP): </a:t>
            </a:r>
            <a:r>
              <a:rPr lang="en-US" sz="2400" spc="-5" dirty="0">
                <a:solidFill>
                  <a:srgbClr val="C00000"/>
                </a:solidFill>
              </a:rPr>
              <a:t>N</a:t>
            </a:r>
            <a:r>
              <a:rPr lang="en-US" sz="2400" spc="-5" dirty="0"/>
              <a:t>o </a:t>
            </a:r>
            <a:r>
              <a:rPr lang="en-US" sz="2400" spc="-5" dirty="0" err="1"/>
              <a:t>e</a:t>
            </a:r>
            <a:r>
              <a:rPr lang="en-US" sz="2400" spc="-5" dirty="0" err="1">
                <a:solidFill>
                  <a:srgbClr val="C00000"/>
                </a:solidFill>
              </a:rPr>
              <a:t>X</a:t>
            </a:r>
            <a:r>
              <a:rPr lang="en-US" sz="2400" spc="-5" dirty="0" err="1"/>
              <a:t>ecute</a:t>
            </a:r>
            <a:r>
              <a:rPr lang="en-US" sz="2400" spc="-60" dirty="0"/>
              <a:t> </a:t>
            </a:r>
            <a:r>
              <a:rPr lang="en-US" sz="2400" spc="-10" dirty="0"/>
              <a:t>bit (NX)</a:t>
            </a:r>
            <a:endParaRPr lang="en-US" sz="2400" dirty="0"/>
          </a:p>
        </p:txBody>
      </p:sp>
      <p:sp>
        <p:nvSpPr>
          <p:cNvPr id="3" name="object 3"/>
          <p:cNvSpPr txBox="1"/>
          <p:nvPr/>
        </p:nvSpPr>
        <p:spPr>
          <a:xfrm>
            <a:off x="425711" y="1184896"/>
            <a:ext cx="3736975" cy="476250"/>
          </a:xfrm>
          <a:prstGeom prst="rect">
            <a:avLst/>
          </a:prstGeom>
        </p:spPr>
        <p:txBody>
          <a:bodyPr vert="horz" wrap="square" lIns="0" tIns="0" rIns="0" bIns="0" rtlCol="0">
            <a:spAutoFit/>
          </a:bodyPr>
          <a:lstStyle/>
          <a:p>
            <a:pPr marL="12700">
              <a:lnSpc>
                <a:spcPct val="100000"/>
              </a:lnSpc>
            </a:pPr>
            <a:r>
              <a:rPr sz="3050" dirty="0">
                <a:latin typeface="Times New Roman"/>
                <a:cs typeface="Times New Roman"/>
              </a:rPr>
              <a:t>NX bit is a CPU</a:t>
            </a:r>
            <a:r>
              <a:rPr sz="3050" spc="-80" dirty="0">
                <a:latin typeface="Times New Roman"/>
                <a:cs typeface="Times New Roman"/>
              </a:rPr>
              <a:t> </a:t>
            </a:r>
            <a:r>
              <a:rPr sz="3050" spc="-5" dirty="0">
                <a:latin typeface="Times New Roman"/>
                <a:cs typeface="Times New Roman"/>
              </a:rPr>
              <a:t>feature</a:t>
            </a:r>
            <a:endParaRPr sz="3050" dirty="0">
              <a:latin typeface="Times New Roman"/>
              <a:cs typeface="Times New Roman"/>
            </a:endParaRPr>
          </a:p>
        </p:txBody>
      </p:sp>
      <p:sp>
        <p:nvSpPr>
          <p:cNvPr id="4" name="object 4"/>
          <p:cNvSpPr txBox="1"/>
          <p:nvPr/>
        </p:nvSpPr>
        <p:spPr>
          <a:xfrm>
            <a:off x="528579" y="1828760"/>
            <a:ext cx="152400" cy="316865"/>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832111" y="1804825"/>
            <a:ext cx="7607300" cy="741680"/>
          </a:xfrm>
          <a:prstGeom prst="rect">
            <a:avLst/>
          </a:prstGeom>
        </p:spPr>
        <p:txBody>
          <a:bodyPr vert="horz" wrap="square" lIns="0" tIns="0" rIns="0" bIns="0" rtlCol="0">
            <a:spAutoFit/>
          </a:bodyPr>
          <a:lstStyle/>
          <a:p>
            <a:pPr marL="12700" marR="5080">
              <a:lnSpc>
                <a:spcPts val="2900"/>
              </a:lnSpc>
            </a:pPr>
            <a:r>
              <a:rPr sz="2650" dirty="0">
                <a:latin typeface="Times New Roman"/>
                <a:cs typeface="Times New Roman"/>
              </a:rPr>
              <a:t>On </a:t>
            </a:r>
            <a:r>
              <a:rPr sz="2650" spc="-5" dirty="0">
                <a:latin typeface="Times New Roman"/>
                <a:cs typeface="Times New Roman"/>
              </a:rPr>
              <a:t>Intel </a:t>
            </a:r>
            <a:r>
              <a:rPr sz="2650" dirty="0">
                <a:latin typeface="Times New Roman"/>
                <a:cs typeface="Times New Roman"/>
              </a:rPr>
              <a:t>CPU, it works only on x86_64 or with</a:t>
            </a:r>
            <a:r>
              <a:rPr sz="2650" spc="-45" dirty="0">
                <a:latin typeface="Times New Roman"/>
                <a:cs typeface="Times New Roman"/>
              </a:rPr>
              <a:t> </a:t>
            </a:r>
            <a:r>
              <a:rPr sz="2650" spc="-5" dirty="0">
                <a:solidFill>
                  <a:srgbClr val="C00000"/>
                </a:solidFill>
                <a:latin typeface="Times New Roman"/>
                <a:cs typeface="Times New Roman"/>
              </a:rPr>
              <a:t>P</a:t>
            </a:r>
            <a:r>
              <a:rPr sz="2650" spc="-5" dirty="0">
                <a:latin typeface="Times New Roman"/>
                <a:cs typeface="Times New Roman"/>
              </a:rPr>
              <a:t>hysical  </a:t>
            </a:r>
            <a:r>
              <a:rPr sz="2650" spc="-5" dirty="0">
                <a:solidFill>
                  <a:srgbClr val="C00000"/>
                </a:solidFill>
                <a:latin typeface="Times New Roman"/>
                <a:cs typeface="Times New Roman"/>
              </a:rPr>
              <a:t>A</a:t>
            </a:r>
            <a:r>
              <a:rPr sz="2650" spc="-5" dirty="0">
                <a:latin typeface="Times New Roman"/>
                <a:cs typeface="Times New Roman"/>
              </a:rPr>
              <a:t>ddress </a:t>
            </a:r>
            <a:r>
              <a:rPr sz="2650" spc="-5" dirty="0">
                <a:solidFill>
                  <a:srgbClr val="C00000"/>
                </a:solidFill>
                <a:latin typeface="Times New Roman"/>
                <a:cs typeface="Times New Roman"/>
              </a:rPr>
              <a:t>E</a:t>
            </a:r>
            <a:r>
              <a:rPr sz="2650" spc="-5" dirty="0">
                <a:latin typeface="Times New Roman"/>
                <a:cs typeface="Times New Roman"/>
              </a:rPr>
              <a:t>xtension </a:t>
            </a:r>
            <a:r>
              <a:rPr sz="2650" spc="-50" dirty="0">
                <a:latin typeface="Times New Roman"/>
                <a:cs typeface="Times New Roman"/>
              </a:rPr>
              <a:t>(PAE)</a:t>
            </a:r>
            <a:r>
              <a:rPr sz="2650" dirty="0">
                <a:latin typeface="Times New Roman"/>
                <a:cs typeface="Times New Roman"/>
              </a:rPr>
              <a:t> </a:t>
            </a:r>
            <a:r>
              <a:rPr sz="2650" spc="-5" dirty="0">
                <a:latin typeface="Times New Roman"/>
                <a:cs typeface="Times New Roman"/>
              </a:rPr>
              <a:t>enable</a:t>
            </a:r>
            <a:endParaRPr sz="2650" dirty="0">
              <a:latin typeface="Times New Roman"/>
              <a:cs typeface="Times New Roman"/>
            </a:endParaRPr>
          </a:p>
        </p:txBody>
      </p:sp>
      <p:sp>
        <p:nvSpPr>
          <p:cNvPr id="6" name="object 6"/>
          <p:cNvSpPr txBox="1"/>
          <p:nvPr/>
        </p:nvSpPr>
        <p:spPr>
          <a:xfrm>
            <a:off x="425711" y="3025507"/>
            <a:ext cx="7740650" cy="2384425"/>
          </a:xfrm>
          <a:prstGeom prst="rect">
            <a:avLst/>
          </a:prstGeom>
        </p:spPr>
        <p:txBody>
          <a:bodyPr vert="horz" wrap="square" lIns="0" tIns="0" rIns="0" bIns="0" rtlCol="0">
            <a:spAutoFit/>
          </a:bodyPr>
          <a:lstStyle/>
          <a:p>
            <a:pPr marL="12700">
              <a:lnSpc>
                <a:spcPts val="3545"/>
              </a:lnSpc>
            </a:pPr>
            <a:r>
              <a:rPr sz="3050" spc="-5" dirty="0">
                <a:latin typeface="Times New Roman"/>
                <a:cs typeface="Times New Roman"/>
              </a:rPr>
              <a:t>Enabled, </a:t>
            </a:r>
            <a:r>
              <a:rPr sz="3050" dirty="0">
                <a:latin typeface="Times New Roman"/>
                <a:cs typeface="Times New Roman"/>
              </a:rPr>
              <a:t>it </a:t>
            </a:r>
            <a:r>
              <a:rPr sz="3050" spc="-5" dirty="0">
                <a:latin typeface="Times New Roman"/>
                <a:cs typeface="Times New Roman"/>
              </a:rPr>
              <a:t>raises an exception </a:t>
            </a:r>
            <a:r>
              <a:rPr sz="3050" dirty="0">
                <a:latin typeface="Times New Roman"/>
                <a:cs typeface="Times New Roman"/>
              </a:rPr>
              <a:t>if the CPU </a:t>
            </a:r>
            <a:r>
              <a:rPr sz="3050" spc="-5" dirty="0">
                <a:latin typeface="Times New Roman"/>
                <a:cs typeface="Times New Roman"/>
              </a:rPr>
              <a:t>tries</a:t>
            </a:r>
            <a:r>
              <a:rPr sz="3050" spc="15" dirty="0">
                <a:latin typeface="Times New Roman"/>
                <a:cs typeface="Times New Roman"/>
              </a:rPr>
              <a:t> </a:t>
            </a:r>
            <a:r>
              <a:rPr sz="3050" dirty="0">
                <a:latin typeface="Times New Roman"/>
                <a:cs typeface="Times New Roman"/>
              </a:rPr>
              <a:t>to</a:t>
            </a:r>
            <a:endParaRPr sz="3050">
              <a:latin typeface="Times New Roman"/>
              <a:cs typeface="Times New Roman"/>
            </a:endParaRPr>
          </a:p>
          <a:p>
            <a:pPr marL="12700">
              <a:lnSpc>
                <a:spcPts val="3540"/>
              </a:lnSpc>
            </a:pPr>
            <a:r>
              <a:rPr sz="3000" spc="-5" dirty="0">
                <a:latin typeface="Times New Roman"/>
                <a:cs typeface="Times New Roman"/>
              </a:rPr>
              <a:t>execute something that doesn't have </a:t>
            </a:r>
            <a:r>
              <a:rPr sz="3000" dirty="0">
                <a:latin typeface="Times New Roman"/>
                <a:cs typeface="Times New Roman"/>
              </a:rPr>
              <a:t>the NX bit</a:t>
            </a:r>
            <a:r>
              <a:rPr sz="3000" spc="15" dirty="0">
                <a:latin typeface="Times New Roman"/>
                <a:cs typeface="Times New Roman"/>
              </a:rPr>
              <a:t> </a:t>
            </a:r>
            <a:r>
              <a:rPr sz="3050" dirty="0">
                <a:latin typeface="Times New Roman"/>
                <a:cs typeface="Times New Roman"/>
              </a:rPr>
              <a:t>set</a:t>
            </a:r>
            <a:endParaRPr sz="3050">
              <a:latin typeface="Times New Roman"/>
              <a:cs typeface="Times New Roman"/>
            </a:endParaRPr>
          </a:p>
          <a:p>
            <a:pPr>
              <a:lnSpc>
                <a:spcPct val="100000"/>
              </a:lnSpc>
              <a:spcBef>
                <a:spcPts val="5"/>
              </a:spcBef>
            </a:pPr>
            <a:endParaRPr sz="4150">
              <a:latin typeface="Times New Roman"/>
              <a:cs typeface="Times New Roman"/>
            </a:endParaRPr>
          </a:p>
          <a:p>
            <a:pPr marL="12700" marR="52069">
              <a:lnSpc>
                <a:spcPts val="3450"/>
              </a:lnSpc>
            </a:pPr>
            <a:r>
              <a:rPr sz="3050" spc="-5" dirty="0">
                <a:latin typeface="Times New Roman"/>
                <a:cs typeface="Times New Roman"/>
              </a:rPr>
              <a:t>The </a:t>
            </a:r>
            <a:r>
              <a:rPr sz="3050" dirty="0">
                <a:latin typeface="Times New Roman"/>
                <a:cs typeface="Times New Roman"/>
              </a:rPr>
              <a:t>NX bit is </a:t>
            </a:r>
            <a:r>
              <a:rPr sz="3050" spc="-5" dirty="0">
                <a:latin typeface="Times New Roman"/>
                <a:cs typeface="Times New Roman"/>
              </a:rPr>
              <a:t>located and setup </a:t>
            </a:r>
            <a:r>
              <a:rPr sz="3050" dirty="0">
                <a:latin typeface="Times New Roman"/>
                <a:cs typeface="Times New Roman"/>
              </a:rPr>
              <a:t>in the </a:t>
            </a:r>
            <a:r>
              <a:rPr sz="3050" spc="-5" dirty="0">
                <a:solidFill>
                  <a:srgbClr val="666666"/>
                </a:solidFill>
                <a:latin typeface="Times New Roman"/>
                <a:cs typeface="Times New Roman"/>
              </a:rPr>
              <a:t>P</a:t>
            </a:r>
            <a:r>
              <a:rPr sz="3050" spc="-5" dirty="0">
                <a:latin typeface="Times New Roman"/>
                <a:cs typeface="Times New Roman"/>
              </a:rPr>
              <a:t>age</a:t>
            </a:r>
            <a:r>
              <a:rPr sz="3050" spc="-60" dirty="0">
                <a:latin typeface="Times New Roman"/>
                <a:cs typeface="Times New Roman"/>
              </a:rPr>
              <a:t> </a:t>
            </a:r>
            <a:r>
              <a:rPr sz="3050" spc="-45" dirty="0">
                <a:solidFill>
                  <a:srgbClr val="666666"/>
                </a:solidFill>
                <a:latin typeface="Times New Roman"/>
                <a:cs typeface="Times New Roman"/>
              </a:rPr>
              <a:t>T</a:t>
            </a:r>
            <a:r>
              <a:rPr sz="3050" spc="-45" dirty="0">
                <a:latin typeface="Times New Roman"/>
                <a:cs typeface="Times New Roman"/>
              </a:rPr>
              <a:t>able  </a:t>
            </a:r>
            <a:r>
              <a:rPr sz="3050" dirty="0">
                <a:solidFill>
                  <a:srgbClr val="666666"/>
                </a:solidFill>
                <a:latin typeface="Times New Roman"/>
                <a:cs typeface="Times New Roman"/>
              </a:rPr>
              <a:t>E</a:t>
            </a:r>
            <a:r>
              <a:rPr sz="3050" dirty="0">
                <a:latin typeface="Times New Roman"/>
                <a:cs typeface="Times New Roman"/>
              </a:rPr>
              <a:t>ntry</a:t>
            </a:r>
            <a:endParaRPr sz="3050">
              <a:latin typeface="Times New Roman"/>
              <a:cs typeface="Times New Roman"/>
            </a:endParaRPr>
          </a:p>
        </p:txBody>
      </p:sp>
    </p:spTree>
    <p:extLst>
      <p:ext uri="{BB962C8B-B14F-4D97-AF65-F5344CB8AC3E}">
        <p14:creationId xmlns:p14="http://schemas.microsoft.com/office/powerpoint/2010/main" val="348959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Table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89" y="3618261"/>
            <a:ext cx="7937500" cy="2413000"/>
          </a:xfrm>
          <a:prstGeom prst="rect">
            <a:avLst/>
          </a:prstGeom>
        </p:spPr>
      </p:pic>
      <p:sp>
        <p:nvSpPr>
          <p:cNvPr id="4" name="TextBox 3"/>
          <p:cNvSpPr txBox="1"/>
          <p:nvPr/>
        </p:nvSpPr>
        <p:spPr>
          <a:xfrm>
            <a:off x="626302" y="906508"/>
            <a:ext cx="7979079" cy="2554545"/>
          </a:xfrm>
          <a:prstGeom prst="rect">
            <a:avLst/>
          </a:prstGeom>
          <a:noFill/>
        </p:spPr>
        <p:txBody>
          <a:bodyPr wrap="square" rtlCol="0">
            <a:spAutoFit/>
          </a:bodyPr>
          <a:lstStyle/>
          <a:p>
            <a:pPr marL="342900" indent="-342900">
              <a:buFont typeface="Arial" charset="0"/>
              <a:buChar char="•"/>
            </a:pPr>
            <a:r>
              <a:rPr lang="en-US" dirty="0"/>
              <a:t>Each process in a multi-tasking OS runs in its own memory sandbox. </a:t>
            </a:r>
          </a:p>
          <a:p>
            <a:pPr marL="342900" indent="-342900">
              <a:buFont typeface="Arial" charset="0"/>
              <a:buChar char="•"/>
            </a:pPr>
            <a:r>
              <a:rPr lang="en-US" dirty="0"/>
              <a:t>This sandbox is the </a:t>
            </a:r>
            <a:r>
              <a:rPr lang="en-US" b="1" dirty="0"/>
              <a:t>virtual address space</a:t>
            </a:r>
            <a:r>
              <a:rPr lang="en-US" dirty="0"/>
              <a:t>, which in 32-bit mode is </a:t>
            </a:r>
            <a:r>
              <a:rPr lang="en-US" b="1" dirty="0"/>
              <a:t>always a 4GB block of memory addresses</a:t>
            </a:r>
            <a:r>
              <a:rPr lang="en-US" dirty="0"/>
              <a:t>.</a:t>
            </a:r>
          </a:p>
          <a:p>
            <a:pPr marL="342900" indent="-342900">
              <a:buFont typeface="Arial" charset="0"/>
              <a:buChar char="•"/>
            </a:pPr>
            <a:r>
              <a:rPr lang="en-US" dirty="0"/>
              <a:t>These virtual addresses are mapped to physical memory by </a:t>
            </a:r>
            <a:r>
              <a:rPr lang="en-US" b="1" dirty="0"/>
              <a:t>page tables</a:t>
            </a:r>
            <a:r>
              <a:rPr lang="en-US" dirty="0"/>
              <a:t>, which are maintained by the operating system kernel and consulted by the processor. </a:t>
            </a:r>
          </a:p>
          <a:p>
            <a:pPr marL="342900" indent="-342900">
              <a:buFont typeface="Arial" charset="0"/>
              <a:buChar char="•"/>
            </a:pPr>
            <a:r>
              <a:rPr lang="en-US" dirty="0"/>
              <a:t>Each process has its own set of page tables. </a:t>
            </a:r>
          </a:p>
        </p:txBody>
      </p:sp>
    </p:spTree>
    <p:extLst>
      <p:ext uri="{BB962C8B-B14F-4D97-AF65-F5344CB8AC3E}">
        <p14:creationId xmlns:p14="http://schemas.microsoft.com/office/powerpoint/2010/main" val="2888602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Table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44" y="1248775"/>
            <a:ext cx="8293100" cy="1930400"/>
          </a:xfrm>
          <a:prstGeom prst="rect">
            <a:avLst/>
          </a:prstGeom>
        </p:spPr>
      </p:pic>
      <p:sp>
        <p:nvSpPr>
          <p:cNvPr id="4" name="Rectangle 3"/>
          <p:cNvSpPr/>
          <p:nvPr/>
        </p:nvSpPr>
        <p:spPr>
          <a:xfrm>
            <a:off x="300038" y="3273853"/>
            <a:ext cx="8406606" cy="1015663"/>
          </a:xfrm>
          <a:prstGeom prst="rect">
            <a:avLst/>
          </a:prstGeom>
        </p:spPr>
        <p:txBody>
          <a:bodyPr wrap="square">
            <a:spAutoFit/>
          </a:bodyPr>
          <a:lstStyle/>
          <a:p>
            <a:r>
              <a:rPr lang="en-US" dirty="0">
                <a:solidFill>
                  <a:srgbClr val="333333"/>
                </a:solidFill>
                <a:latin typeface="+mj-lt"/>
              </a:rPr>
              <a:t>To each virtual page there corresponds one </a:t>
            </a:r>
            <a:r>
              <a:rPr lang="en-US" b="1" dirty="0">
                <a:solidFill>
                  <a:srgbClr val="333333"/>
                </a:solidFill>
                <a:latin typeface="+mj-lt"/>
              </a:rPr>
              <a:t>page table entry</a:t>
            </a:r>
            <a:r>
              <a:rPr lang="en-US" dirty="0">
                <a:solidFill>
                  <a:srgbClr val="333333"/>
                </a:solidFill>
                <a:latin typeface="+mj-lt"/>
              </a:rPr>
              <a:t> (PTE) in the page tables, which in regular x86 paging is a simple 4-byte record shown below:</a:t>
            </a:r>
            <a:endParaRPr lang="en-US" dirty="0">
              <a:latin typeface="+mj-lt"/>
            </a:endParaRPr>
          </a:p>
        </p:txBody>
      </p:sp>
      <p:sp>
        <p:nvSpPr>
          <p:cNvPr id="11" name="object 3"/>
          <p:cNvSpPr/>
          <p:nvPr/>
        </p:nvSpPr>
        <p:spPr>
          <a:xfrm>
            <a:off x="1164114" y="4384194"/>
            <a:ext cx="7542530" cy="23012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6455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pc="-5" dirty="0"/>
              <a:t>Data Execution Prevention (DEP): </a:t>
            </a:r>
            <a:r>
              <a:rPr lang="en-US" sz="2400" spc="-5" dirty="0">
                <a:solidFill>
                  <a:srgbClr val="C00000"/>
                </a:solidFill>
              </a:rPr>
              <a:t>N</a:t>
            </a:r>
            <a:r>
              <a:rPr lang="en-US" sz="2400" spc="-5" dirty="0"/>
              <a:t>o </a:t>
            </a:r>
            <a:r>
              <a:rPr lang="en-US" sz="2400" spc="-5" dirty="0" err="1"/>
              <a:t>e</a:t>
            </a:r>
            <a:r>
              <a:rPr lang="en-US" sz="2400" spc="-5" dirty="0" err="1">
                <a:solidFill>
                  <a:srgbClr val="C00000"/>
                </a:solidFill>
              </a:rPr>
              <a:t>X</a:t>
            </a:r>
            <a:r>
              <a:rPr lang="en-US" sz="2400" spc="-5" dirty="0" err="1"/>
              <a:t>ecute</a:t>
            </a:r>
            <a:r>
              <a:rPr lang="en-US" sz="2400" spc="-60" dirty="0"/>
              <a:t> </a:t>
            </a:r>
            <a:r>
              <a:rPr lang="en-US" sz="2400" spc="-10" dirty="0"/>
              <a:t>bit (NX)</a:t>
            </a:r>
            <a:endParaRPr lang="en-US" dirty="0"/>
          </a:p>
        </p:txBody>
      </p:sp>
      <p:sp>
        <p:nvSpPr>
          <p:cNvPr id="3" name="object 3"/>
          <p:cNvSpPr/>
          <p:nvPr/>
        </p:nvSpPr>
        <p:spPr>
          <a:xfrm>
            <a:off x="1119187" y="2880533"/>
            <a:ext cx="7542530" cy="23012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0038" y="1438957"/>
            <a:ext cx="94615" cy="149860"/>
          </a:xfrm>
          <a:prstGeom prst="rect">
            <a:avLst/>
          </a:prstGeom>
        </p:spPr>
        <p:txBody>
          <a:bodyPr vert="horz" wrap="square" lIns="0" tIns="0" rIns="0" bIns="0" rtlCol="0">
            <a:spAutoFit/>
          </a:bodyPr>
          <a:lstStyle/>
          <a:p>
            <a:pPr marL="12700">
              <a:lnSpc>
                <a:spcPct val="100000"/>
              </a:lnSpc>
            </a:pPr>
            <a:r>
              <a:rPr sz="900" dirty="0">
                <a:latin typeface="Times New Roman"/>
                <a:cs typeface="Times New Roman"/>
              </a:rPr>
              <a:t>●</a:t>
            </a:r>
            <a:endParaRPr sz="900">
              <a:latin typeface="Times New Roman"/>
              <a:cs typeface="Times New Roman"/>
            </a:endParaRPr>
          </a:p>
        </p:txBody>
      </p:sp>
      <p:sp>
        <p:nvSpPr>
          <p:cNvPr id="5" name="object 5"/>
          <p:cNvSpPr txBox="1"/>
          <p:nvPr/>
        </p:nvSpPr>
        <p:spPr>
          <a:xfrm>
            <a:off x="623886" y="1372967"/>
            <a:ext cx="3136265" cy="316865"/>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last bit is the NX bit</a:t>
            </a:r>
            <a:r>
              <a:rPr sz="2000" spc="-100" dirty="0">
                <a:latin typeface="Times New Roman"/>
                <a:cs typeface="Times New Roman"/>
              </a:rPr>
              <a:t> </a:t>
            </a:r>
            <a:r>
              <a:rPr sz="2000" dirty="0">
                <a:latin typeface="Times New Roman"/>
                <a:cs typeface="Times New Roman"/>
              </a:rPr>
              <a:t>(exb)</a:t>
            </a:r>
            <a:endParaRPr sz="2000">
              <a:latin typeface="Times New Roman"/>
              <a:cs typeface="Times New Roman"/>
            </a:endParaRPr>
          </a:p>
        </p:txBody>
      </p:sp>
      <p:sp>
        <p:nvSpPr>
          <p:cNvPr id="6" name="object 6"/>
          <p:cNvSpPr txBox="1"/>
          <p:nvPr/>
        </p:nvSpPr>
        <p:spPr>
          <a:xfrm>
            <a:off x="731836" y="1872369"/>
            <a:ext cx="120650" cy="240665"/>
          </a:xfrm>
          <a:prstGeom prst="rect">
            <a:avLst/>
          </a:prstGeom>
        </p:spPr>
        <p:txBody>
          <a:bodyPr vert="horz" wrap="square" lIns="0" tIns="0" rIns="0" bIns="0" rtlCol="0">
            <a:spAutoFit/>
          </a:bodyPr>
          <a:lstStyle/>
          <a:p>
            <a:pPr marL="12700">
              <a:lnSpc>
                <a:spcPct val="100000"/>
              </a:lnSpc>
            </a:pPr>
            <a:r>
              <a:rPr sz="1500" dirty="0">
                <a:latin typeface="Times New Roman"/>
                <a:cs typeface="Times New Roman"/>
              </a:rPr>
              <a:t>–</a:t>
            </a:r>
            <a:endParaRPr sz="1500">
              <a:latin typeface="Times New Roman"/>
              <a:cs typeface="Times New Roman"/>
            </a:endParaRPr>
          </a:p>
        </p:txBody>
      </p:sp>
      <p:sp>
        <p:nvSpPr>
          <p:cNvPr id="7" name="object 7"/>
          <p:cNvSpPr txBox="1"/>
          <p:nvPr/>
        </p:nvSpPr>
        <p:spPr>
          <a:xfrm>
            <a:off x="1055687" y="1839057"/>
            <a:ext cx="1269365" cy="747395"/>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0 =</a:t>
            </a:r>
            <a:r>
              <a:rPr sz="2000" spc="-100" dirty="0">
                <a:latin typeface="Times New Roman"/>
                <a:cs typeface="Times New Roman"/>
              </a:rPr>
              <a:t> </a:t>
            </a:r>
            <a:r>
              <a:rPr sz="2000" dirty="0">
                <a:latin typeface="Times New Roman"/>
                <a:cs typeface="Times New Roman"/>
              </a:rPr>
              <a:t>disabled</a:t>
            </a:r>
            <a:endParaRPr sz="2000">
              <a:latin typeface="Times New Roman"/>
              <a:cs typeface="Times New Roman"/>
            </a:endParaRPr>
          </a:p>
          <a:p>
            <a:pPr marL="12700">
              <a:lnSpc>
                <a:spcPct val="100000"/>
              </a:lnSpc>
              <a:spcBef>
                <a:spcPts val="990"/>
              </a:spcBef>
            </a:pPr>
            <a:r>
              <a:rPr sz="2000" dirty="0">
                <a:latin typeface="Times New Roman"/>
                <a:cs typeface="Times New Roman"/>
              </a:rPr>
              <a:t>1 =</a:t>
            </a:r>
            <a:r>
              <a:rPr sz="2000" spc="-100" dirty="0">
                <a:latin typeface="Times New Roman"/>
                <a:cs typeface="Times New Roman"/>
              </a:rPr>
              <a:t> </a:t>
            </a:r>
            <a:r>
              <a:rPr sz="2000" dirty="0">
                <a:latin typeface="Times New Roman"/>
                <a:cs typeface="Times New Roman"/>
              </a:rPr>
              <a:t>enabled</a:t>
            </a:r>
            <a:endParaRPr sz="2000">
              <a:latin typeface="Times New Roman"/>
              <a:cs typeface="Times New Roman"/>
            </a:endParaRPr>
          </a:p>
        </p:txBody>
      </p:sp>
      <p:sp>
        <p:nvSpPr>
          <p:cNvPr id="8" name="object 8"/>
          <p:cNvSpPr txBox="1"/>
          <p:nvPr/>
        </p:nvSpPr>
        <p:spPr>
          <a:xfrm>
            <a:off x="731836" y="2302899"/>
            <a:ext cx="120650" cy="240665"/>
          </a:xfrm>
          <a:prstGeom prst="rect">
            <a:avLst/>
          </a:prstGeom>
        </p:spPr>
        <p:txBody>
          <a:bodyPr vert="horz" wrap="square" lIns="0" tIns="0" rIns="0" bIns="0" rtlCol="0">
            <a:spAutoFit/>
          </a:bodyPr>
          <a:lstStyle/>
          <a:p>
            <a:pPr marL="12700">
              <a:lnSpc>
                <a:spcPct val="100000"/>
              </a:lnSpc>
            </a:pPr>
            <a:r>
              <a:rPr sz="1500" dirty="0">
                <a:latin typeface="Times New Roman"/>
                <a:cs typeface="Times New Roman"/>
              </a:rPr>
              <a:t>–</a:t>
            </a:r>
            <a:endParaRPr sz="1500">
              <a:latin typeface="Times New Roman"/>
              <a:cs typeface="Times New Roman"/>
            </a:endParaRPr>
          </a:p>
        </p:txBody>
      </p:sp>
    </p:spTree>
    <p:extLst>
      <p:ext uri="{BB962C8B-B14F-4D97-AF65-F5344CB8AC3E}">
        <p14:creationId xmlns:p14="http://schemas.microsoft.com/office/powerpoint/2010/main" val="490676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228D-A4C4-2A45-9C47-0DA0765A464E}"/>
              </a:ext>
            </a:extLst>
          </p:cNvPr>
          <p:cNvSpPr>
            <a:spLocks noGrp="1"/>
          </p:cNvSpPr>
          <p:nvPr>
            <p:ph type="title"/>
          </p:nvPr>
        </p:nvSpPr>
        <p:spPr/>
        <p:txBody>
          <a:bodyPr/>
          <a:lstStyle/>
          <a:p>
            <a:r>
              <a:rPr lang="en-US" dirty="0"/>
              <a:t>Stack Canaries</a:t>
            </a:r>
            <a:br>
              <a:rPr lang="en-US" dirty="0"/>
            </a:br>
            <a:br>
              <a:rPr lang="en-US" dirty="0"/>
            </a:br>
            <a:endParaRPr lang="en-US" dirty="0"/>
          </a:p>
        </p:txBody>
      </p:sp>
      <p:sp>
        <p:nvSpPr>
          <p:cNvPr id="3" name="Content Placeholder 2">
            <a:extLst>
              <a:ext uri="{FF2B5EF4-FFF2-40B4-BE49-F238E27FC236}">
                <a16:creationId xmlns:a16="http://schemas.microsoft.com/office/drawing/2014/main" id="{2F5C6EA1-0E5B-8540-8F6D-9075BD50B966}"/>
              </a:ext>
            </a:extLst>
          </p:cNvPr>
          <p:cNvSpPr>
            <a:spLocks noGrp="1"/>
          </p:cNvSpPr>
          <p:nvPr>
            <p:ph idx="1"/>
          </p:nvPr>
        </p:nvSpPr>
        <p:spPr>
          <a:xfrm>
            <a:off x="295275" y="944205"/>
            <a:ext cx="8524875" cy="4313238"/>
          </a:xfrm>
        </p:spPr>
        <p:txBody>
          <a:bodyPr/>
          <a:lstStyle/>
          <a:p>
            <a:r>
              <a:rPr lang="en-US" dirty="0"/>
              <a:t>-</a:t>
            </a:r>
            <a:r>
              <a:rPr lang="en-US" dirty="0" err="1"/>
              <a:t>fno</a:t>
            </a:r>
            <a:r>
              <a:rPr lang="en-US" dirty="0"/>
              <a:t>-stack-protector</a:t>
            </a:r>
          </a:p>
          <a:p>
            <a:r>
              <a:rPr lang="en-US" dirty="0"/>
              <a:t>This protection places a randomized guard value after a stack frame's local variables and before the saved return address. </a:t>
            </a:r>
          </a:p>
          <a:p>
            <a:r>
              <a:rPr lang="en-US" dirty="0"/>
              <a:t>When a function returns, this guard value is checked and if it differs from the value provided by a secure source, then the program is terminated.</a:t>
            </a:r>
          </a:p>
          <a:p>
            <a:r>
              <a:rPr lang="en-US" dirty="0"/>
              <a:t>In the following stack diagram, an additional stack canary is added right after the buffer. The valid value of this stack canary is 0x01efcdab.</a:t>
            </a:r>
          </a:p>
          <a:p>
            <a:pPr marL="0" indent="0">
              <a:buNone/>
            </a:pPr>
            <a:br>
              <a:rPr lang="en-US" dirty="0"/>
            </a:br>
            <a:br>
              <a:rPr lang="en-US" dirty="0"/>
            </a:br>
            <a:endParaRPr lang="en-US" dirty="0"/>
          </a:p>
        </p:txBody>
      </p:sp>
      <p:pic>
        <p:nvPicPr>
          <p:cNvPr id="5" name="Picture 4">
            <a:extLst>
              <a:ext uri="{FF2B5EF4-FFF2-40B4-BE49-F238E27FC236}">
                <a16:creationId xmlns:a16="http://schemas.microsoft.com/office/drawing/2014/main" id="{92F862E3-63AD-3A41-98FC-C61DA0270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3463142"/>
            <a:ext cx="4470153" cy="3394858"/>
          </a:xfrm>
          <a:prstGeom prst="rect">
            <a:avLst/>
          </a:prstGeom>
        </p:spPr>
      </p:pic>
    </p:spTree>
    <p:extLst>
      <p:ext uri="{BB962C8B-B14F-4D97-AF65-F5344CB8AC3E}">
        <p14:creationId xmlns:p14="http://schemas.microsoft.com/office/powerpoint/2010/main" val="1634728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EFEA-84E5-8F40-98D6-4EFB0CDDED81}"/>
              </a:ext>
            </a:extLst>
          </p:cNvPr>
          <p:cNvSpPr>
            <a:spLocks noGrp="1"/>
          </p:cNvSpPr>
          <p:nvPr>
            <p:ph type="title"/>
          </p:nvPr>
        </p:nvSpPr>
        <p:spPr/>
        <p:txBody>
          <a:bodyPr/>
          <a:lstStyle/>
          <a:p>
            <a:r>
              <a:rPr lang="en-US" dirty="0"/>
              <a:t>Stack Canaries</a:t>
            </a:r>
            <a:br>
              <a:rPr lang="en-US" dirty="0"/>
            </a:br>
            <a:br>
              <a:rPr lang="en-US" dirty="0"/>
            </a:br>
            <a:endParaRPr lang="en-US" dirty="0"/>
          </a:p>
        </p:txBody>
      </p:sp>
      <p:pic>
        <p:nvPicPr>
          <p:cNvPr id="5" name="Content Placeholder 4">
            <a:extLst>
              <a:ext uri="{FF2B5EF4-FFF2-40B4-BE49-F238E27FC236}">
                <a16:creationId xmlns:a16="http://schemas.microsoft.com/office/drawing/2014/main" id="{F91791BD-69C6-9C46-B4CC-F7433AFEE1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002" y="1489075"/>
            <a:ext cx="5679421" cy="4313238"/>
          </a:xfrm>
        </p:spPr>
      </p:pic>
    </p:spTree>
    <p:extLst>
      <p:ext uri="{BB962C8B-B14F-4D97-AF65-F5344CB8AC3E}">
        <p14:creationId xmlns:p14="http://schemas.microsoft.com/office/powerpoint/2010/main" val="390341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CC99-D47D-A74A-BBB9-3EE1CFD45548}"/>
              </a:ext>
            </a:extLst>
          </p:cNvPr>
          <p:cNvSpPr>
            <a:spLocks noGrp="1"/>
          </p:cNvSpPr>
          <p:nvPr>
            <p:ph type="title"/>
          </p:nvPr>
        </p:nvSpPr>
        <p:spPr/>
        <p:txBody>
          <a:bodyPr/>
          <a:lstStyle/>
          <a:p>
            <a:r>
              <a:rPr lang="en-US" dirty="0"/>
              <a:t>Stack Canaries</a:t>
            </a:r>
            <a:br>
              <a:rPr lang="en-US" dirty="0"/>
            </a:br>
            <a:br>
              <a:rPr lang="en-US" dirty="0"/>
            </a:br>
            <a:endParaRPr lang="en-US" dirty="0"/>
          </a:p>
        </p:txBody>
      </p:sp>
      <p:pic>
        <p:nvPicPr>
          <p:cNvPr id="5" name="Content Placeholder 4">
            <a:extLst>
              <a:ext uri="{FF2B5EF4-FFF2-40B4-BE49-F238E27FC236}">
                <a16:creationId xmlns:a16="http://schemas.microsoft.com/office/drawing/2014/main" id="{76E7D585-A044-F541-B3FC-F56B215C82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724" y="749300"/>
            <a:ext cx="5451423" cy="4140084"/>
          </a:xfrm>
        </p:spPr>
      </p:pic>
      <p:sp>
        <p:nvSpPr>
          <p:cNvPr id="6" name="Rectangle 5">
            <a:extLst>
              <a:ext uri="{FF2B5EF4-FFF2-40B4-BE49-F238E27FC236}">
                <a16:creationId xmlns:a16="http://schemas.microsoft.com/office/drawing/2014/main" id="{9E770F77-F5C2-F64E-8A73-A3C5692050A3}"/>
              </a:ext>
            </a:extLst>
          </p:cNvPr>
          <p:cNvSpPr/>
          <p:nvPr/>
        </p:nvSpPr>
        <p:spPr>
          <a:xfrm>
            <a:off x="300038" y="4919008"/>
            <a:ext cx="8671684"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24292E"/>
                </a:solidFill>
                <a:latin typeface="-apple-system"/>
              </a:rPr>
              <a:t>Notice that the stack canary has been overwritten and corrupted by the padding of 'A's (0x41). The value of the canary is now 0x41414141. Before the function returns, the canary is </a:t>
            </a:r>
            <a:r>
              <a:rPr lang="en-US" dirty="0" err="1">
                <a:solidFill>
                  <a:srgbClr val="24292E"/>
                </a:solidFill>
                <a:latin typeface="-apple-system"/>
              </a:rPr>
              <a:t>xored</a:t>
            </a:r>
            <a:r>
              <a:rPr lang="en-US" dirty="0">
                <a:solidFill>
                  <a:srgbClr val="24292E"/>
                </a:solidFill>
                <a:latin typeface="-apple-system"/>
              </a:rPr>
              <a:t> against the value of the 'master' canary. If the result is 0, implying equality, then the function is allowed to return. Otherwise, the program terminates itself. In this case, the program fails the check, prints a warning message, and exits.</a:t>
            </a:r>
            <a:endParaRPr lang="en-US" dirty="0"/>
          </a:p>
        </p:txBody>
      </p:sp>
    </p:spTree>
    <p:extLst>
      <p:ext uri="{BB962C8B-B14F-4D97-AF65-F5344CB8AC3E}">
        <p14:creationId xmlns:p14="http://schemas.microsoft.com/office/powerpoint/2010/main" val="297961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A018-209F-6F44-B203-41F2E48FE5CC}"/>
              </a:ext>
            </a:extLst>
          </p:cNvPr>
          <p:cNvSpPr>
            <a:spLocks noGrp="1"/>
          </p:cNvSpPr>
          <p:nvPr>
            <p:ph type="title"/>
          </p:nvPr>
        </p:nvSpPr>
        <p:spPr/>
        <p:txBody>
          <a:bodyPr/>
          <a:lstStyle/>
          <a:p>
            <a:r>
              <a:rPr lang="en-US" dirty="0"/>
              <a:t>Disable ASLR</a:t>
            </a:r>
          </a:p>
        </p:txBody>
      </p:sp>
      <p:pic>
        <p:nvPicPr>
          <p:cNvPr id="5" name="Content Placeholder 4">
            <a:extLst>
              <a:ext uri="{FF2B5EF4-FFF2-40B4-BE49-F238E27FC236}">
                <a16:creationId xmlns:a16="http://schemas.microsoft.com/office/drawing/2014/main" id="{49EFB586-F18D-E045-91B3-24F8A45F4B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72" y="1425988"/>
            <a:ext cx="5130800" cy="800100"/>
          </a:xfrm>
        </p:spPr>
      </p:pic>
      <p:pic>
        <p:nvPicPr>
          <p:cNvPr id="7" name="Picture 6">
            <a:extLst>
              <a:ext uri="{FF2B5EF4-FFF2-40B4-BE49-F238E27FC236}">
                <a16:creationId xmlns:a16="http://schemas.microsoft.com/office/drawing/2014/main" id="{CC3F2965-45C8-E548-BF8B-5AF8E0751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1049"/>
            <a:ext cx="9144000" cy="335902"/>
          </a:xfrm>
          <a:prstGeom prst="rect">
            <a:avLst/>
          </a:prstGeom>
        </p:spPr>
      </p:pic>
    </p:spTree>
    <p:extLst>
      <p:ext uri="{BB962C8B-B14F-4D97-AF65-F5344CB8AC3E}">
        <p14:creationId xmlns:p14="http://schemas.microsoft.com/office/powerpoint/2010/main" val="56170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E2BA-A739-2444-BCCD-216FB84BD73D}"/>
              </a:ext>
            </a:extLst>
          </p:cNvPr>
          <p:cNvSpPr>
            <a:spLocks noGrp="1"/>
          </p:cNvSpPr>
          <p:nvPr>
            <p:ph type="title"/>
          </p:nvPr>
        </p:nvSpPr>
        <p:spPr/>
        <p:txBody>
          <a:bodyPr/>
          <a:lstStyle/>
          <a:p>
            <a:r>
              <a:rPr lang="en-US" sz="2400" dirty="0"/>
              <a:t>Address Space Layout Randomization (ASLR)</a:t>
            </a:r>
          </a:p>
        </p:txBody>
      </p:sp>
      <p:pic>
        <p:nvPicPr>
          <p:cNvPr id="5" name="Content Placeholder 4">
            <a:extLst>
              <a:ext uri="{FF2B5EF4-FFF2-40B4-BE49-F238E27FC236}">
                <a16:creationId xmlns:a16="http://schemas.microsoft.com/office/drawing/2014/main" id="{163F9D9A-FB02-4B4D-83AC-A5DAE0FF7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443" y="1489075"/>
            <a:ext cx="6244538" cy="4313238"/>
          </a:xfrm>
        </p:spPr>
      </p:pic>
      <p:sp>
        <p:nvSpPr>
          <p:cNvPr id="6" name="Rectangle 5">
            <a:extLst>
              <a:ext uri="{FF2B5EF4-FFF2-40B4-BE49-F238E27FC236}">
                <a16:creationId xmlns:a16="http://schemas.microsoft.com/office/drawing/2014/main" id="{C6272FEE-E8D6-F846-B0D0-5B8D5041A143}"/>
              </a:ext>
            </a:extLst>
          </p:cNvPr>
          <p:cNvSpPr/>
          <p:nvPr/>
        </p:nvSpPr>
        <p:spPr>
          <a:xfrm>
            <a:off x="2484783" y="5802313"/>
            <a:ext cx="4572000" cy="1323439"/>
          </a:xfrm>
          <a:prstGeom prst="rect">
            <a:avLst/>
          </a:prstGeom>
        </p:spPr>
        <p:txBody>
          <a:bodyPr>
            <a:spAutoFit/>
          </a:bodyPr>
          <a:lstStyle/>
          <a:p>
            <a:r>
              <a:rPr lang="en-US" dirty="0">
                <a:solidFill>
                  <a:srgbClr val="24292E"/>
                </a:solidFill>
                <a:latin typeface="-apple-system"/>
              </a:rPr>
              <a:t>On the first run of the program, the stack looks like this just before the read:</a:t>
            </a:r>
          </a:p>
          <a:p>
            <a:br>
              <a:rPr lang="en-US" dirty="0"/>
            </a:br>
            <a:endParaRPr lang="en-US" dirty="0"/>
          </a:p>
        </p:txBody>
      </p:sp>
    </p:spTree>
    <p:extLst>
      <p:ext uri="{BB962C8B-B14F-4D97-AF65-F5344CB8AC3E}">
        <p14:creationId xmlns:p14="http://schemas.microsoft.com/office/powerpoint/2010/main" val="378236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DBD8-BACC-794B-B08F-AC1E5E78271F}"/>
              </a:ext>
            </a:extLst>
          </p:cNvPr>
          <p:cNvSpPr>
            <a:spLocks noGrp="1"/>
          </p:cNvSpPr>
          <p:nvPr>
            <p:ph type="title"/>
          </p:nvPr>
        </p:nvSpPr>
        <p:spPr/>
        <p:txBody>
          <a:bodyPr/>
          <a:lstStyle/>
          <a:p>
            <a:r>
              <a:rPr lang="en-US" sz="2800" dirty="0"/>
              <a:t>Address Space Layout Randomization (ASLR)</a:t>
            </a:r>
            <a:endParaRPr lang="en-US" dirty="0"/>
          </a:p>
        </p:txBody>
      </p:sp>
      <p:pic>
        <p:nvPicPr>
          <p:cNvPr id="5" name="Content Placeholder 4">
            <a:extLst>
              <a:ext uri="{FF2B5EF4-FFF2-40B4-BE49-F238E27FC236}">
                <a16:creationId xmlns:a16="http://schemas.microsoft.com/office/drawing/2014/main" id="{227954A5-426D-9443-96DE-6F9C3C22F2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5751" y="1677089"/>
            <a:ext cx="6244538" cy="4313238"/>
          </a:xfrm>
        </p:spPr>
      </p:pic>
      <p:sp>
        <p:nvSpPr>
          <p:cNvPr id="6" name="Rectangle 5">
            <a:extLst>
              <a:ext uri="{FF2B5EF4-FFF2-40B4-BE49-F238E27FC236}">
                <a16:creationId xmlns:a16="http://schemas.microsoft.com/office/drawing/2014/main" id="{FBDB498E-0144-B042-8AB4-5ADB943B7F69}"/>
              </a:ext>
            </a:extLst>
          </p:cNvPr>
          <p:cNvSpPr/>
          <p:nvPr/>
        </p:nvSpPr>
        <p:spPr>
          <a:xfrm>
            <a:off x="300038" y="827355"/>
            <a:ext cx="8353632" cy="1323439"/>
          </a:xfrm>
          <a:prstGeom prst="rect">
            <a:avLst/>
          </a:prstGeom>
        </p:spPr>
        <p:txBody>
          <a:bodyPr wrap="square">
            <a:spAutoFit/>
          </a:bodyPr>
          <a:lstStyle/>
          <a:p>
            <a:r>
              <a:rPr lang="en-US" dirty="0">
                <a:solidFill>
                  <a:srgbClr val="24292E"/>
                </a:solidFill>
                <a:latin typeface="-apple-system"/>
              </a:rPr>
              <a:t>If we terminate the program and run it again, the stack might look like this before the read:</a:t>
            </a:r>
          </a:p>
          <a:p>
            <a:br>
              <a:rPr lang="en-US" dirty="0"/>
            </a:br>
            <a:endParaRPr lang="en-US" dirty="0"/>
          </a:p>
        </p:txBody>
      </p:sp>
      <p:sp>
        <p:nvSpPr>
          <p:cNvPr id="7" name="Rectangle 6">
            <a:extLst>
              <a:ext uri="{FF2B5EF4-FFF2-40B4-BE49-F238E27FC236}">
                <a16:creationId xmlns:a16="http://schemas.microsoft.com/office/drawing/2014/main" id="{2C27CE66-3433-5C4D-81B8-02476F650B44}"/>
              </a:ext>
            </a:extLst>
          </p:cNvPr>
          <p:cNvSpPr/>
          <p:nvPr/>
        </p:nvSpPr>
        <p:spPr>
          <a:xfrm>
            <a:off x="1278233" y="5990327"/>
            <a:ext cx="6699575" cy="1015663"/>
          </a:xfrm>
          <a:prstGeom prst="rect">
            <a:avLst/>
          </a:prstGeom>
        </p:spPr>
        <p:txBody>
          <a:bodyPr wrap="square">
            <a:spAutoFit/>
          </a:bodyPr>
          <a:lstStyle/>
          <a:p>
            <a:r>
              <a:rPr lang="en-US" dirty="0">
                <a:solidFill>
                  <a:srgbClr val="24292E"/>
                </a:solidFill>
                <a:latin typeface="-apple-system"/>
              </a:rPr>
              <a:t>Notice how the stack addresses do not stay constant and now have their base values randomized. </a:t>
            </a:r>
            <a:br>
              <a:rPr lang="en-US" dirty="0"/>
            </a:br>
            <a:endParaRPr lang="en-US" dirty="0"/>
          </a:p>
        </p:txBody>
      </p:sp>
    </p:spTree>
    <p:extLst>
      <p:ext uri="{BB962C8B-B14F-4D97-AF65-F5344CB8AC3E}">
        <p14:creationId xmlns:p14="http://schemas.microsoft.com/office/powerpoint/2010/main" val="346382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6D53-C6AA-AD4C-BCF6-54D91C3B3107}"/>
              </a:ext>
            </a:extLst>
          </p:cNvPr>
          <p:cNvSpPr>
            <a:spLocks noGrp="1"/>
          </p:cNvSpPr>
          <p:nvPr>
            <p:ph type="title"/>
          </p:nvPr>
        </p:nvSpPr>
        <p:spPr/>
        <p:txBody>
          <a:bodyPr/>
          <a:lstStyle/>
          <a:p>
            <a:r>
              <a:rPr lang="en-US" sz="2400" dirty="0"/>
              <a:t>Figure out the Length of Dummy Characters with PEDA</a:t>
            </a:r>
          </a:p>
        </p:txBody>
      </p:sp>
      <p:sp>
        <p:nvSpPr>
          <p:cNvPr id="3" name="Content Placeholder 2">
            <a:extLst>
              <a:ext uri="{FF2B5EF4-FFF2-40B4-BE49-F238E27FC236}">
                <a16:creationId xmlns:a16="http://schemas.microsoft.com/office/drawing/2014/main" id="{E49DD9B3-879F-AE42-874D-FF35FB22C564}"/>
              </a:ext>
            </a:extLst>
          </p:cNvPr>
          <p:cNvSpPr>
            <a:spLocks noGrp="1"/>
          </p:cNvSpPr>
          <p:nvPr>
            <p:ph idx="1"/>
          </p:nvPr>
        </p:nvSpPr>
        <p:spPr>
          <a:xfrm>
            <a:off x="300038" y="1214755"/>
            <a:ext cx="8524875" cy="4313238"/>
          </a:xfrm>
        </p:spPr>
        <p:txBody>
          <a:bodyPr/>
          <a:lstStyle/>
          <a:p>
            <a:r>
              <a:rPr lang="en-US" dirty="0"/>
              <a:t>pattern -- Generate, search, or write a cyclic pattern to memory</a:t>
            </a:r>
          </a:p>
          <a:p>
            <a:r>
              <a:rPr lang="en-US" dirty="0"/>
              <a:t>What it does is generate a </a:t>
            </a:r>
            <a:r>
              <a:rPr lang="en-US" b="1" dirty="0">
                <a:hlinkClick r:id="rId2"/>
              </a:rPr>
              <a:t>De Brujin Sequence</a:t>
            </a:r>
            <a:r>
              <a:rPr lang="en-US" dirty="0"/>
              <a:t> of a specified length. </a:t>
            </a:r>
          </a:p>
          <a:p>
            <a:r>
              <a:rPr lang="en-US" dirty="0"/>
              <a:t>A De </a:t>
            </a:r>
            <a:r>
              <a:rPr lang="en-US" dirty="0" err="1"/>
              <a:t>Brujin</a:t>
            </a:r>
            <a:r>
              <a:rPr lang="en-US" dirty="0"/>
              <a:t> Sequence is a sequence that has </a:t>
            </a:r>
            <a:r>
              <a:rPr lang="en-US" b="1" dirty="0"/>
              <a:t>unique n-length subsequences</a:t>
            </a:r>
            <a:r>
              <a:rPr lang="en-US" dirty="0"/>
              <a:t> at any of its points. In our case, we are interested in unique 4 length subsequences since we will be dealing with 32 bit registers. </a:t>
            </a:r>
          </a:p>
          <a:p>
            <a:r>
              <a:rPr lang="en-US" dirty="0"/>
              <a:t>This is especially useful for </a:t>
            </a:r>
            <a:r>
              <a:rPr lang="en-US" b="1" dirty="0"/>
              <a:t>finding offsets </a:t>
            </a:r>
            <a:r>
              <a:rPr lang="en-US" dirty="0"/>
              <a:t>at which data gets written into registers.</a:t>
            </a:r>
            <a:br>
              <a:rPr lang="en-US" dirty="0"/>
            </a:br>
            <a:br>
              <a:rPr lang="en-US" dirty="0"/>
            </a:br>
            <a:endParaRPr lang="en-US" dirty="0"/>
          </a:p>
        </p:txBody>
      </p:sp>
      <p:pic>
        <p:nvPicPr>
          <p:cNvPr id="5" name="Picture 4">
            <a:extLst>
              <a:ext uri="{FF2B5EF4-FFF2-40B4-BE49-F238E27FC236}">
                <a16:creationId xmlns:a16="http://schemas.microsoft.com/office/drawing/2014/main" id="{4540475A-3253-E04F-A89B-995466673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 y="4336270"/>
            <a:ext cx="9144000" cy="562900"/>
          </a:xfrm>
          <a:prstGeom prst="rect">
            <a:avLst/>
          </a:prstGeom>
        </p:spPr>
      </p:pic>
      <p:pic>
        <p:nvPicPr>
          <p:cNvPr id="7" name="Picture 6">
            <a:extLst>
              <a:ext uri="{FF2B5EF4-FFF2-40B4-BE49-F238E27FC236}">
                <a16:creationId xmlns:a16="http://schemas.microsoft.com/office/drawing/2014/main" id="{47BCE35C-F977-1146-9964-AA7EBCE45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00943"/>
            <a:ext cx="4965700" cy="1054100"/>
          </a:xfrm>
          <a:prstGeom prst="rect">
            <a:avLst/>
          </a:prstGeom>
        </p:spPr>
      </p:pic>
    </p:spTree>
    <p:extLst>
      <p:ext uri="{BB962C8B-B14F-4D97-AF65-F5344CB8AC3E}">
        <p14:creationId xmlns:p14="http://schemas.microsoft.com/office/powerpoint/2010/main" val="37168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A565-1CF1-1A49-AA05-0BBCD32EEF1F}"/>
              </a:ext>
            </a:extLst>
          </p:cNvPr>
          <p:cNvSpPr>
            <a:spLocks noGrp="1"/>
          </p:cNvSpPr>
          <p:nvPr>
            <p:ph type="title"/>
          </p:nvPr>
        </p:nvSpPr>
        <p:spPr/>
        <p:txBody>
          <a:bodyPr/>
          <a:lstStyle/>
          <a:p>
            <a:r>
              <a:rPr lang="en-US" sz="2400" dirty="0"/>
              <a:t>Address Space Layout Randomization (ASLR)</a:t>
            </a:r>
            <a:endParaRPr lang="en-US" dirty="0"/>
          </a:p>
        </p:txBody>
      </p:sp>
      <p:pic>
        <p:nvPicPr>
          <p:cNvPr id="5" name="Content Placeholder 4">
            <a:extLst>
              <a:ext uri="{FF2B5EF4-FFF2-40B4-BE49-F238E27FC236}">
                <a16:creationId xmlns:a16="http://schemas.microsoft.com/office/drawing/2014/main" id="{AE262EC2-5AAE-CA46-A46E-54C9413881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9300"/>
            <a:ext cx="4466734" cy="4313238"/>
          </a:xfrm>
        </p:spPr>
      </p:pic>
      <p:pic>
        <p:nvPicPr>
          <p:cNvPr id="7" name="Picture 6">
            <a:extLst>
              <a:ext uri="{FF2B5EF4-FFF2-40B4-BE49-F238E27FC236}">
                <a16:creationId xmlns:a16="http://schemas.microsoft.com/office/drawing/2014/main" id="{DEE2835F-F8BD-934D-A51B-F9423B442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34" y="2341465"/>
            <a:ext cx="4677266" cy="4516535"/>
          </a:xfrm>
          <a:prstGeom prst="rect">
            <a:avLst/>
          </a:prstGeom>
        </p:spPr>
      </p:pic>
      <p:sp>
        <p:nvSpPr>
          <p:cNvPr id="8" name="Rectangle 7">
            <a:extLst>
              <a:ext uri="{FF2B5EF4-FFF2-40B4-BE49-F238E27FC236}">
                <a16:creationId xmlns:a16="http://schemas.microsoft.com/office/drawing/2014/main" id="{1C8DB93D-087D-C74D-AE90-E578D45DDDB1}"/>
              </a:ext>
            </a:extLst>
          </p:cNvPr>
          <p:cNvSpPr/>
          <p:nvPr/>
        </p:nvSpPr>
        <p:spPr>
          <a:xfrm>
            <a:off x="4466734" y="749300"/>
            <a:ext cx="4572000" cy="2062103"/>
          </a:xfrm>
          <a:prstGeom prst="rect">
            <a:avLst/>
          </a:prstGeom>
        </p:spPr>
        <p:txBody>
          <a:bodyPr>
            <a:spAutoFit/>
          </a:bodyPr>
          <a:lstStyle/>
          <a:p>
            <a:r>
              <a:rPr lang="en-US" sz="1600" dirty="0">
                <a:solidFill>
                  <a:srgbClr val="24292E"/>
                </a:solidFill>
                <a:latin typeface="-apple-system"/>
              </a:rPr>
              <a:t>Notice that the saved return pointer is overwritten with a pointer into the stack at an unknown location where the data is unknown and non-user controlled. When the function returns, the program will begin executing unknown instructions at that address (0xbfff0000) and will most likely crash.</a:t>
            </a:r>
          </a:p>
          <a:p>
            <a:br>
              <a:rPr lang="en-US" sz="1600" dirty="0"/>
            </a:br>
            <a:endParaRPr lang="en-US" sz="1600" dirty="0"/>
          </a:p>
        </p:txBody>
      </p:sp>
      <p:sp>
        <p:nvSpPr>
          <p:cNvPr id="9" name="Rectangle 8">
            <a:extLst>
              <a:ext uri="{FF2B5EF4-FFF2-40B4-BE49-F238E27FC236}">
                <a16:creationId xmlns:a16="http://schemas.microsoft.com/office/drawing/2014/main" id="{02A12242-AB93-1F41-9DF9-7A6846BFB395}"/>
              </a:ext>
            </a:extLst>
          </p:cNvPr>
          <p:cNvSpPr/>
          <p:nvPr/>
        </p:nvSpPr>
        <p:spPr>
          <a:xfrm>
            <a:off x="0" y="5226784"/>
            <a:ext cx="4572000" cy="1631216"/>
          </a:xfrm>
          <a:prstGeom prst="rect">
            <a:avLst/>
          </a:prstGeom>
        </p:spPr>
        <p:txBody>
          <a:bodyPr>
            <a:spAutoFit/>
          </a:bodyPr>
          <a:lstStyle/>
          <a:p>
            <a:r>
              <a:rPr lang="en-US" dirty="0">
                <a:solidFill>
                  <a:srgbClr val="24292E"/>
                </a:solidFill>
                <a:latin typeface="-apple-system"/>
              </a:rPr>
              <a:t>Thus, it is impossible for an attacker to be able to reliably trigger the exploit using the standard payload.</a:t>
            </a:r>
          </a:p>
          <a:p>
            <a:br>
              <a:rPr lang="en-US" dirty="0"/>
            </a:br>
            <a:endParaRPr lang="en-US" dirty="0"/>
          </a:p>
        </p:txBody>
      </p:sp>
    </p:spTree>
    <p:extLst>
      <p:ext uri="{BB962C8B-B14F-4D97-AF65-F5344CB8AC3E}">
        <p14:creationId xmlns:p14="http://schemas.microsoft.com/office/powerpoint/2010/main" val="313206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FDF3-E349-0042-AB69-0AA24648DC5F}"/>
              </a:ext>
            </a:extLst>
          </p:cNvPr>
          <p:cNvSpPr>
            <a:spLocks noGrp="1"/>
          </p:cNvSpPr>
          <p:nvPr>
            <p:ph type="title"/>
          </p:nvPr>
        </p:nvSpPr>
        <p:spPr/>
        <p:txBody>
          <a:bodyPr/>
          <a:lstStyle/>
          <a:p>
            <a:r>
              <a:rPr lang="en-US" dirty="0"/>
              <a:t>Another Example (Spawn Shell)</a:t>
            </a:r>
          </a:p>
        </p:txBody>
      </p:sp>
      <p:pic>
        <p:nvPicPr>
          <p:cNvPr id="5" name="Content Placeholder 4">
            <a:extLst>
              <a:ext uri="{FF2B5EF4-FFF2-40B4-BE49-F238E27FC236}">
                <a16:creationId xmlns:a16="http://schemas.microsoft.com/office/drawing/2014/main" id="{6F67E3FA-7AB9-C546-BBB4-F3B53A1E46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008" y="1282942"/>
            <a:ext cx="4724400" cy="3479800"/>
          </a:xfrm>
        </p:spPr>
      </p:pic>
      <p:sp>
        <p:nvSpPr>
          <p:cNvPr id="6" name="TextBox 5">
            <a:extLst>
              <a:ext uri="{FF2B5EF4-FFF2-40B4-BE49-F238E27FC236}">
                <a16:creationId xmlns:a16="http://schemas.microsoft.com/office/drawing/2014/main" id="{03FA40A8-459F-ED4C-8F94-4F34D5CCDB27}"/>
              </a:ext>
            </a:extLst>
          </p:cNvPr>
          <p:cNvSpPr txBox="1"/>
          <p:nvPr/>
        </p:nvSpPr>
        <p:spPr>
          <a:xfrm>
            <a:off x="6069496" y="2478157"/>
            <a:ext cx="1481496" cy="400110"/>
          </a:xfrm>
          <a:prstGeom prst="rect">
            <a:avLst/>
          </a:prstGeom>
          <a:noFill/>
        </p:spPr>
        <p:txBody>
          <a:bodyPr wrap="none" rtlCol="0">
            <a:spAutoFit/>
          </a:bodyPr>
          <a:lstStyle/>
          <a:p>
            <a:r>
              <a:rPr lang="en-US" dirty="0"/>
              <a:t>overflow3.c</a:t>
            </a:r>
          </a:p>
        </p:txBody>
      </p:sp>
    </p:spTree>
    <p:extLst>
      <p:ext uri="{BB962C8B-B14F-4D97-AF65-F5344CB8AC3E}">
        <p14:creationId xmlns:p14="http://schemas.microsoft.com/office/powerpoint/2010/main" val="145654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C4D5-EFDC-1F42-A73B-A3280F1416E6}"/>
              </a:ext>
            </a:extLst>
          </p:cNvPr>
          <p:cNvSpPr>
            <a:spLocks noGrp="1"/>
          </p:cNvSpPr>
          <p:nvPr>
            <p:ph type="title"/>
          </p:nvPr>
        </p:nvSpPr>
        <p:spPr/>
        <p:txBody>
          <a:bodyPr/>
          <a:lstStyle/>
          <a:p>
            <a:r>
              <a:rPr lang="en-US" dirty="0"/>
              <a:t>Shellcode</a:t>
            </a:r>
          </a:p>
        </p:txBody>
      </p:sp>
      <p:sp>
        <p:nvSpPr>
          <p:cNvPr id="3" name="Content Placeholder 2">
            <a:extLst>
              <a:ext uri="{FF2B5EF4-FFF2-40B4-BE49-F238E27FC236}">
                <a16:creationId xmlns:a16="http://schemas.microsoft.com/office/drawing/2014/main" id="{F3D791FD-DF38-1742-9501-06AD1812C4BA}"/>
              </a:ext>
            </a:extLst>
          </p:cNvPr>
          <p:cNvSpPr>
            <a:spLocks noGrp="1"/>
          </p:cNvSpPr>
          <p:nvPr>
            <p:ph idx="1"/>
          </p:nvPr>
        </p:nvSpPr>
        <p:spPr>
          <a:xfrm>
            <a:off x="295275" y="1489075"/>
            <a:ext cx="8524875" cy="4313238"/>
          </a:xfrm>
        </p:spPr>
        <p:txBody>
          <a:bodyPr/>
          <a:lstStyle/>
          <a:p>
            <a:r>
              <a:rPr lang="en-US" b="1" dirty="0"/>
              <a:t>Taking some shellcode from Aleph One's 'Smashing the Stack for Fun and Profit'</a:t>
            </a:r>
          </a:p>
          <a:p>
            <a:endParaRPr lang="en-US" dirty="0"/>
          </a:p>
        </p:txBody>
      </p:sp>
      <p:sp>
        <p:nvSpPr>
          <p:cNvPr id="4" name="Rectangle 3">
            <a:extLst>
              <a:ext uri="{FF2B5EF4-FFF2-40B4-BE49-F238E27FC236}">
                <a16:creationId xmlns:a16="http://schemas.microsoft.com/office/drawing/2014/main" id="{3803C0FD-9B3E-B842-83AE-7566F4F2D0BA}"/>
              </a:ext>
            </a:extLst>
          </p:cNvPr>
          <p:cNvSpPr/>
          <p:nvPr/>
        </p:nvSpPr>
        <p:spPr>
          <a:xfrm>
            <a:off x="157990" y="2363358"/>
            <a:ext cx="879944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dirty="0"/>
              <a:t>shellcode = ("\</a:t>
            </a:r>
            <a:r>
              <a:rPr lang="en-US" dirty="0" err="1"/>
              <a:t>xeb</a:t>
            </a:r>
            <a:r>
              <a:rPr lang="en-US" dirty="0"/>
              <a:t>\x1f\x5e\x89\x76\x08\x31\xc0\x88\x46\x07\x89\x46\x0c\xb0\x0b" + "\x89\xf3\x8d\x4e\x08\x8d\x56\x0c\</a:t>
            </a:r>
            <a:r>
              <a:rPr lang="en-US" dirty="0" err="1"/>
              <a:t>xcd</a:t>
            </a:r>
            <a:r>
              <a:rPr lang="en-US" dirty="0"/>
              <a:t>\x80\x31\</a:t>
            </a:r>
            <a:r>
              <a:rPr lang="en-US" dirty="0" err="1"/>
              <a:t>xdb</a:t>
            </a:r>
            <a:r>
              <a:rPr lang="en-US" dirty="0"/>
              <a:t>\x89\xd8\x40\</a:t>
            </a:r>
            <a:r>
              <a:rPr lang="en-US" dirty="0" err="1"/>
              <a:t>xcd</a:t>
            </a:r>
            <a:r>
              <a:rPr lang="en-US" dirty="0"/>
              <a:t>" + "\x80\xe8\</a:t>
            </a:r>
            <a:r>
              <a:rPr lang="en-US" dirty="0" err="1"/>
              <a:t>xdc</a:t>
            </a:r>
            <a:r>
              <a:rPr lang="en-US" dirty="0"/>
              <a:t>\</a:t>
            </a:r>
            <a:r>
              <a:rPr lang="en-US" dirty="0" err="1"/>
              <a:t>xff</a:t>
            </a:r>
            <a:r>
              <a:rPr lang="en-US" dirty="0"/>
              <a:t>\</a:t>
            </a:r>
            <a:r>
              <a:rPr lang="en-US" dirty="0" err="1"/>
              <a:t>xff</a:t>
            </a:r>
            <a:r>
              <a:rPr lang="en-US" dirty="0"/>
              <a:t>\</a:t>
            </a:r>
            <a:r>
              <a:rPr lang="en-US" dirty="0" err="1"/>
              <a:t>xff</a:t>
            </a:r>
            <a:r>
              <a:rPr lang="en-US" dirty="0"/>
              <a:t>/bin/</a:t>
            </a:r>
            <a:r>
              <a:rPr lang="en-US" dirty="0" err="1"/>
              <a:t>sh</a:t>
            </a:r>
            <a:r>
              <a:rPr lang="en-US" dirty="0"/>
              <a:t>")</a:t>
            </a:r>
          </a:p>
        </p:txBody>
      </p:sp>
    </p:spTree>
    <p:extLst>
      <p:ext uri="{BB962C8B-B14F-4D97-AF65-F5344CB8AC3E}">
        <p14:creationId xmlns:p14="http://schemas.microsoft.com/office/powerpoint/2010/main" val="279036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to write shellcode</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581877" y="1489075"/>
            <a:ext cx="4545037" cy="3814177"/>
          </a:xfrm>
          <a:prstGeom prst="rect">
            <a:avLst/>
          </a:prstGeom>
        </p:spPr>
      </p:pic>
      <p:sp>
        <p:nvSpPr>
          <p:cNvPr id="6" name="Rectangle 5"/>
          <p:cNvSpPr/>
          <p:nvPr/>
        </p:nvSpPr>
        <p:spPr bwMode="auto">
          <a:xfrm>
            <a:off x="2906038" y="1927488"/>
            <a:ext cx="3220875" cy="209184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altLang="zh-CN" dirty="0"/>
          </a:p>
          <a:p>
            <a:pPr algn="ctr" fontAlgn="auto"/>
            <a:r>
              <a:rPr lang="en-US" altLang="zh-CN" dirty="0"/>
              <a:t>AAAAAAAAAAAAAAAAAA</a:t>
            </a:r>
          </a:p>
          <a:p>
            <a:pPr algn="ctr" fontAlgn="auto"/>
            <a:r>
              <a:rPr lang="en-US" altLang="zh-CN" dirty="0"/>
              <a:t>AAAAAAAAAAAAAAAAAA</a:t>
            </a:r>
          </a:p>
          <a:p>
            <a:pPr algn="ctr" fontAlgn="auto"/>
            <a:r>
              <a:rPr lang="en-US" altLang="zh-CN" dirty="0"/>
              <a:t>AAAAAAAAAAAAAAAAAA</a:t>
            </a:r>
          </a:p>
          <a:p>
            <a:pPr algn="ctr" fontAlgn="auto"/>
            <a:r>
              <a:rPr lang="en-US" altLang="zh-CN" dirty="0"/>
              <a:t>AAAAAAAAAAAAAAAAAA</a:t>
            </a:r>
          </a:p>
          <a:p>
            <a:pPr algn="ctr" fontAlgn="auto"/>
            <a:r>
              <a:rPr lang="en-US" altLang="zh-CN" dirty="0"/>
              <a:t>AAAAAAAAAAAAAAAAAA</a:t>
            </a:r>
          </a:p>
          <a:p>
            <a:pPr algn="ctr" fontAlgn="auto"/>
            <a:r>
              <a:rPr lang="en-US" altLang="zh-CN" dirty="0"/>
              <a:t>AAAAAAAAAAAAAAAAAA</a:t>
            </a:r>
          </a:p>
          <a:p>
            <a:pPr algn="ctr" fontAlgn="auto"/>
            <a:r>
              <a:rPr lang="en-US" altLang="zh-CN" dirty="0"/>
              <a:t>AAAAAAAAAAAAAAAAAA</a:t>
            </a:r>
          </a:p>
          <a:p>
            <a:endParaRPr lang="en-US" dirty="0"/>
          </a:p>
        </p:txBody>
      </p:sp>
      <p:sp>
        <p:nvSpPr>
          <p:cNvPr id="7" name="Rectangle 6"/>
          <p:cNvSpPr/>
          <p:nvPr/>
        </p:nvSpPr>
        <p:spPr bwMode="auto">
          <a:xfrm>
            <a:off x="2906039" y="4019334"/>
            <a:ext cx="3220875" cy="4008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rPr>
              <a:t>New</a:t>
            </a:r>
            <a:r>
              <a:rPr kumimoji="0" lang="zh-CN" altLang="en-US" sz="2000" b="1" i="0" u="none" strike="noStrike" cap="none" normalizeH="0" baseline="0" dirty="0">
                <a:ln>
                  <a:noFill/>
                </a:ln>
                <a:solidFill>
                  <a:schemeClr val="tx1"/>
                </a:solidFill>
                <a:effectLst/>
              </a:rPr>
              <a:t> </a:t>
            </a:r>
            <a:r>
              <a:rPr lang="en-US" altLang="zh-CN" b="1" dirty="0"/>
              <a:t>Return</a:t>
            </a:r>
            <a:r>
              <a:rPr lang="zh-CN" altLang="en-US" b="1" dirty="0"/>
              <a:t> </a:t>
            </a:r>
            <a:r>
              <a:rPr lang="en-US" altLang="zh-CN" b="1" dirty="0"/>
              <a:t>Address</a:t>
            </a:r>
            <a:endParaRPr kumimoji="0" lang="en-US" sz="2000" b="1" i="0" u="none" strike="noStrike" cap="none" normalizeH="0" baseline="0" dirty="0">
              <a:ln>
                <a:noFill/>
              </a:ln>
              <a:solidFill>
                <a:schemeClr val="tx1"/>
              </a:solidFill>
              <a:effectLst/>
            </a:endParaRPr>
          </a:p>
        </p:txBody>
      </p:sp>
      <p:sp>
        <p:nvSpPr>
          <p:cNvPr id="11" name="Rectangle 10">
            <a:extLst>
              <a:ext uri="{FF2B5EF4-FFF2-40B4-BE49-F238E27FC236}">
                <a16:creationId xmlns:a16="http://schemas.microsoft.com/office/drawing/2014/main" id="{ED56E96F-FF41-E641-A2B1-3EE3838628EC}"/>
              </a:ext>
            </a:extLst>
          </p:cNvPr>
          <p:cNvSpPr/>
          <p:nvPr/>
        </p:nvSpPr>
        <p:spPr>
          <a:xfrm>
            <a:off x="2906039" y="5460028"/>
            <a:ext cx="3220875"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t>("\</a:t>
            </a:r>
            <a:r>
              <a:rPr lang="en-US" sz="1400" dirty="0" err="1"/>
              <a:t>xeb</a:t>
            </a:r>
            <a:r>
              <a:rPr lang="en-US" sz="1400" dirty="0"/>
              <a:t>\x1f\x5e\x89\x76\x08\x31\xc0\x88\x46\x07\x89\x46\x0c\xb0\x0b" + "\x89\xf3\x8d\x4e\x08\x8d\x56\x0c\</a:t>
            </a:r>
            <a:r>
              <a:rPr lang="en-US" sz="1400" dirty="0" err="1"/>
              <a:t>xcd</a:t>
            </a:r>
            <a:r>
              <a:rPr lang="en-US" sz="1400" dirty="0"/>
              <a:t>\x80\x31\</a:t>
            </a:r>
            <a:r>
              <a:rPr lang="en-US" sz="1400" dirty="0" err="1"/>
              <a:t>xdb</a:t>
            </a:r>
            <a:r>
              <a:rPr lang="en-US" sz="1400" dirty="0"/>
              <a:t>\x89\xd8\x40\</a:t>
            </a:r>
            <a:r>
              <a:rPr lang="en-US" sz="1400" dirty="0" err="1"/>
              <a:t>xcd</a:t>
            </a:r>
            <a:r>
              <a:rPr lang="en-US" sz="1400" dirty="0"/>
              <a:t>" + "\x80\xe8\</a:t>
            </a:r>
            <a:r>
              <a:rPr lang="en-US" sz="1400" dirty="0" err="1"/>
              <a:t>xdc</a:t>
            </a:r>
            <a:r>
              <a:rPr lang="en-US" sz="1400" dirty="0"/>
              <a:t>\</a:t>
            </a:r>
            <a:r>
              <a:rPr lang="en-US" sz="1400" dirty="0" err="1"/>
              <a:t>xff</a:t>
            </a:r>
            <a:r>
              <a:rPr lang="en-US" sz="1400" dirty="0"/>
              <a:t>\</a:t>
            </a:r>
            <a:r>
              <a:rPr lang="en-US" sz="1400" dirty="0" err="1"/>
              <a:t>xff</a:t>
            </a:r>
            <a:r>
              <a:rPr lang="en-US" sz="1400" dirty="0"/>
              <a:t>\</a:t>
            </a:r>
            <a:r>
              <a:rPr lang="en-US" sz="1400" dirty="0" err="1"/>
              <a:t>xff</a:t>
            </a:r>
            <a:r>
              <a:rPr lang="en-US" sz="1400" dirty="0"/>
              <a:t>/bin/</a:t>
            </a:r>
            <a:r>
              <a:rPr lang="en-US" sz="1400" dirty="0" err="1"/>
              <a:t>sh</a:t>
            </a:r>
            <a:r>
              <a:rPr lang="en-US" sz="1400" dirty="0"/>
              <a:t>")</a:t>
            </a:r>
            <a:endParaRPr lang="en-US" sz="1400" dirty="0">
              <a:solidFill>
                <a:srgbClr val="000000"/>
              </a:solidFill>
              <a:latin typeface="AvenirNext-Regular" charset="0"/>
            </a:endParaRPr>
          </a:p>
        </p:txBody>
      </p:sp>
      <p:sp>
        <p:nvSpPr>
          <p:cNvPr id="13" name="Rectangle 12">
            <a:extLst>
              <a:ext uri="{FF2B5EF4-FFF2-40B4-BE49-F238E27FC236}">
                <a16:creationId xmlns:a16="http://schemas.microsoft.com/office/drawing/2014/main" id="{01F571FE-012B-8040-A17D-75760731B9BF}"/>
              </a:ext>
            </a:extLst>
          </p:cNvPr>
          <p:cNvSpPr/>
          <p:nvPr/>
        </p:nvSpPr>
        <p:spPr>
          <a:xfrm>
            <a:off x="2906038" y="4441369"/>
            <a:ext cx="3220875"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r>
              <a:rPr lang="en-US" dirty="0">
                <a:solidFill>
                  <a:srgbClr val="000000"/>
                </a:solidFill>
                <a:latin typeface="AvenirNext-Regular" charset="0"/>
              </a:rPr>
              <a:t>\x</a:t>
            </a:r>
            <a:r>
              <a:rPr lang="en-US" altLang="zh-CN" dirty="0">
                <a:solidFill>
                  <a:srgbClr val="000000"/>
                </a:solidFill>
                <a:latin typeface="AvenirNext-Regular" charset="0"/>
              </a:rPr>
              <a:t>90</a:t>
            </a:r>
            <a:endParaRPr lang="en-US" dirty="0">
              <a:solidFill>
                <a:srgbClr val="000000"/>
              </a:solidFill>
              <a:latin typeface="AvenirNext-Regular" charset="0"/>
            </a:endParaRPr>
          </a:p>
        </p:txBody>
      </p:sp>
      <p:cxnSp>
        <p:nvCxnSpPr>
          <p:cNvPr id="9" name="Elbow Connector 8">
            <a:extLst>
              <a:ext uri="{FF2B5EF4-FFF2-40B4-BE49-F238E27FC236}">
                <a16:creationId xmlns:a16="http://schemas.microsoft.com/office/drawing/2014/main" id="{D44007C7-9BD0-FC49-954B-81590E440401}"/>
              </a:ext>
            </a:extLst>
          </p:cNvPr>
          <p:cNvCxnSpPr>
            <a:cxnSpLocks/>
            <a:endCxn id="13" idx="3"/>
          </p:cNvCxnSpPr>
          <p:nvPr/>
        </p:nvCxnSpPr>
        <p:spPr bwMode="auto">
          <a:xfrm rot="16200000" flipH="1">
            <a:off x="5766032" y="4588320"/>
            <a:ext cx="721760" cy="2"/>
          </a:xfrm>
          <a:prstGeom prst="bentConnector4">
            <a:avLst>
              <a:gd name="adj1" fmla="val 14820"/>
              <a:gd name="adj2" fmla="val 11430100000"/>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262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C79-75EE-7848-BF05-B0FF74C34EDE}"/>
              </a:ext>
            </a:extLst>
          </p:cNvPr>
          <p:cNvSpPr>
            <a:spLocks noGrp="1"/>
          </p:cNvSpPr>
          <p:nvPr>
            <p:ph type="title"/>
          </p:nvPr>
        </p:nvSpPr>
        <p:spPr/>
        <p:txBody>
          <a:bodyPr/>
          <a:lstStyle/>
          <a:p>
            <a:r>
              <a:rPr lang="en-US" dirty="0"/>
              <a:t>Python Script</a:t>
            </a:r>
          </a:p>
        </p:txBody>
      </p:sp>
      <p:pic>
        <p:nvPicPr>
          <p:cNvPr id="5" name="Content Placeholder 4">
            <a:extLst>
              <a:ext uri="{FF2B5EF4-FFF2-40B4-BE49-F238E27FC236}">
                <a16:creationId xmlns:a16="http://schemas.microsoft.com/office/drawing/2014/main" id="{92F28CC7-DA29-8A40-A86E-AC7451DEF0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528" y="919231"/>
            <a:ext cx="6443445" cy="5725608"/>
          </a:xfrm>
        </p:spPr>
      </p:pic>
    </p:spTree>
    <p:extLst>
      <p:ext uri="{BB962C8B-B14F-4D97-AF65-F5344CB8AC3E}">
        <p14:creationId xmlns:p14="http://schemas.microsoft.com/office/powerpoint/2010/main" val="552695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spTree>
    <p:extLst>
      <p:ext uri="{BB962C8B-B14F-4D97-AF65-F5344CB8AC3E}">
        <p14:creationId xmlns:p14="http://schemas.microsoft.com/office/powerpoint/2010/main" val="98284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6D53-C6AA-AD4C-BCF6-54D91C3B3107}"/>
              </a:ext>
            </a:extLst>
          </p:cNvPr>
          <p:cNvSpPr>
            <a:spLocks noGrp="1"/>
          </p:cNvSpPr>
          <p:nvPr>
            <p:ph type="title"/>
          </p:nvPr>
        </p:nvSpPr>
        <p:spPr/>
        <p:txBody>
          <a:bodyPr/>
          <a:lstStyle/>
          <a:p>
            <a:r>
              <a:rPr lang="en-US" sz="2400" dirty="0"/>
              <a:t>Figure out the Length of Dummy Characters with PEDA</a:t>
            </a:r>
          </a:p>
        </p:txBody>
      </p:sp>
      <p:pic>
        <p:nvPicPr>
          <p:cNvPr id="10" name="Picture 9">
            <a:extLst>
              <a:ext uri="{FF2B5EF4-FFF2-40B4-BE49-F238E27FC236}">
                <a16:creationId xmlns:a16="http://schemas.microsoft.com/office/drawing/2014/main" id="{32AA7E79-9DF9-0F4D-94BB-FD9136E84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 y="2414524"/>
            <a:ext cx="9144000" cy="3891784"/>
          </a:xfrm>
          <a:prstGeom prst="rect">
            <a:avLst/>
          </a:prstGeom>
        </p:spPr>
      </p:pic>
      <p:pic>
        <p:nvPicPr>
          <p:cNvPr id="8" name="Picture 7">
            <a:extLst>
              <a:ext uri="{FF2B5EF4-FFF2-40B4-BE49-F238E27FC236}">
                <a16:creationId xmlns:a16="http://schemas.microsoft.com/office/drawing/2014/main" id="{F22885B4-EF31-AE43-B87C-91EDA5B80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 y="1040325"/>
            <a:ext cx="9144000" cy="1083174"/>
          </a:xfrm>
          <a:prstGeom prst="rect">
            <a:avLst/>
          </a:prstGeom>
        </p:spPr>
      </p:pic>
      <p:pic>
        <p:nvPicPr>
          <p:cNvPr id="13" name="Picture 12">
            <a:extLst>
              <a:ext uri="{FF2B5EF4-FFF2-40B4-BE49-F238E27FC236}">
                <a16:creationId xmlns:a16="http://schemas.microsoft.com/office/drawing/2014/main" id="{D540BD00-0A1D-FC42-9BAB-95DCCAE11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894" y="6273800"/>
            <a:ext cx="5410200" cy="584200"/>
          </a:xfrm>
          <a:prstGeom prst="rect">
            <a:avLst/>
          </a:prstGeom>
        </p:spPr>
      </p:pic>
    </p:spTree>
    <p:extLst>
      <p:ext uri="{BB962C8B-B14F-4D97-AF65-F5344CB8AC3E}">
        <p14:creationId xmlns:p14="http://schemas.microsoft.com/office/powerpoint/2010/main" val="121980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3A31-71DD-F947-AE43-20A87F005FFD}"/>
              </a:ext>
            </a:extLst>
          </p:cNvPr>
          <p:cNvSpPr>
            <a:spLocks noGrp="1"/>
          </p:cNvSpPr>
          <p:nvPr>
            <p:ph type="title"/>
          </p:nvPr>
        </p:nvSpPr>
        <p:spPr/>
        <p:txBody>
          <a:bodyPr/>
          <a:lstStyle/>
          <a:p>
            <a:r>
              <a:rPr lang="en-US" dirty="0"/>
              <a:t>Use </a:t>
            </a:r>
            <a:r>
              <a:rPr lang="en-US" dirty="0" err="1"/>
              <a:t>Pwntool</a:t>
            </a:r>
            <a:r>
              <a:rPr lang="en-US" dirty="0"/>
              <a:t> to write Python Exploit Script</a:t>
            </a:r>
          </a:p>
        </p:txBody>
      </p:sp>
      <p:pic>
        <p:nvPicPr>
          <p:cNvPr id="8" name="Content Placeholder 7">
            <a:extLst>
              <a:ext uri="{FF2B5EF4-FFF2-40B4-BE49-F238E27FC236}">
                <a16:creationId xmlns:a16="http://schemas.microsoft.com/office/drawing/2014/main" id="{2831FE37-89FF-1342-AACA-17DD9EC321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148" y="749299"/>
            <a:ext cx="5468755" cy="6112827"/>
          </a:xfrm>
        </p:spPr>
      </p:pic>
    </p:spTree>
    <p:extLst>
      <p:ext uri="{BB962C8B-B14F-4D97-AF65-F5344CB8AC3E}">
        <p14:creationId xmlns:p14="http://schemas.microsoft.com/office/powerpoint/2010/main" val="371168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Jump</a:t>
            </a:r>
            <a:r>
              <a:rPr lang="zh-CN" altLang="en-US" dirty="0"/>
              <a:t> </a:t>
            </a:r>
            <a:r>
              <a:rPr lang="en-US" altLang="zh-CN" dirty="0"/>
              <a:t>to</a:t>
            </a:r>
            <a:r>
              <a:rPr lang="zh-CN" altLang="en-US" dirty="0"/>
              <a:t> </a:t>
            </a:r>
            <a:r>
              <a:rPr lang="en-US" altLang="zh-CN" dirty="0"/>
              <a:t>Shellcode</a:t>
            </a:r>
            <a:endParaRPr lang="en-US" dirty="0"/>
          </a:p>
        </p:txBody>
      </p:sp>
      <p:sp>
        <p:nvSpPr>
          <p:cNvPr id="3" name="Content Placeholder 2"/>
          <p:cNvSpPr>
            <a:spLocks noGrp="1"/>
          </p:cNvSpPr>
          <p:nvPr>
            <p:ph idx="1"/>
          </p:nvPr>
        </p:nvSpPr>
        <p:spPr/>
        <p:txBody>
          <a:bodyPr/>
          <a:lstStyle/>
          <a:p>
            <a:r>
              <a:rPr lang="en-US" altLang="en-US" dirty="0"/>
              <a:t>When the function is done it will jump to whatever address is on the stack.</a:t>
            </a:r>
          </a:p>
          <a:p>
            <a:r>
              <a:rPr lang="en-US" altLang="en-US" dirty="0"/>
              <a:t>We </a:t>
            </a:r>
            <a:r>
              <a:rPr lang="en-US" altLang="en-US" b="1" dirty="0">
                <a:solidFill>
                  <a:srgbClr val="FF0000"/>
                </a:solidFill>
              </a:rPr>
              <a:t>put some code in the buffer </a:t>
            </a:r>
            <a:r>
              <a:rPr lang="en-US" altLang="en-US" dirty="0"/>
              <a:t>and </a:t>
            </a:r>
            <a:r>
              <a:rPr lang="en-US" altLang="en-US" b="1" dirty="0">
                <a:solidFill>
                  <a:srgbClr val="FF0000"/>
                </a:solidFill>
              </a:rPr>
              <a:t>set the return address to point to it</a:t>
            </a:r>
            <a:r>
              <a:rPr lang="en-US" altLang="en-US" dirty="0"/>
              <a:t>!</a:t>
            </a:r>
          </a:p>
          <a:p>
            <a:endParaRPr lang="en-US" dirty="0"/>
          </a:p>
        </p:txBody>
      </p:sp>
      <p:pic>
        <p:nvPicPr>
          <p:cNvPr id="4" name="Picture 3"/>
          <p:cNvPicPr>
            <a:picLocks noChangeAspect="1"/>
          </p:cNvPicPr>
          <p:nvPr/>
        </p:nvPicPr>
        <p:blipFill>
          <a:blip r:embed="rId2"/>
          <a:stretch>
            <a:fillRect/>
          </a:stretch>
        </p:blipFill>
        <p:spPr>
          <a:xfrm>
            <a:off x="1769767" y="2555308"/>
            <a:ext cx="4545037" cy="3814177"/>
          </a:xfrm>
          <a:prstGeom prst="rect">
            <a:avLst/>
          </a:prstGeom>
        </p:spPr>
      </p:pic>
      <p:sp>
        <p:nvSpPr>
          <p:cNvPr id="5" name="Rectangle 4"/>
          <p:cNvSpPr/>
          <p:nvPr/>
        </p:nvSpPr>
        <p:spPr bwMode="auto">
          <a:xfrm>
            <a:off x="3093928" y="2993721"/>
            <a:ext cx="3220875" cy="209184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altLang="zh-CN" dirty="0"/>
          </a:p>
          <a:p>
            <a:pPr algn="ctr" fontAlgn="auto"/>
            <a:r>
              <a:rPr lang="en-US" altLang="zh-CN" dirty="0"/>
              <a:t>Small</a:t>
            </a:r>
            <a:r>
              <a:rPr lang="zh-CN" altLang="en-US" dirty="0"/>
              <a:t> </a:t>
            </a:r>
            <a:r>
              <a:rPr lang="en-US" altLang="zh-CN" dirty="0"/>
              <a:t>Program</a:t>
            </a:r>
          </a:p>
          <a:p>
            <a:endParaRPr lang="en-US" dirty="0"/>
          </a:p>
        </p:txBody>
      </p:sp>
      <p:sp>
        <p:nvSpPr>
          <p:cNvPr id="6" name="Rectangle 5"/>
          <p:cNvSpPr/>
          <p:nvPr/>
        </p:nvSpPr>
        <p:spPr bwMode="auto">
          <a:xfrm>
            <a:off x="3093929" y="5085567"/>
            <a:ext cx="3220875" cy="4008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rPr>
              <a:t>New</a:t>
            </a:r>
            <a:r>
              <a:rPr kumimoji="0" lang="zh-CN" altLang="en-US" sz="2000" b="1" i="0" u="none" strike="noStrike" cap="none" normalizeH="0" baseline="0" dirty="0">
                <a:ln>
                  <a:noFill/>
                </a:ln>
                <a:solidFill>
                  <a:schemeClr val="tx1"/>
                </a:solidFill>
                <a:effectLst/>
              </a:rPr>
              <a:t> </a:t>
            </a:r>
            <a:r>
              <a:rPr lang="en-US" altLang="zh-CN" b="1" dirty="0"/>
              <a:t>Return</a:t>
            </a:r>
            <a:r>
              <a:rPr lang="zh-CN" altLang="en-US" b="1" dirty="0"/>
              <a:t> </a:t>
            </a:r>
            <a:r>
              <a:rPr lang="en-US" altLang="zh-CN" b="1" dirty="0"/>
              <a:t>Address</a:t>
            </a:r>
            <a:endParaRPr kumimoji="0" lang="en-US" sz="2000" b="1" i="0" u="none" strike="noStrike" cap="none" normalizeH="0" baseline="0" dirty="0">
              <a:ln>
                <a:noFill/>
              </a:ln>
              <a:solidFill>
                <a:schemeClr val="tx1"/>
              </a:solidFill>
              <a:effectLst/>
            </a:endParaRPr>
          </a:p>
        </p:txBody>
      </p:sp>
      <p:cxnSp>
        <p:nvCxnSpPr>
          <p:cNvPr id="12" name="Elbow Connector 11"/>
          <p:cNvCxnSpPr/>
          <p:nvPr/>
        </p:nvCxnSpPr>
        <p:spPr bwMode="auto">
          <a:xfrm rot="16200000" flipV="1">
            <a:off x="5273354" y="4359161"/>
            <a:ext cx="1114816" cy="738828"/>
          </a:xfrm>
          <a:prstGeom prst="bentConnector3">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594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04361-3EBE-9E4C-9AB0-44BFFD2F8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17" y="739683"/>
            <a:ext cx="4138676" cy="3660502"/>
          </a:xfrm>
          <a:prstGeom prst="rect">
            <a:avLst/>
          </a:prstGeom>
        </p:spPr>
      </p:pic>
      <p:sp>
        <p:nvSpPr>
          <p:cNvPr id="3" name="Title 2"/>
          <p:cNvSpPr>
            <a:spLocks noGrp="1"/>
          </p:cNvSpPr>
          <p:nvPr>
            <p:ph type="title"/>
          </p:nvPr>
        </p:nvSpPr>
        <p:spPr/>
        <p:txBody>
          <a:bodyPr/>
          <a:lstStyle/>
          <a:p>
            <a:r>
              <a:rPr lang="en-US" altLang="zh-CN" dirty="0"/>
              <a:t>Crafting</a:t>
            </a:r>
            <a:r>
              <a:rPr lang="zh-CN" altLang="en-US" dirty="0"/>
              <a:t> </a:t>
            </a:r>
            <a:r>
              <a:rPr lang="en-US" altLang="zh-CN" dirty="0"/>
              <a:t>Shellcode</a:t>
            </a:r>
            <a:r>
              <a:rPr lang="zh-CN" altLang="en-US" dirty="0"/>
              <a:t> </a:t>
            </a:r>
            <a:r>
              <a:rPr lang="en-US" altLang="zh-CN" dirty="0"/>
              <a:t>(the</a:t>
            </a:r>
            <a:r>
              <a:rPr lang="zh-CN" altLang="en-US" dirty="0"/>
              <a:t> </a:t>
            </a:r>
            <a:r>
              <a:rPr lang="en-US" altLang="en-US" dirty="0"/>
              <a:t>small program</a:t>
            </a:r>
            <a:r>
              <a:rPr lang="en-US" altLang="zh-CN" dirty="0"/>
              <a:t>)</a:t>
            </a:r>
            <a:endParaRPr lang="en-US" dirty="0"/>
          </a:p>
        </p:txBody>
      </p:sp>
      <p:sp>
        <p:nvSpPr>
          <p:cNvPr id="9" name="Rectangle 8"/>
          <p:cNvSpPr/>
          <p:nvPr/>
        </p:nvSpPr>
        <p:spPr>
          <a:xfrm>
            <a:off x="300038" y="4400185"/>
            <a:ext cx="7796539" cy="1015663"/>
          </a:xfrm>
          <a:prstGeom prst="rect">
            <a:avLst/>
          </a:prstGeom>
        </p:spPr>
        <p:txBody>
          <a:bodyPr wrap="square">
            <a:spAutoFit/>
          </a:bodyPr>
          <a:lstStyle/>
          <a:p>
            <a:r>
              <a:rPr lang="en-US" dirty="0">
                <a:solidFill>
                  <a:srgbClr val="000000"/>
                </a:solidFill>
                <a:latin typeface="AvenirNext-Regular" charset="0"/>
              </a:rPr>
              <a:t>Extracting the bytes gives us the shellcode:</a:t>
            </a:r>
          </a:p>
          <a:p>
            <a:br>
              <a:rPr lang="en-US" dirty="0">
                <a:solidFill>
                  <a:srgbClr val="000000"/>
                </a:solidFill>
                <a:latin typeface="AvenirNext-Regular" charset="0"/>
              </a:rPr>
            </a:br>
            <a:endParaRPr lang="en-US" b="0" i="0" dirty="0">
              <a:solidFill>
                <a:srgbClr val="000000"/>
              </a:solidFill>
              <a:effectLst/>
              <a:latin typeface="AvenirNext-Regular" charset="0"/>
            </a:endParaRPr>
          </a:p>
        </p:txBody>
      </p:sp>
      <p:sp>
        <p:nvSpPr>
          <p:cNvPr id="13" name="Rectangle 12"/>
          <p:cNvSpPr/>
          <p:nvPr/>
        </p:nvSpPr>
        <p:spPr>
          <a:xfrm>
            <a:off x="746920" y="4908016"/>
            <a:ext cx="7626347"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a:t>
            </a:r>
            <a:r>
              <a:rPr lang="en-US" dirty="0" err="1"/>
              <a:t>xeb</a:t>
            </a:r>
            <a:r>
              <a:rPr lang="en-US" dirty="0"/>
              <a:t>\x19\x31\xc0\x31\</a:t>
            </a:r>
            <a:r>
              <a:rPr lang="en-US" dirty="0" err="1"/>
              <a:t>xdb</a:t>
            </a:r>
            <a:r>
              <a:rPr lang="en-US" dirty="0"/>
              <a:t>\x31\xd2\x31\xc9\xb0\x04\xb3\x01\x59\xb2\x05\</a:t>
            </a:r>
            <a:r>
              <a:rPr lang="en-US" dirty="0" err="1"/>
              <a:t>xcd</a:t>
            </a:r>
            <a:r>
              <a:rPr lang="en-US" dirty="0"/>
              <a:t>\x80\x31\xc0\xb0\x01\x31\</a:t>
            </a:r>
            <a:r>
              <a:rPr lang="en-US" dirty="0" err="1"/>
              <a:t>xdb</a:t>
            </a:r>
            <a:r>
              <a:rPr lang="en-US" dirty="0"/>
              <a:t>\</a:t>
            </a:r>
            <a:r>
              <a:rPr lang="en-US" dirty="0" err="1"/>
              <a:t>xcd</a:t>
            </a:r>
            <a:r>
              <a:rPr lang="en-US" dirty="0"/>
              <a:t>\x80\xe8\xe2\</a:t>
            </a:r>
            <a:r>
              <a:rPr lang="en-US" dirty="0" err="1"/>
              <a:t>xff</a:t>
            </a:r>
            <a:r>
              <a:rPr lang="en-US" dirty="0"/>
              <a:t>\</a:t>
            </a:r>
            <a:r>
              <a:rPr lang="en-US" dirty="0" err="1"/>
              <a:t>xff</a:t>
            </a:r>
            <a:r>
              <a:rPr lang="en-US" dirty="0"/>
              <a:t>\</a:t>
            </a:r>
            <a:r>
              <a:rPr lang="en-US" dirty="0" err="1"/>
              <a:t>xff</a:t>
            </a:r>
            <a:r>
              <a:rPr lang="en-US" dirty="0"/>
              <a:t>\x68\x65\x6c\x6c\x6f</a:t>
            </a:r>
            <a:endParaRPr lang="en-US" dirty="0">
              <a:solidFill>
                <a:srgbClr val="000000"/>
              </a:solidFill>
              <a:latin typeface="AvenirNext-Regular" charset="0"/>
            </a:endParaRPr>
          </a:p>
        </p:txBody>
      </p:sp>
      <p:sp>
        <p:nvSpPr>
          <p:cNvPr id="5" name="Rectangle 4">
            <a:extLst>
              <a:ext uri="{FF2B5EF4-FFF2-40B4-BE49-F238E27FC236}">
                <a16:creationId xmlns:a16="http://schemas.microsoft.com/office/drawing/2014/main" id="{58027C4D-6318-9346-AC3B-4127FE71D739}"/>
              </a:ext>
            </a:extLst>
          </p:cNvPr>
          <p:cNvSpPr/>
          <p:nvPr/>
        </p:nvSpPr>
        <p:spPr bwMode="auto">
          <a:xfrm>
            <a:off x="1062028" y="1257131"/>
            <a:ext cx="1204093" cy="314305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428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possible place to inject shellcode</a:t>
            </a:r>
            <a:br>
              <a:rPr lang="en-US" dirty="0"/>
            </a:br>
            <a:br>
              <a:rPr lang="en-US" dirty="0"/>
            </a:br>
            <a:endParaRPr lang="en-US" dirty="0"/>
          </a:p>
        </p:txBody>
      </p:sp>
      <p:pic>
        <p:nvPicPr>
          <p:cNvPr id="4" name="Picture 3"/>
          <p:cNvPicPr>
            <a:picLocks noChangeAspect="1"/>
          </p:cNvPicPr>
          <p:nvPr/>
        </p:nvPicPr>
        <p:blipFill>
          <a:blip r:embed="rId2"/>
          <a:stretch>
            <a:fillRect/>
          </a:stretch>
        </p:blipFill>
        <p:spPr>
          <a:xfrm>
            <a:off x="1268726" y="1111683"/>
            <a:ext cx="4545037" cy="3814177"/>
          </a:xfrm>
          <a:prstGeom prst="rect">
            <a:avLst/>
          </a:prstGeom>
        </p:spPr>
      </p:pic>
      <p:sp>
        <p:nvSpPr>
          <p:cNvPr id="5" name="Rectangle 4"/>
          <p:cNvSpPr/>
          <p:nvPr/>
        </p:nvSpPr>
        <p:spPr bwMode="auto">
          <a:xfrm>
            <a:off x="2592887" y="1550096"/>
            <a:ext cx="3220875" cy="209184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en-US" altLang="zh-CN" dirty="0"/>
          </a:p>
          <a:p>
            <a:pPr algn="ctr" fontAlgn="auto"/>
            <a:r>
              <a:rPr lang="en-US" altLang="zh-CN" dirty="0"/>
              <a:t>Small</a:t>
            </a:r>
            <a:r>
              <a:rPr lang="zh-CN" altLang="en-US" dirty="0"/>
              <a:t> </a:t>
            </a:r>
            <a:r>
              <a:rPr lang="en-US" altLang="zh-CN" dirty="0"/>
              <a:t>Program</a:t>
            </a:r>
          </a:p>
          <a:p>
            <a:endParaRPr lang="en-US" dirty="0"/>
          </a:p>
        </p:txBody>
      </p:sp>
      <p:sp>
        <p:nvSpPr>
          <p:cNvPr id="6" name="Rectangle 5"/>
          <p:cNvSpPr/>
          <p:nvPr/>
        </p:nvSpPr>
        <p:spPr bwMode="auto">
          <a:xfrm>
            <a:off x="2592888" y="3641942"/>
            <a:ext cx="3220875" cy="4008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rPr>
              <a:t>New</a:t>
            </a:r>
            <a:r>
              <a:rPr kumimoji="0" lang="zh-CN" altLang="en-US" sz="2000" b="1" i="0" u="none" strike="noStrike" cap="none" normalizeH="0" baseline="0" dirty="0">
                <a:ln>
                  <a:noFill/>
                </a:ln>
                <a:solidFill>
                  <a:schemeClr val="tx1"/>
                </a:solidFill>
                <a:effectLst/>
              </a:rPr>
              <a:t> </a:t>
            </a:r>
            <a:r>
              <a:rPr lang="en-US" altLang="zh-CN" b="1" dirty="0"/>
              <a:t>Return</a:t>
            </a:r>
            <a:r>
              <a:rPr lang="zh-CN" altLang="en-US" b="1" dirty="0"/>
              <a:t> </a:t>
            </a:r>
            <a:r>
              <a:rPr lang="en-US" altLang="zh-CN" b="1" dirty="0"/>
              <a:t>Address</a:t>
            </a:r>
            <a:endParaRPr kumimoji="0" lang="en-US" sz="2000" b="1" i="0" u="none" strike="noStrike" cap="none" normalizeH="0" baseline="0" dirty="0">
              <a:ln>
                <a:noFill/>
              </a:ln>
              <a:solidFill>
                <a:schemeClr val="tx1"/>
              </a:solidFill>
              <a:effectLst/>
            </a:endParaRPr>
          </a:p>
        </p:txBody>
      </p:sp>
      <p:sp>
        <p:nvSpPr>
          <p:cNvPr id="8" name="Rectangle 7"/>
          <p:cNvSpPr/>
          <p:nvPr/>
        </p:nvSpPr>
        <p:spPr>
          <a:xfrm>
            <a:off x="2592887" y="1562454"/>
            <a:ext cx="3220875"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a:t>
            </a:r>
            <a:r>
              <a:rPr lang="en-US" sz="1600" dirty="0" err="1"/>
              <a:t>xeb</a:t>
            </a:r>
            <a:r>
              <a:rPr lang="en-US" sz="1600" dirty="0"/>
              <a:t>\x19\x31\xc0\x31\</a:t>
            </a:r>
            <a:r>
              <a:rPr lang="en-US" sz="1600" dirty="0" err="1"/>
              <a:t>xdb</a:t>
            </a:r>
            <a:r>
              <a:rPr lang="en-US" sz="1600" dirty="0"/>
              <a:t>\x31\xd2\x31\xc9\xb0\x04\xb3\x01\x59\xb2\x05\</a:t>
            </a:r>
            <a:r>
              <a:rPr lang="en-US" sz="1600" dirty="0" err="1"/>
              <a:t>xcd</a:t>
            </a:r>
            <a:r>
              <a:rPr lang="en-US" sz="1600" dirty="0"/>
              <a:t>\x80\x31\xc0\xb0\x01\x31\</a:t>
            </a:r>
            <a:r>
              <a:rPr lang="en-US" sz="1600" dirty="0" err="1"/>
              <a:t>xdb</a:t>
            </a:r>
            <a:r>
              <a:rPr lang="en-US" sz="1600" dirty="0"/>
              <a:t>\</a:t>
            </a:r>
            <a:r>
              <a:rPr lang="en-US" sz="1600" dirty="0" err="1"/>
              <a:t>xcd</a:t>
            </a:r>
            <a:r>
              <a:rPr lang="en-US" sz="1600" dirty="0"/>
              <a:t>\x80\xe8\xe2\</a:t>
            </a:r>
            <a:r>
              <a:rPr lang="en-US" sz="1600" dirty="0" err="1"/>
              <a:t>xff</a:t>
            </a:r>
            <a:r>
              <a:rPr lang="en-US" sz="1600" dirty="0"/>
              <a:t>\</a:t>
            </a:r>
            <a:r>
              <a:rPr lang="en-US" sz="1600" dirty="0" err="1"/>
              <a:t>xff</a:t>
            </a:r>
            <a:r>
              <a:rPr lang="en-US" sz="1600" dirty="0"/>
              <a:t>\</a:t>
            </a:r>
            <a:r>
              <a:rPr lang="en-US" sz="1600" dirty="0" err="1"/>
              <a:t>xff</a:t>
            </a:r>
            <a:r>
              <a:rPr lang="en-US" sz="1600" dirty="0"/>
              <a:t>\x68\x65\x6c\x6c\x6f</a:t>
            </a:r>
            <a:endParaRPr lang="en-US" sz="1600" dirty="0">
              <a:solidFill>
                <a:srgbClr val="000000"/>
              </a:solidFill>
              <a:latin typeface="AvenirNext-Regular" charset="0"/>
            </a:endParaRPr>
          </a:p>
        </p:txBody>
      </p:sp>
      <p:cxnSp>
        <p:nvCxnSpPr>
          <p:cNvPr id="7" name="Elbow Connector 6"/>
          <p:cNvCxnSpPr/>
          <p:nvPr/>
        </p:nvCxnSpPr>
        <p:spPr bwMode="auto">
          <a:xfrm rot="16200000" flipV="1">
            <a:off x="4772313" y="2915536"/>
            <a:ext cx="1114816" cy="738828"/>
          </a:xfrm>
          <a:prstGeom prst="bentConnector3">
            <a:avLst/>
          </a:prstGeom>
          <a:solidFill>
            <a:schemeClr val="accent1"/>
          </a:solidFill>
          <a:ln w="28575" cap="flat" cmpd="sng" algn="ctr">
            <a:solidFill>
              <a:schemeClr val="tx1"/>
            </a:solidFill>
            <a:prstDash val="solid"/>
            <a:round/>
            <a:headEnd type="none" w="med" len="med"/>
            <a:tailEnd type="triangle"/>
          </a:ln>
          <a:effectLst/>
        </p:spPr>
      </p:cxnSp>
      <p:sp>
        <p:nvSpPr>
          <p:cNvPr id="9" name="Right Arrow 8"/>
          <p:cNvSpPr/>
          <p:nvPr/>
        </p:nvSpPr>
        <p:spPr bwMode="auto">
          <a:xfrm rot="10800000">
            <a:off x="5951549" y="1329073"/>
            <a:ext cx="1451334" cy="46676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TextBox 9"/>
          <p:cNvSpPr txBox="1"/>
          <p:nvPr/>
        </p:nvSpPr>
        <p:spPr>
          <a:xfrm>
            <a:off x="5951549" y="1795835"/>
            <a:ext cx="3004561" cy="1323439"/>
          </a:xfrm>
          <a:prstGeom prst="rect">
            <a:avLst/>
          </a:prstGeom>
          <a:noFill/>
        </p:spPr>
        <p:txBody>
          <a:bodyPr wrap="square" rtlCol="0">
            <a:spAutoFit/>
          </a:bodyPr>
          <a:lstStyle/>
          <a:p>
            <a:r>
              <a:rPr lang="en-US" altLang="zh-CN" dirty="0"/>
              <a:t>Use</a:t>
            </a:r>
            <a:r>
              <a:rPr lang="zh-CN" altLang="en-US" dirty="0"/>
              <a:t> </a:t>
            </a:r>
            <a:r>
              <a:rPr lang="en-US" altLang="zh-CN" dirty="0"/>
              <a:t>GDB</a:t>
            </a:r>
            <a:r>
              <a:rPr lang="zh-CN" altLang="en-US" dirty="0"/>
              <a:t> </a:t>
            </a:r>
            <a:r>
              <a:rPr lang="en-US" altLang="zh-CN" dirty="0"/>
              <a:t>to</a:t>
            </a:r>
            <a:r>
              <a:rPr lang="zh-CN" altLang="en-US" dirty="0"/>
              <a:t> </a:t>
            </a:r>
            <a:r>
              <a:rPr lang="en-US" altLang="zh-CN" dirty="0"/>
              <a:t>figure</a:t>
            </a:r>
            <a:r>
              <a:rPr lang="zh-CN" altLang="en-US" dirty="0"/>
              <a:t> </a:t>
            </a:r>
            <a:r>
              <a:rPr lang="en-US" altLang="zh-CN" dirty="0"/>
              <a:t>out</a:t>
            </a:r>
            <a:r>
              <a:rPr lang="zh-CN" altLang="en-US" dirty="0"/>
              <a:t> </a:t>
            </a:r>
            <a:r>
              <a:rPr lang="en-US" altLang="zh-CN" dirty="0"/>
              <a:t>the</a:t>
            </a:r>
            <a:r>
              <a:rPr lang="zh-CN" altLang="en-US" dirty="0"/>
              <a:t> </a:t>
            </a:r>
            <a:r>
              <a:rPr lang="en-US" altLang="zh-CN" dirty="0"/>
              <a:t>memory</a:t>
            </a:r>
            <a:r>
              <a:rPr lang="zh-CN" altLang="en-US" dirty="0"/>
              <a:t> </a:t>
            </a:r>
            <a:r>
              <a:rPr lang="en-US" altLang="zh-CN" dirty="0"/>
              <a:t>address</a:t>
            </a:r>
            <a:r>
              <a:rPr lang="zh-CN" altLang="en-US" dirty="0"/>
              <a:t> </a:t>
            </a:r>
            <a:r>
              <a:rPr lang="en-US" altLang="zh-CN" dirty="0"/>
              <a:t>of</a:t>
            </a:r>
            <a:r>
              <a:rPr lang="zh-CN" altLang="en-US" dirty="0"/>
              <a:t> </a:t>
            </a:r>
            <a:r>
              <a:rPr lang="en-US" altLang="zh-CN" dirty="0"/>
              <a:t>the</a:t>
            </a:r>
            <a:r>
              <a:rPr lang="zh-CN" altLang="en-US" dirty="0"/>
              <a:t> </a:t>
            </a:r>
            <a:r>
              <a:rPr lang="en-US" altLang="zh-CN" dirty="0"/>
              <a:t>beginning</a:t>
            </a:r>
            <a:r>
              <a:rPr lang="zh-CN" altLang="en-US" dirty="0"/>
              <a:t> </a:t>
            </a:r>
            <a:r>
              <a:rPr lang="en-US" altLang="zh-CN" dirty="0"/>
              <a:t>of</a:t>
            </a:r>
            <a:r>
              <a:rPr lang="zh-CN" altLang="en-US" dirty="0"/>
              <a:t> </a:t>
            </a:r>
            <a:r>
              <a:rPr lang="en-US" altLang="zh-CN" dirty="0"/>
              <a:t>the</a:t>
            </a:r>
            <a:r>
              <a:rPr lang="zh-CN" altLang="en-US" dirty="0"/>
              <a:t> </a:t>
            </a:r>
            <a:r>
              <a:rPr lang="en-US" altLang="zh-CN" dirty="0"/>
              <a:t>buffer</a:t>
            </a:r>
            <a:endParaRPr lang="en-US" dirty="0"/>
          </a:p>
        </p:txBody>
      </p:sp>
    </p:spTree>
    <p:extLst>
      <p:ext uri="{BB962C8B-B14F-4D97-AF65-F5344CB8AC3E}">
        <p14:creationId xmlns:p14="http://schemas.microsoft.com/office/powerpoint/2010/main" val="12743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42834</TotalTime>
  <Words>1532</Words>
  <Application>Microsoft Macintosh PowerPoint</Application>
  <PresentationFormat>On-screen Show (4:3)</PresentationFormat>
  <Paragraphs>163</Paragraphs>
  <Slides>45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-apple-system</vt:lpstr>
      <vt:lpstr>Agency FB</vt:lpstr>
      <vt:lpstr>Arial</vt:lpstr>
      <vt:lpstr>AvenirNext-Regular</vt:lpstr>
      <vt:lpstr>Franklin Gothic Book</vt:lpstr>
      <vt:lpstr>Franklin Gothic Medium</vt:lpstr>
      <vt:lpstr>Times New Roman</vt:lpstr>
      <vt:lpstr>Wingdings</vt:lpstr>
      <vt:lpstr>Standarddesign</vt:lpstr>
      <vt:lpstr>PowerPoint Presentation</vt:lpstr>
      <vt:lpstr>From Crash to Hack</vt:lpstr>
      <vt:lpstr>From Crash to Hack</vt:lpstr>
      <vt:lpstr>Figure out the Length of Dummy Characters with PEDA</vt:lpstr>
      <vt:lpstr>Figure out the Length of Dummy Characters with PEDA</vt:lpstr>
      <vt:lpstr>Use Pwntool to write Python Exploit Script</vt:lpstr>
      <vt:lpstr>Jump to Shellcode</vt:lpstr>
      <vt:lpstr>Crafting Shellcode (the small program)</vt:lpstr>
      <vt:lpstr>Finding a possible place to inject shellcode  </vt:lpstr>
      <vt:lpstr>Find Return Address</vt:lpstr>
      <vt:lpstr>Find Return Address</vt:lpstr>
      <vt:lpstr>NOP slide </vt:lpstr>
      <vt:lpstr>NOP slide </vt:lpstr>
      <vt:lpstr>Update Python Script</vt:lpstr>
      <vt:lpstr>Run Exploit Script and attach GDB-PEDA to Program PID</vt:lpstr>
      <vt:lpstr>Classic Exploitation Illustration  </vt:lpstr>
      <vt:lpstr>Classic Exploitation Illustration  </vt:lpstr>
      <vt:lpstr>Classic Exploitation Illustration  </vt:lpstr>
      <vt:lpstr>Classic Exploitation Illustration  </vt:lpstr>
      <vt:lpstr>Classic Exploitation Illustration  </vt:lpstr>
      <vt:lpstr>Classic Exploitation Technique </vt:lpstr>
      <vt:lpstr>Compile the code</vt:lpstr>
      <vt:lpstr>No eXecute (NX)  </vt:lpstr>
      <vt:lpstr>No eXecute (NX)  </vt:lpstr>
      <vt:lpstr>No eXecute (NX)  </vt:lpstr>
      <vt:lpstr>Compile the code</vt:lpstr>
      <vt:lpstr>No eXecute (NX)  </vt:lpstr>
      <vt:lpstr>No eXecute (NX)  </vt:lpstr>
      <vt:lpstr>No eXecute (NX)  </vt:lpstr>
      <vt:lpstr>Data Execution Prevention (DEP): No eXecute bit (NX)</vt:lpstr>
      <vt:lpstr>Page Table</vt:lpstr>
      <vt:lpstr>Page Table</vt:lpstr>
      <vt:lpstr>Data Execution Prevention (DEP): No eXecute bit (NX)</vt:lpstr>
      <vt:lpstr>Stack Canaries  </vt:lpstr>
      <vt:lpstr>Stack Canaries  </vt:lpstr>
      <vt:lpstr>Stack Canaries  </vt:lpstr>
      <vt:lpstr>Disable ASLR</vt:lpstr>
      <vt:lpstr>Address Space Layout Randomization (ASLR)</vt:lpstr>
      <vt:lpstr>Address Space Layout Randomization (ASLR)</vt:lpstr>
      <vt:lpstr>Address Space Layout Randomization (ASLR)</vt:lpstr>
      <vt:lpstr>Another Example (Spawn Shell)</vt:lpstr>
      <vt:lpstr>Shellcode</vt:lpstr>
      <vt:lpstr>Another way to write shellcode</vt:lpstr>
      <vt:lpstr>Python Script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1204</cp:revision>
  <dcterms:created xsi:type="dcterms:W3CDTF">2011-12-10T02:50:46Z</dcterms:created>
  <dcterms:modified xsi:type="dcterms:W3CDTF">2019-09-23T17:44:39Z</dcterms:modified>
</cp:coreProperties>
</file>