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87" r:id="rId2"/>
    <p:sldId id="767" r:id="rId3"/>
    <p:sldId id="724" r:id="rId4"/>
    <p:sldId id="725" r:id="rId5"/>
    <p:sldId id="748" r:id="rId6"/>
    <p:sldId id="814" r:id="rId7"/>
    <p:sldId id="807" r:id="rId8"/>
    <p:sldId id="815" r:id="rId9"/>
    <p:sldId id="801" r:id="rId10"/>
    <p:sldId id="755" r:id="rId11"/>
    <p:sldId id="806" r:id="rId12"/>
    <p:sldId id="817" r:id="rId13"/>
    <p:sldId id="819" r:id="rId14"/>
    <p:sldId id="816" r:id="rId15"/>
    <p:sldId id="802" r:id="rId16"/>
    <p:sldId id="803" r:id="rId17"/>
    <p:sldId id="757" r:id="rId18"/>
    <p:sldId id="804" r:id="rId19"/>
    <p:sldId id="824" r:id="rId20"/>
    <p:sldId id="759" r:id="rId21"/>
    <p:sldId id="760" r:id="rId22"/>
    <p:sldId id="761" r:id="rId23"/>
    <p:sldId id="763" r:id="rId24"/>
    <p:sldId id="762" r:id="rId25"/>
    <p:sldId id="764" r:id="rId26"/>
    <p:sldId id="765" r:id="rId27"/>
    <p:sldId id="820" r:id="rId28"/>
    <p:sldId id="821" r:id="rId29"/>
    <p:sldId id="745" r:id="rId30"/>
    <p:sldId id="746" r:id="rId31"/>
    <p:sldId id="747" r:id="rId32"/>
    <p:sldId id="793" r:id="rId33"/>
    <p:sldId id="794" r:id="rId34"/>
    <p:sldId id="795" r:id="rId35"/>
    <p:sldId id="796" r:id="rId36"/>
    <p:sldId id="7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3" autoAdjust="0"/>
    <p:restoredTop sz="83312"/>
  </p:normalViewPr>
  <p:slideViewPr>
    <p:cSldViewPr snapToGrid="0" snapToObjects="1">
      <p:cViewPr varScale="1">
        <p:scale>
          <a:sx n="128" d="100"/>
          <a:sy n="128" d="100"/>
        </p:scale>
        <p:origin x="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675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0xffffd4fe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is the start of buffer the user input is read into. A good place to jump to would be (</a:t>
            </a:r>
            <a:r>
              <a:rPr lang="en-US" dirty="0"/>
              <a:t>0xffffd4fe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). This lets us put our shellcode. </a:t>
            </a:r>
            <a:b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endParaRPr kumimoji="1"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28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4229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De_Bruijn_seque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Stack Overflow (2)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447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7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Guessing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1121327"/>
            <a:ext cx="8524875" cy="4313238"/>
          </a:xfrm>
        </p:spPr>
        <p:txBody>
          <a:bodyPr/>
          <a:lstStyle/>
          <a:p>
            <a:r>
              <a:rPr lang="en-US" altLang="en-US" dirty="0"/>
              <a:t>Typically you need the source code so you can </a:t>
            </a:r>
            <a:r>
              <a:rPr lang="en-US" altLang="en-US" i="1" dirty="0"/>
              <a:t>estimate</a:t>
            </a:r>
            <a:r>
              <a:rPr lang="en-US" altLang="en-US" dirty="0"/>
              <a:t> the address of both the buffer and the return-address.</a:t>
            </a:r>
          </a:p>
          <a:p>
            <a:endParaRPr lang="en-US" altLang="en-US" dirty="0"/>
          </a:p>
          <a:p>
            <a:r>
              <a:rPr lang="en-US" altLang="en-US" dirty="0"/>
              <a:t>An estimate is often good enough! (more on this in a bit).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15" y="3028046"/>
            <a:ext cx="4388723" cy="37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6D53-C6AA-AD4C-BCF6-54D91C3B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Figure out the Length of Dummy Characters with PEDA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D9B3-879F-AE42-874D-FF35FB22C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214755"/>
            <a:ext cx="8524875" cy="4313238"/>
          </a:xfrm>
        </p:spPr>
        <p:txBody>
          <a:bodyPr/>
          <a:lstStyle/>
          <a:p>
            <a:r>
              <a:rPr lang="en-US" dirty="0"/>
              <a:t>pattern -- Generate, search, or write a cyclic pattern to memory</a:t>
            </a:r>
          </a:p>
          <a:p>
            <a:r>
              <a:rPr lang="en-US" dirty="0"/>
              <a:t>What it does is generate a </a:t>
            </a:r>
            <a:r>
              <a:rPr lang="en-US" b="1" dirty="0">
                <a:hlinkClick r:id="rId2"/>
              </a:rPr>
              <a:t>De Brujin Sequence</a:t>
            </a:r>
            <a:r>
              <a:rPr lang="en-US" dirty="0"/>
              <a:t> of a specified length. </a:t>
            </a:r>
          </a:p>
          <a:p>
            <a:r>
              <a:rPr lang="en-US" dirty="0"/>
              <a:t>A De </a:t>
            </a:r>
            <a:r>
              <a:rPr lang="en-US" dirty="0" err="1"/>
              <a:t>Brujin</a:t>
            </a:r>
            <a:r>
              <a:rPr lang="en-US" dirty="0"/>
              <a:t> Sequence is a sequence that has </a:t>
            </a:r>
            <a:r>
              <a:rPr lang="en-US" b="1" dirty="0"/>
              <a:t>unique n-length subsequences</a:t>
            </a:r>
            <a:r>
              <a:rPr lang="en-US" dirty="0"/>
              <a:t> at any of its points. In our case, we are interested in unique 4 length subsequences since we will be dealing with 32 bit registers. </a:t>
            </a:r>
          </a:p>
          <a:p>
            <a:r>
              <a:rPr lang="en-US" dirty="0"/>
              <a:t>This is especially useful for </a:t>
            </a:r>
            <a:r>
              <a:rPr lang="en-US" b="1" dirty="0"/>
              <a:t>finding offsets </a:t>
            </a:r>
            <a:r>
              <a:rPr lang="en-US" dirty="0"/>
              <a:t>at which data gets written into registers.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AEF45-A87B-9249-9A87-D5455C7AE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0071"/>
            <a:ext cx="9144000" cy="10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6D53-C6AA-AD4C-BCF6-54D91C3B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Figure out the Length of Dummy Characters with PEDA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885B4-EF31-AE43-B87C-91EDA5B8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899374"/>
            <a:ext cx="9144000" cy="1083174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896E7A-760E-184D-8CB6-B84CB2EB4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2057585"/>
            <a:ext cx="9144000" cy="4141177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663AA4B-BF1C-A145-B4E0-844979BB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24" y="6253921"/>
            <a:ext cx="3746500" cy="48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8371E7-EBD4-7D44-B712-CBB6D5ADF555}"/>
              </a:ext>
            </a:extLst>
          </p:cNvPr>
          <p:cNvSpPr txBox="1"/>
          <p:nvPr/>
        </p:nvSpPr>
        <p:spPr>
          <a:xfrm>
            <a:off x="397565" y="3429001"/>
            <a:ext cx="1431236" cy="1192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FCA36-36BE-E549-9BE0-BD0443B677CD}"/>
              </a:ext>
            </a:extLst>
          </p:cNvPr>
          <p:cNvSpPr txBox="1"/>
          <p:nvPr/>
        </p:nvSpPr>
        <p:spPr>
          <a:xfrm>
            <a:off x="6851373" y="6273798"/>
            <a:ext cx="1263651" cy="186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3A31-71DD-F947-AE43-20A87F00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Pwntools</a:t>
            </a:r>
            <a:r>
              <a:rPr lang="en-US" dirty="0"/>
              <a:t> to write Python Exploit Script</a:t>
            </a:r>
          </a:p>
        </p:txBody>
      </p:sp>
      <p:pic>
        <p:nvPicPr>
          <p:cNvPr id="9" name="Content Placeholder 8" descr="A close up of text on a screen&#10;&#10;Description automatically generated">
            <a:extLst>
              <a:ext uri="{FF2B5EF4-FFF2-40B4-BE49-F238E27FC236}">
                <a16:creationId xmlns:a16="http://schemas.microsoft.com/office/drawing/2014/main" id="{436BC2F8-3F66-2E43-84EB-33D020367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62" y="1899444"/>
            <a:ext cx="4787900" cy="3492500"/>
          </a:xfrm>
        </p:spPr>
      </p:pic>
    </p:spTree>
    <p:extLst>
      <p:ext uri="{BB962C8B-B14F-4D97-AF65-F5344CB8AC3E}">
        <p14:creationId xmlns:p14="http://schemas.microsoft.com/office/powerpoint/2010/main" val="257702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1AC3-35DC-1A40-BDEC-0BA94122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6B255-DC11-3D49-8423-548AC02A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492" y="2751344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800" dirty="0"/>
              <a:t>Shellcode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A8704-57C2-794C-94F4-863BA68587C5}"/>
              </a:ext>
            </a:extLst>
          </p:cNvPr>
          <p:cNvSpPr/>
          <p:nvPr/>
        </p:nvSpPr>
        <p:spPr>
          <a:xfrm>
            <a:off x="1063487" y="3892300"/>
            <a:ext cx="75835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22222"/>
                </a:solidFill>
                <a:latin typeface="Roboto"/>
              </a:rPr>
              <a:t>Shellcode</a:t>
            </a:r>
            <a:r>
              <a:rPr lang="en-US" sz="1600" dirty="0">
                <a:solidFill>
                  <a:srgbClr val="222222"/>
                </a:solidFill>
                <a:latin typeface="Roboto"/>
              </a:rPr>
              <a:t> is defined as a set of instructions injected and then executed by an exploited program. </a:t>
            </a:r>
            <a:r>
              <a:rPr lang="en-US" sz="1600" b="1" dirty="0">
                <a:solidFill>
                  <a:srgbClr val="222222"/>
                </a:solidFill>
                <a:latin typeface="Roboto"/>
              </a:rPr>
              <a:t>Shellcode</a:t>
            </a:r>
            <a:r>
              <a:rPr lang="en-US" sz="1600" dirty="0">
                <a:solidFill>
                  <a:srgbClr val="222222"/>
                </a:solidFill>
                <a:latin typeface="Roboto"/>
              </a:rPr>
              <a:t> is used to directly manipulate registers and the functionality of a exploited program.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294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Crafting</a:t>
            </a:r>
            <a:r>
              <a:rPr lang="zh-CN" altLang="en-US" dirty="0"/>
              <a:t> </a:t>
            </a:r>
            <a:r>
              <a:rPr lang="en-US" altLang="zh-CN" dirty="0"/>
              <a:t>Shellcode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en-US" dirty="0"/>
              <a:t>small program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212356" y="1134851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宋体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kern="0" dirty="0">
                <a:solidFill>
                  <a:schemeClr val="tx1"/>
                </a:solidFill>
              </a:rPr>
              <a:t>Example:</a:t>
            </a:r>
            <a:r>
              <a:rPr lang="zh-CN" altLang="en-US" kern="0" dirty="0">
                <a:solidFill>
                  <a:schemeClr val="tx1"/>
                </a:solidFill>
              </a:rPr>
              <a:t> </a:t>
            </a:r>
            <a:r>
              <a:rPr lang="en-US" altLang="zh-CN" kern="0" dirty="0">
                <a:solidFill>
                  <a:schemeClr val="tx1"/>
                </a:solidFill>
              </a:rPr>
              <a:t>Hello World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955" y="584710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hello.asm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B9408-35B6-FE45-85B3-7A048B7CB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" y="1533870"/>
            <a:ext cx="4981375" cy="4830170"/>
          </a:xfrm>
        </p:spPr>
      </p:pic>
    </p:spTree>
    <p:extLst>
      <p:ext uri="{BB962C8B-B14F-4D97-AF65-F5344CB8AC3E}">
        <p14:creationId xmlns:p14="http://schemas.microsoft.com/office/powerpoint/2010/main" val="395589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Crafting</a:t>
            </a:r>
            <a:r>
              <a:rPr lang="zh-CN" altLang="en-US" dirty="0"/>
              <a:t> </a:t>
            </a:r>
            <a:r>
              <a:rPr lang="en-US" altLang="zh-CN" dirty="0"/>
              <a:t>Shellcode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en-US" dirty="0"/>
              <a:t>small program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212356" y="851895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宋体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kern="0" dirty="0">
                <a:solidFill>
                  <a:schemeClr val="tx1"/>
                </a:solidFill>
              </a:rPr>
              <a:t>Example:</a:t>
            </a:r>
            <a:r>
              <a:rPr lang="zh-CN" altLang="en-US" kern="0" dirty="0">
                <a:solidFill>
                  <a:schemeClr val="tx1"/>
                </a:solidFill>
              </a:rPr>
              <a:t> </a:t>
            </a:r>
            <a:r>
              <a:rPr lang="en-US" altLang="zh-CN" kern="0" dirty="0">
                <a:solidFill>
                  <a:schemeClr val="tx1"/>
                </a:solidFill>
              </a:rPr>
              <a:t>Hello (</a:t>
            </a:r>
            <a:r>
              <a:rPr lang="en-US" altLang="zh-CN" kern="0" dirty="0" err="1">
                <a:solidFill>
                  <a:schemeClr val="tx1"/>
                </a:solidFill>
              </a:rPr>
              <a:t>hello.asm</a:t>
            </a:r>
            <a:r>
              <a:rPr lang="en-US" altLang="zh-CN" kern="0" dirty="0">
                <a:solidFill>
                  <a:schemeClr val="tx1"/>
                </a:solidFill>
              </a:rPr>
              <a:t>)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387" y="15398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To compile it use </a:t>
            </a:r>
            <a:r>
              <a:rPr lang="en-US" dirty="0" err="1">
                <a:solidFill>
                  <a:srgbClr val="000000"/>
                </a:solidFill>
                <a:latin typeface="AvenirNext-Regular" charset="0"/>
              </a:rPr>
              <a:t>nasm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:</a:t>
            </a:r>
          </a:p>
          <a:p>
            <a:br>
              <a:rPr lang="en-US" dirty="0">
                <a:solidFill>
                  <a:srgbClr val="000000"/>
                </a:solidFill>
                <a:latin typeface="AvenirNext-Regular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venirNext-Regular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710" y="2945595"/>
            <a:ext cx="5043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Use </a:t>
            </a:r>
            <a:r>
              <a:rPr lang="en-US" dirty="0" err="1">
                <a:solidFill>
                  <a:srgbClr val="000000"/>
                </a:solidFill>
                <a:latin typeface="AvenirNext-Regular" charset="0"/>
              </a:rPr>
              <a:t>objdump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 to get the shellcode bytes:</a:t>
            </a:r>
          </a:p>
          <a:p>
            <a:br>
              <a:rPr lang="en-US" dirty="0">
                <a:solidFill>
                  <a:srgbClr val="000000"/>
                </a:solidFill>
                <a:latin typeface="AvenirNext-Regular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venirNext-Regular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784D7D0-44D7-7246-A28E-3F6DEA44C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76" y="3339330"/>
            <a:ext cx="4610671" cy="3518670"/>
          </a:xfr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54DD19C-25E6-7548-9E89-F790BC9D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21" y="2274319"/>
            <a:ext cx="2921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C04361-3EBE-9E4C-9AB0-44BFFD2F8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" y="739683"/>
            <a:ext cx="4138676" cy="3660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Crafting</a:t>
            </a:r>
            <a:r>
              <a:rPr lang="zh-CN" altLang="en-US" dirty="0"/>
              <a:t> </a:t>
            </a:r>
            <a:r>
              <a:rPr lang="en-US" altLang="zh-CN" dirty="0"/>
              <a:t>Shellcode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en-US" dirty="0"/>
              <a:t>small program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0038" y="4400185"/>
            <a:ext cx="7796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Extracting the bytes gives us the shellcode:</a:t>
            </a:r>
          </a:p>
          <a:p>
            <a:br>
              <a:rPr lang="en-US" dirty="0">
                <a:solidFill>
                  <a:srgbClr val="000000"/>
                </a:solidFill>
                <a:latin typeface="AvenirNext-Regular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venirNext-Regular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920" y="4908016"/>
            <a:ext cx="762634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\</a:t>
            </a:r>
            <a:r>
              <a:rPr lang="en-US" dirty="0" err="1"/>
              <a:t>xeb</a:t>
            </a:r>
            <a:r>
              <a:rPr lang="en-US" dirty="0"/>
              <a:t>\x19\x31\xc0\x31\</a:t>
            </a:r>
            <a:r>
              <a:rPr lang="en-US" dirty="0" err="1"/>
              <a:t>xdb</a:t>
            </a:r>
            <a:r>
              <a:rPr lang="en-US" dirty="0"/>
              <a:t>\x31\xd2\x31\xc9\xb0\x04\xb3\x01\x59\xb2\x05\</a:t>
            </a:r>
            <a:r>
              <a:rPr lang="en-US" dirty="0" err="1"/>
              <a:t>xcd</a:t>
            </a:r>
            <a:r>
              <a:rPr lang="en-US" dirty="0"/>
              <a:t>\x80\x31\xc0\xb0\x01\x31\</a:t>
            </a:r>
            <a:r>
              <a:rPr lang="en-US" dirty="0" err="1"/>
              <a:t>xdb</a:t>
            </a:r>
            <a:r>
              <a:rPr lang="en-US" dirty="0"/>
              <a:t>\</a:t>
            </a:r>
            <a:r>
              <a:rPr lang="en-US" dirty="0" err="1"/>
              <a:t>xcd</a:t>
            </a:r>
            <a:r>
              <a:rPr lang="en-US" dirty="0"/>
              <a:t>\x80\xe8\xe2\</a:t>
            </a:r>
            <a:r>
              <a:rPr lang="en-US" dirty="0" err="1"/>
              <a:t>xff</a:t>
            </a:r>
            <a:r>
              <a:rPr lang="en-US" dirty="0"/>
              <a:t>\</a:t>
            </a:r>
            <a:r>
              <a:rPr lang="en-US" dirty="0" err="1"/>
              <a:t>xff</a:t>
            </a:r>
            <a:r>
              <a:rPr lang="en-US" dirty="0"/>
              <a:t>\</a:t>
            </a:r>
            <a:r>
              <a:rPr lang="en-US" dirty="0" err="1"/>
              <a:t>xff</a:t>
            </a:r>
            <a:r>
              <a:rPr lang="en-US" dirty="0"/>
              <a:t>\x68\x65\x6c\x6c\x6f</a:t>
            </a:r>
            <a:endParaRPr lang="en-US" dirty="0">
              <a:solidFill>
                <a:srgbClr val="000000"/>
              </a:solidFill>
              <a:latin typeface="AvenirNext-Regular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27C4D-6318-9346-AC3B-4127FE71D739}"/>
              </a:ext>
            </a:extLst>
          </p:cNvPr>
          <p:cNvSpPr/>
          <p:nvPr/>
        </p:nvSpPr>
        <p:spPr bwMode="auto">
          <a:xfrm>
            <a:off x="1062028" y="1257131"/>
            <a:ext cx="1204093" cy="314305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Shellcode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test.c</a:t>
            </a:r>
            <a:r>
              <a:rPr lang="en-US" altLang="zh-CN" dirty="0"/>
              <a:t>)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028930-1970-014F-8082-F54B013D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3" y="4024795"/>
            <a:ext cx="6819900" cy="7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9A20E-A32A-C547-8BA1-4F19786DA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1524967"/>
            <a:ext cx="9144000" cy="17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C4D5-EFDC-1F42-A73B-A3280F14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791FD-DF38-1742-9501-06AD1812C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313238"/>
          </a:xfrm>
        </p:spPr>
        <p:txBody>
          <a:bodyPr/>
          <a:lstStyle/>
          <a:p>
            <a:r>
              <a:rPr lang="en-US" b="1" dirty="0"/>
              <a:t>Taking some shellcode from Aleph One's 'Smashing the Stack for Fun and Profit'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3C0FD-9B3E-B842-83AE-7566F4F2D0BA}"/>
              </a:ext>
            </a:extLst>
          </p:cNvPr>
          <p:cNvSpPr/>
          <p:nvPr/>
        </p:nvSpPr>
        <p:spPr>
          <a:xfrm>
            <a:off x="157990" y="2363358"/>
            <a:ext cx="879944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shellcode = ("\</a:t>
            </a:r>
            <a:r>
              <a:rPr lang="en-US" dirty="0" err="1"/>
              <a:t>xeb</a:t>
            </a:r>
            <a:r>
              <a:rPr lang="en-US" dirty="0"/>
              <a:t>\x1f\x5e\x89\x76\x08\x31\xc0\x88\x46\x07\x89\x46\x0c\xb0\x0b" + "\x89\xf3\x8d\x4e\x08\x8d\x56\x0c\</a:t>
            </a:r>
            <a:r>
              <a:rPr lang="en-US" dirty="0" err="1"/>
              <a:t>xcd</a:t>
            </a:r>
            <a:r>
              <a:rPr lang="en-US" dirty="0"/>
              <a:t>\x80\x31\</a:t>
            </a:r>
            <a:r>
              <a:rPr lang="en-US" dirty="0" err="1"/>
              <a:t>xdb</a:t>
            </a:r>
            <a:r>
              <a:rPr lang="en-US" dirty="0"/>
              <a:t>\x89\xd8\x40\</a:t>
            </a:r>
            <a:r>
              <a:rPr lang="en-US" dirty="0" err="1"/>
              <a:t>xcd</a:t>
            </a:r>
            <a:r>
              <a:rPr lang="en-US" dirty="0"/>
              <a:t>" + "\x80\xe8\</a:t>
            </a:r>
            <a:r>
              <a:rPr lang="en-US" dirty="0" err="1"/>
              <a:t>xdc</a:t>
            </a:r>
            <a:r>
              <a:rPr lang="en-US" dirty="0"/>
              <a:t>\</a:t>
            </a:r>
            <a:r>
              <a:rPr lang="en-US" dirty="0" err="1"/>
              <a:t>xff</a:t>
            </a:r>
            <a:r>
              <a:rPr lang="en-US" dirty="0"/>
              <a:t>\</a:t>
            </a:r>
            <a:r>
              <a:rPr lang="en-US" dirty="0" err="1"/>
              <a:t>xff</a:t>
            </a:r>
            <a:r>
              <a:rPr lang="en-US" dirty="0"/>
              <a:t>\</a:t>
            </a:r>
            <a:r>
              <a:rPr lang="en-US" dirty="0" err="1"/>
              <a:t>xff</a:t>
            </a:r>
            <a:r>
              <a:rPr lang="en-US" dirty="0"/>
              <a:t>/bin/</a:t>
            </a:r>
            <a:r>
              <a:rPr lang="en-US" dirty="0" err="1"/>
              <a:t>sh</a:t>
            </a:r>
            <a:r>
              <a:rPr lang="en-US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07810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244" y="2753518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/>
              <a:t>Review</a:t>
            </a:r>
            <a:r>
              <a:rPr lang="zh-CN" altLang="en-US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00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possible place to inject shellcode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26" y="1111683"/>
            <a:ext cx="4545037" cy="3814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2887" y="1550096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92888" y="3641942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2887" y="1562454"/>
            <a:ext cx="32208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"\</a:t>
            </a:r>
            <a:r>
              <a:rPr lang="en-US" sz="1600" dirty="0" err="1"/>
              <a:t>xeb</a:t>
            </a:r>
            <a:r>
              <a:rPr lang="en-US" sz="1600" dirty="0"/>
              <a:t>\x1f\x5e\x89\x76\x08\x31\xc0\x88\x46\x07\x89\x46\x0c\xb0\x0b\x89\xf3\x8d\x4e\x08\x8d\x56\x0c\</a:t>
            </a:r>
            <a:r>
              <a:rPr lang="en-US" sz="1600" dirty="0" err="1"/>
              <a:t>xcd</a:t>
            </a:r>
            <a:r>
              <a:rPr lang="en-US" sz="1600" dirty="0"/>
              <a:t>\x80\x31\</a:t>
            </a:r>
            <a:r>
              <a:rPr lang="en-US" sz="1600" dirty="0" err="1"/>
              <a:t>xdb</a:t>
            </a:r>
            <a:r>
              <a:rPr lang="en-US" sz="1600" dirty="0"/>
              <a:t>\x89\xd8\x40\</a:t>
            </a:r>
            <a:r>
              <a:rPr lang="en-US" sz="1600" dirty="0" err="1"/>
              <a:t>xcd</a:t>
            </a:r>
            <a:r>
              <a:rPr lang="en-US" sz="1600" dirty="0"/>
              <a:t>\x80\xe8\</a:t>
            </a:r>
            <a:r>
              <a:rPr lang="en-US" sz="1600" dirty="0" err="1"/>
              <a:t>xdc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/bin/</a:t>
            </a:r>
            <a:r>
              <a:rPr lang="en-US" sz="1600" dirty="0" err="1"/>
              <a:t>sh</a:t>
            </a:r>
            <a:r>
              <a:rPr lang="en-US" sz="1600" dirty="0"/>
              <a:t>"</a:t>
            </a:r>
            <a:endParaRPr lang="en-US" sz="1600" dirty="0">
              <a:solidFill>
                <a:srgbClr val="000000"/>
              </a:solidFill>
              <a:latin typeface="AvenirNext-Regular" charset="0"/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 rot="16200000" flipV="1">
            <a:off x="4772313" y="2915536"/>
            <a:ext cx="1114816" cy="738828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920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possible place to inject shellcode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26" y="1111683"/>
            <a:ext cx="4545037" cy="3814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592887" y="1550096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592888" y="3641942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2887" y="1562454"/>
            <a:ext cx="32208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"\</a:t>
            </a:r>
            <a:r>
              <a:rPr lang="en-US" sz="1600" dirty="0" err="1"/>
              <a:t>xeb</a:t>
            </a:r>
            <a:r>
              <a:rPr lang="en-US" sz="1600" dirty="0"/>
              <a:t>\x1f\x5e\x89\x76\x08\x31\xc0\x88\x46\x07\x89\x46\x0c\xb0\x0b\x89\xf3\x8d\x4e\x08\x8d\x56\x0c\</a:t>
            </a:r>
            <a:r>
              <a:rPr lang="en-US" sz="1600" dirty="0" err="1"/>
              <a:t>xcd</a:t>
            </a:r>
            <a:r>
              <a:rPr lang="en-US" sz="1600" dirty="0"/>
              <a:t>\x80\x31\</a:t>
            </a:r>
            <a:r>
              <a:rPr lang="en-US" sz="1600" dirty="0" err="1"/>
              <a:t>xdb</a:t>
            </a:r>
            <a:r>
              <a:rPr lang="en-US" sz="1600" dirty="0"/>
              <a:t>\x89\xd8\x40\</a:t>
            </a:r>
            <a:r>
              <a:rPr lang="en-US" sz="1600" dirty="0" err="1"/>
              <a:t>xcd</a:t>
            </a:r>
            <a:r>
              <a:rPr lang="en-US" sz="1600" dirty="0"/>
              <a:t>\x80\xe8\</a:t>
            </a:r>
            <a:r>
              <a:rPr lang="en-US" sz="1600" dirty="0" err="1"/>
              <a:t>xdc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/bin/</a:t>
            </a:r>
            <a:r>
              <a:rPr lang="en-US" sz="1600" dirty="0" err="1"/>
              <a:t>sh</a:t>
            </a:r>
            <a:r>
              <a:rPr lang="en-US" sz="1600" dirty="0"/>
              <a:t>"</a:t>
            </a:r>
            <a:endParaRPr lang="en-US" sz="1600" dirty="0">
              <a:solidFill>
                <a:srgbClr val="000000"/>
              </a:solidFill>
              <a:latin typeface="AvenirNext-Regular" charset="0"/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 rot="16200000" flipV="1">
            <a:off x="4772313" y="2915536"/>
            <a:ext cx="1114816" cy="738828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ight Arrow 8"/>
          <p:cNvSpPr/>
          <p:nvPr/>
        </p:nvSpPr>
        <p:spPr bwMode="auto">
          <a:xfrm rot="10800000">
            <a:off x="5951549" y="1329073"/>
            <a:ext cx="1451334" cy="4667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1549" y="1795835"/>
            <a:ext cx="3004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GDB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 slide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194" y="749300"/>
            <a:ext cx="37338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4709786"/>
            <a:ext cx="9144000" cy="13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Most CPUs have a </a:t>
            </a:r>
            <a:r>
              <a:rPr lang="en-US" altLang="en-US" i="1" dirty="0"/>
              <a:t>No-Operation</a:t>
            </a:r>
            <a:r>
              <a:rPr lang="en-US" altLang="en-US" dirty="0"/>
              <a:t> instruction – it does nothing but advance the instruction pointer.</a:t>
            </a:r>
          </a:p>
          <a:p>
            <a:r>
              <a:rPr lang="en-US" altLang="en-US" dirty="0"/>
              <a:t>Usually we can put a bunch of these ahead of our program (in the string).</a:t>
            </a:r>
          </a:p>
          <a:p>
            <a:r>
              <a:rPr lang="en-US" altLang="en-US" dirty="0"/>
              <a:t>As long as the new return-address points to a NOP we are OK.</a:t>
            </a:r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197285" y="104279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宋体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/>
              <a:t>Using NOPs</a:t>
            </a:r>
          </a:p>
        </p:txBody>
      </p:sp>
    </p:spTree>
    <p:extLst>
      <p:ext uri="{BB962C8B-B14F-4D97-AF65-F5344CB8AC3E}">
        <p14:creationId xmlns:p14="http://schemas.microsoft.com/office/powerpoint/2010/main" val="8692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77" y="1489075"/>
            <a:ext cx="4545037" cy="3814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906038" y="1927488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906039" y="4019334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6037" y="2411570"/>
            <a:ext cx="32208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"\</a:t>
            </a:r>
            <a:r>
              <a:rPr lang="en-US" sz="1600" dirty="0" err="1"/>
              <a:t>xeb</a:t>
            </a:r>
            <a:r>
              <a:rPr lang="en-US" sz="1600" dirty="0"/>
              <a:t>\x1f\x5e\x89\x76\x08\x31\xc0\x88\x46\x07\x89\x46\x0c\xb0\x0b\x89\xf3\x8d\x4e\x08\x8d\x56\x0c\</a:t>
            </a:r>
            <a:r>
              <a:rPr lang="en-US" sz="1600" dirty="0" err="1"/>
              <a:t>xcd</a:t>
            </a:r>
            <a:r>
              <a:rPr lang="en-US" sz="1600" dirty="0"/>
              <a:t>\x80\x31\</a:t>
            </a:r>
            <a:r>
              <a:rPr lang="en-US" sz="1600" dirty="0" err="1"/>
              <a:t>xdb</a:t>
            </a:r>
            <a:r>
              <a:rPr lang="en-US" sz="1600" dirty="0"/>
              <a:t>\x89\xd8\x40\</a:t>
            </a:r>
            <a:r>
              <a:rPr lang="en-US" sz="1600" dirty="0" err="1"/>
              <a:t>xcd</a:t>
            </a:r>
            <a:r>
              <a:rPr lang="en-US" sz="1600" dirty="0"/>
              <a:t>\x80\xe8\</a:t>
            </a:r>
            <a:r>
              <a:rPr lang="en-US" sz="1600" dirty="0" err="1"/>
              <a:t>xdc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\</a:t>
            </a:r>
            <a:r>
              <a:rPr lang="en-US" sz="1600" dirty="0" err="1"/>
              <a:t>xff</a:t>
            </a:r>
            <a:r>
              <a:rPr lang="en-US" sz="1600" dirty="0"/>
              <a:t>/bin/</a:t>
            </a:r>
            <a:r>
              <a:rPr lang="en-US" sz="1600" dirty="0" err="1"/>
              <a:t>sh</a:t>
            </a:r>
            <a:r>
              <a:rPr lang="en-US" sz="1600" dirty="0"/>
              <a:t>"</a:t>
            </a:r>
            <a:endParaRPr lang="en-US" sz="1600" dirty="0">
              <a:solidFill>
                <a:srgbClr val="000000"/>
              </a:solidFill>
              <a:latin typeface="AvenirNext-Regular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6264700" y="1706465"/>
            <a:ext cx="1451334" cy="4667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6036" y="1392911"/>
            <a:ext cx="322087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>
                <a:solidFill>
                  <a:srgbClr val="000000"/>
                </a:solidFill>
                <a:latin typeface="AvenirNext-Regular" charset="0"/>
              </a:rPr>
              <a:t>90</a:t>
            </a:r>
            <a:endParaRPr lang="en-US" dirty="0">
              <a:solidFill>
                <a:srgbClr val="000000"/>
              </a:solidFill>
              <a:latin typeface="AvenirNex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Estimating the stack size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can also guess at the location of the return address relative to the overflowed buffer.</a:t>
            </a:r>
          </a:p>
          <a:p>
            <a:endParaRPr lang="en-US" altLang="en-US"/>
          </a:p>
          <a:p>
            <a:r>
              <a:rPr lang="en-US" altLang="en-US"/>
              <a:t>Put in a bunch of new return addresses!</a:t>
            </a:r>
          </a:p>
        </p:txBody>
      </p:sp>
    </p:spTree>
    <p:extLst>
      <p:ext uri="{BB962C8B-B14F-4D97-AF65-F5344CB8AC3E}">
        <p14:creationId xmlns:p14="http://schemas.microsoft.com/office/powerpoint/2010/main" val="101064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09" y="158750"/>
            <a:ext cx="7772400" cy="762000"/>
          </a:xfrm>
        </p:spPr>
        <p:txBody>
          <a:bodyPr/>
          <a:lstStyle/>
          <a:p>
            <a:r>
              <a:rPr lang="en-US" altLang="en-US"/>
              <a:t>Estimating the Location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877" y="1489075"/>
            <a:ext cx="4545037" cy="38141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906038" y="1927488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906039" y="4019334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1453" y="1631906"/>
            <a:ext cx="32208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"\</a:t>
            </a:r>
            <a:r>
              <a:rPr lang="en-US" sz="1800" dirty="0" err="1"/>
              <a:t>xeb</a:t>
            </a:r>
            <a:r>
              <a:rPr lang="en-US" sz="1800" dirty="0"/>
              <a:t>\x1f\x5e\x89\x76\x08\x31\xc0\x88\x46\x07\x89\x46\x0c\xb0\x0b\x89\xf3\x8d\x4e\x08\x8d\x56\x0c\</a:t>
            </a:r>
            <a:r>
              <a:rPr lang="en-US" sz="1800" dirty="0" err="1"/>
              <a:t>xcd</a:t>
            </a:r>
            <a:r>
              <a:rPr lang="en-US" sz="1800" dirty="0"/>
              <a:t>\x80\x31\</a:t>
            </a:r>
            <a:r>
              <a:rPr lang="en-US" sz="1800" dirty="0" err="1"/>
              <a:t>xdb</a:t>
            </a:r>
            <a:r>
              <a:rPr lang="en-US" sz="1800" dirty="0"/>
              <a:t>\x89\xd8\x40\</a:t>
            </a:r>
            <a:r>
              <a:rPr lang="en-US" sz="1800" dirty="0" err="1"/>
              <a:t>xcd</a:t>
            </a:r>
            <a:r>
              <a:rPr lang="en-US" sz="1800" dirty="0"/>
              <a:t>\x80\xe8\</a:t>
            </a:r>
            <a:r>
              <a:rPr lang="en-US" sz="1800" dirty="0" err="1"/>
              <a:t>xdc</a:t>
            </a:r>
            <a:r>
              <a:rPr lang="en-US" sz="1800" dirty="0"/>
              <a:t>\</a:t>
            </a:r>
            <a:r>
              <a:rPr lang="en-US" sz="1800" dirty="0" err="1"/>
              <a:t>xff</a:t>
            </a:r>
            <a:r>
              <a:rPr lang="en-US" sz="1800" dirty="0"/>
              <a:t>\</a:t>
            </a:r>
            <a:r>
              <a:rPr lang="en-US" sz="1800" dirty="0" err="1"/>
              <a:t>xff</a:t>
            </a:r>
            <a:r>
              <a:rPr lang="en-US" sz="1800" dirty="0"/>
              <a:t>\</a:t>
            </a:r>
            <a:r>
              <a:rPr lang="en-US" sz="1800" dirty="0" err="1"/>
              <a:t>xff</a:t>
            </a:r>
            <a:r>
              <a:rPr lang="en-US" sz="1800" dirty="0"/>
              <a:t>/bin/</a:t>
            </a:r>
            <a:r>
              <a:rPr lang="en-US" sz="1800" dirty="0" err="1"/>
              <a:t>sh</a:t>
            </a:r>
            <a:r>
              <a:rPr lang="en-US" sz="1800" dirty="0"/>
              <a:t>"</a:t>
            </a:r>
            <a:endParaRPr lang="en-US" sz="1800" dirty="0">
              <a:solidFill>
                <a:srgbClr val="000000"/>
              </a:solidFill>
              <a:latin typeface="AvenirNext-Regular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6134397" y="3187399"/>
            <a:ext cx="1451334" cy="4667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1451" y="627662"/>
            <a:ext cx="322087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r>
              <a:rPr lang="en-US" dirty="0">
                <a:solidFill>
                  <a:srgbClr val="000000"/>
                </a:solidFill>
                <a:latin typeface="AvenirNext-Regular" charset="0"/>
              </a:rPr>
              <a:t>\x</a:t>
            </a:r>
            <a:r>
              <a:rPr lang="en-US" altLang="zh-CN" dirty="0">
                <a:solidFill>
                  <a:srgbClr val="000000"/>
                </a:solidFill>
                <a:latin typeface="AvenirNext-Regular" charset="0"/>
              </a:rPr>
              <a:t>90</a:t>
            </a:r>
            <a:endParaRPr lang="en-US" dirty="0">
              <a:solidFill>
                <a:srgbClr val="000000"/>
              </a:solidFill>
              <a:latin typeface="AvenirNext-Regular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06036" y="3634960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898550" y="3263122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b="1" dirty="0"/>
              <a:t>Return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6141880" y="3583969"/>
            <a:ext cx="1451334" cy="4667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6156845" y="3986369"/>
            <a:ext cx="1451334" cy="4667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3EE7-0A91-F348-8853-716B2870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Overflow2.c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0D3F89-722C-3C47-9EA0-6CC19867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206500"/>
            <a:ext cx="4216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B69C-AAC0-F249-A095-65CBC7E8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Return Address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23F57-ED7E-4648-8FDC-38295400B8CD}"/>
              </a:ext>
            </a:extLst>
          </p:cNvPr>
          <p:cNvSpPr/>
          <p:nvPr/>
        </p:nvSpPr>
        <p:spPr>
          <a:xfrm>
            <a:off x="-6304" y="5362545"/>
            <a:ext cx="1294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0xffffd54e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C1B10-C5C5-AA47-920B-0F7D6AE4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711726-D63E-E140-8102-E1F08E6E2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728" y="647700"/>
            <a:ext cx="6698911" cy="6108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C240B-C0D3-FC46-98EA-4BDE7A7BACB9}"/>
              </a:ext>
            </a:extLst>
          </p:cNvPr>
          <p:cNvSpPr txBox="1"/>
          <p:nvPr/>
        </p:nvSpPr>
        <p:spPr>
          <a:xfrm>
            <a:off x="3359426" y="4442791"/>
            <a:ext cx="844825" cy="2882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</a:t>
            </a:r>
            <a:r>
              <a:rPr lang="en-US" dirty="0">
                <a:sym typeface="Wingdings"/>
              </a:rPr>
              <a:t>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Step 1. Fine the vulnerability</a:t>
            </a:r>
          </a:p>
          <a:p>
            <a:pPr lvl="1"/>
            <a:r>
              <a:rPr lang="en-US" sz="2000" dirty="0"/>
              <a:t>Read &amp; read &amp; read the code (code audit)</a:t>
            </a:r>
          </a:p>
          <a:p>
            <a:pPr lvl="1"/>
            <a:r>
              <a:rPr lang="en-US" sz="2000" dirty="0"/>
              <a:t>Fuzz testing</a:t>
            </a:r>
          </a:p>
          <a:p>
            <a:pPr lvl="2"/>
            <a:r>
              <a:rPr lang="en-US" sz="2000" dirty="0"/>
              <a:t>Crash</a:t>
            </a:r>
          </a:p>
          <a:p>
            <a:pPr lvl="2"/>
            <a:r>
              <a:rPr lang="en-US" altLang="zh-CN" sz="2000" dirty="0"/>
              <a:t>Output</a:t>
            </a:r>
            <a:r>
              <a:rPr lang="zh-CN" altLang="en-US" sz="2000" dirty="0"/>
              <a:t> </a:t>
            </a:r>
            <a:r>
              <a:rPr lang="en-US" altLang="zh-CN" sz="2000" dirty="0"/>
              <a:t>some</a:t>
            </a:r>
            <a:r>
              <a:rPr lang="zh-CN" altLang="en-US" sz="2000" dirty="0"/>
              <a:t> </a:t>
            </a:r>
            <a:r>
              <a:rPr lang="en-US" altLang="zh-CN" sz="2000" dirty="0"/>
              <a:t>info</a:t>
            </a:r>
            <a:r>
              <a:rPr lang="zh-CN" altLang="en-US" sz="2000" dirty="0"/>
              <a:t> </a:t>
            </a:r>
            <a:r>
              <a:rPr lang="en-US" altLang="zh-CN" sz="2000" dirty="0"/>
              <a:t>that</a:t>
            </a:r>
            <a:r>
              <a:rPr lang="zh-CN" altLang="en-US" sz="2000" dirty="0"/>
              <a:t> </a:t>
            </a:r>
            <a:r>
              <a:rPr lang="en-US" altLang="zh-CN" sz="2000" dirty="0"/>
              <a:t>shouldn’t</a:t>
            </a:r>
            <a:r>
              <a:rPr lang="zh-CN" altLang="en-US" sz="2000" dirty="0"/>
              <a:t> </a:t>
            </a:r>
            <a:r>
              <a:rPr lang="en-US" altLang="zh-CN" sz="2000" dirty="0"/>
              <a:t>been</a:t>
            </a:r>
            <a:r>
              <a:rPr lang="zh-CN" altLang="en-US" sz="2000" dirty="0"/>
              <a:t> </a:t>
            </a:r>
            <a:r>
              <a:rPr lang="en-US" altLang="zh-CN" sz="2000" dirty="0"/>
              <a:t>output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88" y="4115670"/>
            <a:ext cx="63754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4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766291"/>
            <a:ext cx="8524875" cy="3758806"/>
          </a:xfrm>
        </p:spPr>
      </p:pic>
    </p:spTree>
    <p:extLst>
      <p:ext uri="{BB962C8B-B14F-4D97-AF65-F5344CB8AC3E}">
        <p14:creationId xmlns:p14="http://schemas.microsoft.com/office/powerpoint/2010/main" val="3720753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</a:t>
            </a:r>
            <a:r>
              <a:rPr lang="en-US" dirty="0">
                <a:sym typeface="Wingdings"/>
              </a:rPr>
              <a:t>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Step </a:t>
            </a:r>
            <a:r>
              <a:rPr lang="en-US" altLang="zh-CN" sz="2400" dirty="0"/>
              <a:t>2</a:t>
            </a:r>
            <a:r>
              <a:rPr lang="en-US" sz="2400" dirty="0"/>
              <a:t>. </a:t>
            </a:r>
            <a:r>
              <a:rPr lang="en-US" altLang="zh-CN" sz="2400" dirty="0"/>
              <a:t>Control-flow</a:t>
            </a:r>
            <a:r>
              <a:rPr lang="zh-CN" altLang="en-US" sz="2400" dirty="0"/>
              <a:t> </a:t>
            </a:r>
            <a:r>
              <a:rPr lang="en-US" altLang="zh-CN" sz="2400" dirty="0"/>
              <a:t>Hijack</a:t>
            </a:r>
            <a:endParaRPr lang="en-US" sz="2400" dirty="0"/>
          </a:p>
          <a:p>
            <a:pPr lvl="1"/>
            <a:r>
              <a:rPr lang="en-US" altLang="zh-CN" sz="2000" dirty="0"/>
              <a:t>Try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change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flow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program</a:t>
            </a:r>
          </a:p>
          <a:p>
            <a:pPr lvl="2"/>
            <a:r>
              <a:rPr lang="en-US" altLang="zh-CN" sz="2000" dirty="0"/>
              <a:t>Change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return</a:t>
            </a:r>
            <a:r>
              <a:rPr lang="zh-CN" altLang="en-US" sz="2000" dirty="0"/>
              <a:t> </a:t>
            </a:r>
            <a:r>
              <a:rPr lang="en-US" altLang="zh-CN" sz="2000" dirty="0"/>
              <a:t>address</a:t>
            </a:r>
          </a:p>
          <a:p>
            <a:pPr lvl="2"/>
            <a:r>
              <a:rPr lang="en-US" altLang="zh-CN" sz="2000" dirty="0"/>
              <a:t>Change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  <a:r>
              <a:rPr lang="zh-CN" altLang="en-US" sz="2000" dirty="0"/>
              <a:t> </a:t>
            </a:r>
            <a:r>
              <a:rPr lang="en-US" altLang="zh-CN" sz="2000" dirty="0"/>
              <a:t>pointer,</a:t>
            </a:r>
            <a:r>
              <a:rPr lang="zh-CN" altLang="en-US" sz="2000" dirty="0"/>
              <a:t> </a:t>
            </a:r>
            <a:r>
              <a:rPr lang="en-US" altLang="zh-CN" sz="2000" dirty="0"/>
              <a:t>so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behavior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will</a:t>
            </a:r>
            <a:r>
              <a:rPr lang="zh-CN" altLang="en-US" sz="2000" dirty="0"/>
              <a:t> </a:t>
            </a:r>
            <a:r>
              <a:rPr lang="en-US" altLang="zh-CN" sz="2000" dirty="0"/>
              <a:t>change</a:t>
            </a:r>
            <a:r>
              <a:rPr lang="zh-CN" altLang="en-US" sz="2000" dirty="0"/>
              <a:t> </a:t>
            </a:r>
            <a:r>
              <a:rPr lang="en-US" altLang="zh-CN" sz="2000" dirty="0"/>
              <a:t>when</a:t>
            </a:r>
            <a:r>
              <a:rPr lang="zh-CN" altLang="en-US" sz="2000" dirty="0"/>
              <a:t> </a:t>
            </a:r>
            <a:r>
              <a:rPr lang="en-US" altLang="zh-CN" sz="2000" dirty="0"/>
              <a:t>called</a:t>
            </a:r>
          </a:p>
          <a:p>
            <a:pPr lvl="2"/>
            <a:r>
              <a:rPr lang="en-US" altLang="zh-CN" sz="2000" dirty="0"/>
              <a:t>Change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variable,</a:t>
            </a:r>
            <a:r>
              <a:rPr lang="zh-CN" altLang="en-US" sz="2000" dirty="0"/>
              <a:t> </a:t>
            </a:r>
            <a:r>
              <a:rPr lang="en-US" altLang="zh-CN" sz="2000" dirty="0"/>
              <a:t>change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behavior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  <a:r>
              <a:rPr lang="zh-CN" altLang="en-US" sz="2000" dirty="0"/>
              <a:t> </a:t>
            </a:r>
            <a:r>
              <a:rPr lang="en-US" altLang="zh-CN" sz="2000" dirty="0"/>
              <a:t>(e.g.</a:t>
            </a:r>
            <a:r>
              <a:rPr lang="zh-CN" altLang="en-US" sz="2000" dirty="0"/>
              <a:t> </a:t>
            </a:r>
            <a:r>
              <a:rPr lang="en-US" altLang="zh-CN" sz="2000" dirty="0" err="1"/>
              <a:t>uid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601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</a:t>
            </a:r>
            <a:r>
              <a:rPr lang="en-US" dirty="0">
                <a:sym typeface="Wingdings"/>
              </a:rPr>
              <a:t>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Step </a:t>
            </a:r>
            <a:r>
              <a:rPr lang="en-US" altLang="zh-CN" sz="2400" dirty="0"/>
              <a:t>3</a:t>
            </a:r>
            <a:r>
              <a:rPr lang="en-US" sz="2400" dirty="0"/>
              <a:t>. </a:t>
            </a:r>
            <a:r>
              <a:rPr lang="en-US" altLang="zh-CN" sz="2400" dirty="0"/>
              <a:t>Execute</a:t>
            </a:r>
            <a:r>
              <a:rPr lang="zh-CN" altLang="en-US" sz="2400" dirty="0"/>
              <a:t> </a:t>
            </a:r>
            <a:r>
              <a:rPr lang="en-US" altLang="zh-CN" sz="2400" dirty="0"/>
              <a:t>Payload</a:t>
            </a:r>
            <a:endParaRPr lang="en-US" sz="2400" dirty="0"/>
          </a:p>
          <a:p>
            <a:pPr lvl="1"/>
            <a:r>
              <a:rPr lang="en-US" altLang="zh-CN" sz="2000" dirty="0"/>
              <a:t>Launch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attack</a:t>
            </a:r>
          </a:p>
          <a:p>
            <a:pPr lvl="2"/>
            <a:r>
              <a:rPr lang="en-US" altLang="zh-CN" sz="2000" dirty="0"/>
              <a:t>Open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shell</a:t>
            </a:r>
          </a:p>
          <a:p>
            <a:pPr lvl="2"/>
            <a:r>
              <a:rPr lang="en-US" altLang="zh-CN" sz="2000" dirty="0"/>
              <a:t>Read/write</a:t>
            </a:r>
            <a:r>
              <a:rPr lang="zh-CN" altLang="en-US" sz="2000" dirty="0"/>
              <a:t> </a:t>
            </a:r>
            <a:r>
              <a:rPr lang="en-US" altLang="zh-CN" sz="2000" dirty="0"/>
              <a:t>file/data</a:t>
            </a:r>
          </a:p>
          <a:p>
            <a:pPr lvl="2"/>
            <a:r>
              <a:rPr lang="en-US" altLang="zh-CN" sz="2000" dirty="0"/>
              <a:t>Implement</a:t>
            </a:r>
            <a:r>
              <a:rPr lang="zh-CN" altLang="en-US" sz="2000" dirty="0"/>
              <a:t> </a:t>
            </a:r>
            <a:r>
              <a:rPr lang="en-US" altLang="zh-CN" sz="2000" dirty="0"/>
              <a:t>backdoor</a:t>
            </a:r>
            <a:r>
              <a:rPr lang="mr-IN" altLang="zh-C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376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75066" y="2903269"/>
            <a:ext cx="3258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-webkit-standard" charset="0"/>
              </a:rPr>
              <a:t>ELF executable</a:t>
            </a:r>
            <a:endParaRPr lang="en-US" sz="3600" b="1" i="0" dirty="0">
              <a:solidFill>
                <a:srgbClr val="000000"/>
              </a:solidFill>
              <a:effectLst/>
              <a:latin typeface="-webkit-stand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44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executable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Linux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0038" y="102973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PT Sans" charset="-52"/>
              </a:rPr>
              <a:t>Executable and Linkable Format</a:t>
            </a:r>
            <a:r>
              <a:rPr lang="zh-CN" altLang="en-US" dirty="0"/>
              <a:t> </a:t>
            </a:r>
            <a:r>
              <a:rPr lang="en-US" altLang="zh-CN" dirty="0"/>
              <a:t>(ELF)</a:t>
            </a:r>
            <a:endParaRPr lang="en-US" b="1" dirty="0">
              <a:solidFill>
                <a:srgbClr val="222222"/>
              </a:solidFill>
              <a:latin typeface="PT Sans" charset="-5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98740" y="1898041"/>
          <a:ext cx="6096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ELF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.exe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.so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(Shared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object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file)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</a:t>
                      </a:r>
                      <a:r>
                        <a:rPr lang="en-US" altLang="zh-CN" dirty="0" err="1"/>
                        <a:t>dll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(Dynamic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Linking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Library)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.a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.lib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(static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linking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library)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.o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(intermediate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file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between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complication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and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linking,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object</a:t>
                      </a:r>
                      <a:r>
                        <a:rPr lang="zh-CN" altLang="en-US" baseline="0" dirty="0"/>
                        <a:t> </a:t>
                      </a:r>
                      <a:r>
                        <a:rPr lang="en-US" altLang="zh-CN" baseline="0" dirty="0"/>
                        <a:t>file)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.</a:t>
                      </a:r>
                      <a:r>
                        <a:rPr lang="en-US" altLang="zh-CN" dirty="0" err="1"/>
                        <a:t>obj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4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executable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Linux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895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088" y="4146115"/>
            <a:ext cx="265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dirty="0"/>
              <a:t>ELF32-bit</a:t>
            </a:r>
            <a:r>
              <a:rPr lang="zh-CN" altLang="en-US" dirty="0"/>
              <a:t> </a:t>
            </a:r>
            <a:r>
              <a:rPr lang="en-US" altLang="zh-CN" dirty="0"/>
              <a:t>LSB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linked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1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Shared</a:t>
            </a:r>
            <a:r>
              <a:rPr lang="zh-CN" altLang="en-US" dirty="0"/>
              <a:t> </a:t>
            </a:r>
            <a:r>
              <a:rPr lang="en-US" altLang="zh-CN" dirty="0"/>
              <a:t>library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25"/>
            <a:ext cx="9144000" cy="1217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8" y="3050215"/>
            <a:ext cx="8166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dirty="0"/>
              <a:t>ELF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loaded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b="1" dirty="0"/>
              <a:t>ld-linux.so.2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in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charge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of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memory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mapping,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load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shared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library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etc..</a:t>
            </a:r>
            <a:endParaRPr lang="en-US" altLang="zh-CN" dirty="0"/>
          </a:p>
          <a:p>
            <a:pPr marL="342900" indent="-342900">
              <a:buFont typeface="Arial" charset="0"/>
              <a:buChar char="•"/>
            </a:pP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b="1" dirty="0"/>
              <a:t>libc.so.6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9836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Overflow.c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8" y="686767"/>
            <a:ext cx="4140472" cy="545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0EEC2-575E-724D-8158-E206EF354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6767"/>
            <a:ext cx="3820022" cy="3988157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9EC93E-0E3B-1640-B6B2-4A73D4124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2" y="4707032"/>
            <a:ext cx="8092598" cy="1717845"/>
          </a:xfrm>
        </p:spPr>
      </p:pic>
    </p:spTree>
    <p:extLst>
      <p:ext uri="{BB962C8B-B14F-4D97-AF65-F5344CB8AC3E}">
        <p14:creationId xmlns:p14="http://schemas.microsoft.com/office/powerpoint/2010/main" val="41907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Lucida Sans Unicode" charset="0"/>
              </a:rPr>
              <a:t>Common Unsafe C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2" y="2073373"/>
            <a:ext cx="8884060" cy="157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18190ED-A5B2-234C-93B2-E31C3B62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1581944"/>
            <a:ext cx="6921500" cy="4127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2326C-6973-7245-A9C2-071782A8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01600"/>
            <a:ext cx="8520112" cy="647700"/>
          </a:xfrm>
        </p:spPr>
        <p:txBody>
          <a:bodyPr/>
          <a:lstStyle/>
          <a:p>
            <a:r>
              <a:rPr lang="en-US" sz="2000" dirty="0"/>
              <a:t>PEDA – Python Exploit Development Assistance for GDB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397B6D-F47F-E84F-83A6-E558FDAA5719}"/>
              </a:ext>
            </a:extLst>
          </p:cNvPr>
          <p:cNvCxnSpPr>
            <a:cxnSpLocks/>
          </p:cNvCxnSpPr>
          <p:nvPr/>
        </p:nvCxnSpPr>
        <p:spPr bwMode="auto">
          <a:xfrm>
            <a:off x="1914674" y="1791826"/>
            <a:ext cx="144475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4A02DE8-6658-DB45-B04D-06B7FA7EA0A9}"/>
              </a:ext>
            </a:extLst>
          </p:cNvPr>
          <p:cNvSpPr/>
          <p:nvPr/>
        </p:nvSpPr>
        <p:spPr bwMode="auto">
          <a:xfrm>
            <a:off x="1401416" y="2001709"/>
            <a:ext cx="1135049" cy="19561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01565-7298-924E-8520-2EE12C819749}"/>
              </a:ext>
            </a:extLst>
          </p:cNvPr>
          <p:cNvSpPr txBox="1"/>
          <p:nvPr/>
        </p:nvSpPr>
        <p:spPr>
          <a:xfrm>
            <a:off x="2820327" y="6047357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0x08048456 --&gt; \x56\x84\x04\08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AECB6-AD22-534E-8D46-23BE55E609B6}"/>
              </a:ext>
            </a:extLst>
          </p:cNvPr>
          <p:cNvSpPr txBox="1"/>
          <p:nvPr/>
        </p:nvSpPr>
        <p:spPr>
          <a:xfrm>
            <a:off x="300038" y="5733465"/>
            <a:ext cx="661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 </a:t>
            </a:r>
            <a:r>
              <a:rPr lang="en-US" b="1" dirty="0"/>
              <a:t>little endian format </a:t>
            </a:r>
            <a:r>
              <a:rPr lang="en-US" dirty="0"/>
              <a:t>(check slides ch02.pptx):</a:t>
            </a:r>
          </a:p>
        </p:txBody>
      </p:sp>
    </p:spTree>
    <p:extLst>
      <p:ext uri="{BB962C8B-B14F-4D97-AF65-F5344CB8AC3E}">
        <p14:creationId xmlns:p14="http://schemas.microsoft.com/office/powerpoint/2010/main" val="377679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23" y="1015111"/>
            <a:ext cx="8524875" cy="4313238"/>
          </a:xfrm>
        </p:spPr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array,</a:t>
            </a:r>
            <a:r>
              <a:rPr lang="zh-CN" altLang="en-US" dirty="0"/>
              <a:t> </a:t>
            </a:r>
            <a:r>
              <a:rPr lang="en-US" altLang="zh-CN" dirty="0"/>
              <a:t>normally,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crash.</a:t>
            </a:r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craft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exploit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vulnerability.</a:t>
            </a:r>
          </a:p>
          <a:p>
            <a:pPr lvl="1"/>
            <a:r>
              <a:rPr lang="en-US" altLang="en-US" dirty="0"/>
              <a:t>The general idea is to overflow a buffer so that it overwrites the return address.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3" y="3043823"/>
            <a:ext cx="4545037" cy="3814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3824" y="3482236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AAAA</a:t>
            </a:r>
            <a:endParaRPr lang="en-US" dirty="0"/>
          </a:p>
          <a:p>
            <a:pPr algn="ctr" fontAlgn="auto"/>
            <a:r>
              <a:rPr lang="en-US" altLang="zh-CN" dirty="0"/>
              <a:t>AAAA</a:t>
            </a:r>
            <a:endParaRPr lang="en-US" dirty="0"/>
          </a:p>
          <a:p>
            <a:pPr algn="ctr" fontAlgn="auto"/>
            <a:r>
              <a:rPr lang="en-US" altLang="zh-CN" dirty="0"/>
              <a:t>BBBB</a:t>
            </a:r>
            <a:endParaRPr lang="en-US" dirty="0"/>
          </a:p>
          <a:p>
            <a:pPr algn="ctr" fontAlgn="auto"/>
            <a:r>
              <a:rPr lang="en-US" altLang="zh-CN" dirty="0"/>
              <a:t>BBBB</a:t>
            </a:r>
            <a:endParaRPr lang="en-US" dirty="0"/>
          </a:p>
          <a:p>
            <a:pPr algn="ctr" fontAlgn="auto"/>
            <a:r>
              <a:rPr lang="en-US" altLang="zh-CN" dirty="0"/>
              <a:t>CCCC</a:t>
            </a:r>
            <a:endParaRPr lang="en-US" dirty="0"/>
          </a:p>
          <a:p>
            <a:pPr algn="ctr" fontAlgn="auto"/>
            <a:r>
              <a:rPr lang="en-US" altLang="zh-CN" dirty="0"/>
              <a:t>CCCC</a:t>
            </a:r>
            <a:endParaRPr lang="en-US" dirty="0"/>
          </a:p>
          <a:p>
            <a:pPr algn="ctr" fontAlgn="auto"/>
            <a:r>
              <a:rPr lang="en-US" altLang="zh-CN" dirty="0"/>
              <a:t>DDDD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43825" y="5574082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sz="1600" b="1" dirty="0"/>
              <a:t>Return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Address – Hacked()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2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23" y="1015111"/>
            <a:ext cx="8524875" cy="4313238"/>
          </a:xfrm>
        </p:spPr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array,</a:t>
            </a:r>
            <a:r>
              <a:rPr lang="zh-CN" altLang="en-US" dirty="0"/>
              <a:t> </a:t>
            </a:r>
            <a:r>
              <a:rPr lang="en-US" altLang="zh-CN" dirty="0"/>
              <a:t>normally,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program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crash.</a:t>
            </a:r>
          </a:p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craft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exploit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vulnerability.</a:t>
            </a:r>
          </a:p>
          <a:p>
            <a:pPr lvl="1"/>
            <a:r>
              <a:rPr lang="en-US" altLang="en-US" dirty="0"/>
              <a:t>The general idea is to overflow a buffer so that it overwrites the return address.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3" y="3043823"/>
            <a:ext cx="4545037" cy="3814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3824" y="3482236"/>
            <a:ext cx="3220875" cy="209184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pPr algn="ctr" fontAlgn="auto"/>
            <a:r>
              <a:rPr lang="en-US" altLang="zh-CN" dirty="0"/>
              <a:t>AAAA</a:t>
            </a:r>
            <a:endParaRPr lang="en-US" dirty="0"/>
          </a:p>
          <a:p>
            <a:pPr algn="ctr" fontAlgn="auto"/>
            <a:r>
              <a:rPr lang="en-US" altLang="zh-CN" dirty="0"/>
              <a:t>AAAA</a:t>
            </a:r>
            <a:endParaRPr lang="en-US" dirty="0"/>
          </a:p>
          <a:p>
            <a:pPr algn="ctr" fontAlgn="auto"/>
            <a:r>
              <a:rPr lang="en-US" altLang="zh-CN" dirty="0"/>
              <a:t>BBBB</a:t>
            </a:r>
            <a:endParaRPr lang="en-US" dirty="0"/>
          </a:p>
          <a:p>
            <a:pPr algn="ctr" fontAlgn="auto"/>
            <a:r>
              <a:rPr lang="en-US" altLang="zh-CN" dirty="0"/>
              <a:t>BBBB</a:t>
            </a:r>
            <a:endParaRPr lang="en-US" dirty="0"/>
          </a:p>
          <a:p>
            <a:pPr algn="ctr" fontAlgn="auto"/>
            <a:r>
              <a:rPr lang="en-US" altLang="zh-CN" dirty="0"/>
              <a:t>CCCC</a:t>
            </a:r>
            <a:endParaRPr lang="en-US" dirty="0"/>
          </a:p>
          <a:p>
            <a:pPr algn="ctr" fontAlgn="auto"/>
            <a:r>
              <a:rPr lang="en-US" altLang="zh-CN" dirty="0"/>
              <a:t>CCCC</a:t>
            </a:r>
            <a:endParaRPr lang="en-US" dirty="0"/>
          </a:p>
          <a:p>
            <a:pPr algn="ctr" fontAlgn="auto"/>
            <a:r>
              <a:rPr lang="en-US" altLang="zh-CN" dirty="0"/>
              <a:t>DDDD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43825" y="5574082"/>
            <a:ext cx="3220875" cy="40083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/>
              <a:t>\x56\x84\x04\08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36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04E67A-4B63-9A4E-BF65-1100C859B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485"/>
            <a:ext cx="9144000" cy="1941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Protection:</a:t>
            </a:r>
            <a:r>
              <a:rPr lang="zh-CN" altLang="en-US" dirty="0"/>
              <a:t> </a:t>
            </a:r>
            <a:r>
              <a:rPr lang="en-US" altLang="zh-CN" dirty="0"/>
              <a:t>ASLR,</a:t>
            </a:r>
            <a:r>
              <a:rPr lang="zh-CN" altLang="en-US" dirty="0"/>
              <a:t> </a:t>
            </a:r>
            <a:r>
              <a:rPr lang="en-US" altLang="zh-CN" dirty="0"/>
              <a:t>DEP,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Protector, PIE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038" y="4975941"/>
            <a:ext cx="790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dirty="0" err="1"/>
              <a:t>fno</a:t>
            </a:r>
            <a:r>
              <a:rPr lang="en-US" altLang="zh-CN" dirty="0"/>
              <a:t>-stack-protector</a:t>
            </a:r>
            <a:r>
              <a:rPr lang="zh-CN" altLang="en-US" dirty="0"/>
              <a:t>  </a:t>
            </a:r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stack</a:t>
            </a:r>
            <a:r>
              <a:rPr lang="zh-CN" altLang="en-US" b="1" dirty="0"/>
              <a:t> </a:t>
            </a:r>
            <a:r>
              <a:rPr lang="en-US" altLang="zh-CN" b="1" dirty="0"/>
              <a:t>protector</a:t>
            </a:r>
          </a:p>
          <a:p>
            <a:r>
              <a:rPr lang="en-US" altLang="zh-CN" dirty="0"/>
              <a:t>-z</a:t>
            </a:r>
            <a:r>
              <a:rPr lang="zh-CN" altLang="en-US" dirty="0"/>
              <a:t> </a:t>
            </a:r>
            <a:r>
              <a:rPr lang="en-US" altLang="zh-CN" dirty="0" err="1"/>
              <a:t>execstack</a:t>
            </a:r>
            <a:r>
              <a:rPr lang="zh-CN" altLang="en-US" dirty="0"/>
              <a:t> </a:t>
            </a:r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DEP (</a:t>
            </a:r>
            <a:r>
              <a:rPr lang="en-US" b="1" dirty="0"/>
              <a:t>Data Execution Prevention</a:t>
            </a:r>
            <a:r>
              <a:rPr lang="en-US" altLang="zh-CN" b="1" dirty="0"/>
              <a:t>)</a:t>
            </a:r>
          </a:p>
          <a:p>
            <a:r>
              <a:rPr lang="en-US" dirty="0"/>
              <a:t>-no-pie </a:t>
            </a:r>
            <a:r>
              <a:rPr lang="en-US" b="1" dirty="0"/>
              <a:t>Shutdown Position-independent executable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" y="1041718"/>
            <a:ext cx="8944415" cy="325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0742" y="1374227"/>
            <a:ext cx="655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Shutdown</a:t>
            </a:r>
            <a:r>
              <a:rPr lang="zh-CN" altLang="en-US" b="1" dirty="0"/>
              <a:t> </a:t>
            </a:r>
            <a:r>
              <a:rPr lang="en-US" altLang="zh-CN" b="1" dirty="0"/>
              <a:t>ASLR</a:t>
            </a:r>
            <a:r>
              <a:rPr lang="zh-CN" altLang="en-US" b="1" dirty="0"/>
              <a:t> </a:t>
            </a:r>
            <a:r>
              <a:rPr lang="en-US" altLang="zh-CN" b="1" dirty="0"/>
              <a:t>(</a:t>
            </a:r>
            <a:r>
              <a:rPr lang="en-US" dirty="0"/>
              <a:t>Address space layout randomization</a:t>
            </a:r>
            <a:r>
              <a:rPr lang="en-US" altLang="zh-CN" dirty="0"/>
              <a:t>)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B14E7-7BDE-4844-9EA1-2767BB13FC21}"/>
              </a:ext>
            </a:extLst>
          </p:cNvPr>
          <p:cNvSpPr txBox="1"/>
          <p:nvPr/>
        </p:nvSpPr>
        <p:spPr>
          <a:xfrm>
            <a:off x="2633870" y="2206487"/>
            <a:ext cx="3289852" cy="626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75F54-E036-164C-A6DD-AEBA5A76E8F4}"/>
              </a:ext>
            </a:extLst>
          </p:cNvPr>
          <p:cNvSpPr txBox="1"/>
          <p:nvPr/>
        </p:nvSpPr>
        <p:spPr>
          <a:xfrm>
            <a:off x="2949511" y="2132431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Shutdown Protections</a:t>
            </a:r>
          </a:p>
        </p:txBody>
      </p:sp>
    </p:spTree>
    <p:extLst>
      <p:ext uri="{BB962C8B-B14F-4D97-AF65-F5344CB8AC3E}">
        <p14:creationId xmlns:p14="http://schemas.microsoft.com/office/powerpoint/2010/main" val="24443646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41191</TotalTime>
  <Words>1302</Words>
  <Application>Microsoft Macintosh PowerPoint</Application>
  <PresentationFormat>On-screen Show (4:3)</PresentationFormat>
  <Paragraphs>153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-webkit-standard</vt:lpstr>
      <vt:lpstr>Roboto</vt:lpstr>
      <vt:lpstr>Agency FB</vt:lpstr>
      <vt:lpstr>Arial</vt:lpstr>
      <vt:lpstr>AvenirNext-Regular</vt:lpstr>
      <vt:lpstr>Franklin Gothic Book</vt:lpstr>
      <vt:lpstr>Franklin Gothic Medium</vt:lpstr>
      <vt:lpstr>PT Sans</vt:lpstr>
      <vt:lpstr>Wingdings</vt:lpstr>
      <vt:lpstr>Standarddesign</vt:lpstr>
      <vt:lpstr>PowerPoint Presentation</vt:lpstr>
      <vt:lpstr>PowerPoint Presentation</vt:lpstr>
      <vt:lpstr>Stack Frame</vt:lpstr>
      <vt:lpstr>Overflow.c</vt:lpstr>
      <vt:lpstr>Buffer Overflow</vt:lpstr>
      <vt:lpstr>PEDA – Python Exploit Development Assistance for GDB</vt:lpstr>
      <vt:lpstr>From Crash to Hack</vt:lpstr>
      <vt:lpstr>From Crash to Hack</vt:lpstr>
      <vt:lpstr>Protection: ASLR, DEP, Stack Protector, PIE</vt:lpstr>
      <vt:lpstr>Guessing Addresses</vt:lpstr>
      <vt:lpstr>Figure out the Length of Dummy Characters with PEDA</vt:lpstr>
      <vt:lpstr>Figure out the Length of Dummy Characters with PEDA</vt:lpstr>
      <vt:lpstr>Use Pwntools to write Python Exploit Script</vt:lpstr>
      <vt:lpstr>PowerPoint Presentation</vt:lpstr>
      <vt:lpstr>Crafting Shellcode (the small program)</vt:lpstr>
      <vt:lpstr>Crafting Shellcode (the small program)</vt:lpstr>
      <vt:lpstr>Crafting Shellcode (the small program)</vt:lpstr>
      <vt:lpstr>Test Shellcode (test.c)</vt:lpstr>
      <vt:lpstr>Shellcode</vt:lpstr>
      <vt:lpstr>Finding a possible place to inject shellcode  </vt:lpstr>
      <vt:lpstr>Finding a possible place to inject shellcode  </vt:lpstr>
      <vt:lpstr>NOP slide </vt:lpstr>
      <vt:lpstr>NOP slide </vt:lpstr>
      <vt:lpstr>NOP slide </vt:lpstr>
      <vt:lpstr>Estimating the stack size</vt:lpstr>
      <vt:lpstr>Estimating the Location </vt:lpstr>
      <vt:lpstr>Example: Overflow2.c</vt:lpstr>
      <vt:lpstr>Find Return Address</vt:lpstr>
      <vt:lpstr>Bug  Vulnerability</vt:lpstr>
      <vt:lpstr>Bug  Vulnerability</vt:lpstr>
      <vt:lpstr>Bug  Vulnerability</vt:lpstr>
      <vt:lpstr>PowerPoint Presentation</vt:lpstr>
      <vt:lpstr>ELF executable for Linux </vt:lpstr>
      <vt:lpstr>ELF executable for Linux </vt:lpstr>
      <vt:lpstr>Shared library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1135</cp:revision>
  <dcterms:created xsi:type="dcterms:W3CDTF">2011-12-10T02:50:46Z</dcterms:created>
  <dcterms:modified xsi:type="dcterms:W3CDTF">2019-09-17T16:07:33Z</dcterms:modified>
</cp:coreProperties>
</file>