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87" r:id="rId2"/>
    <p:sldId id="767" r:id="rId3"/>
    <p:sldId id="736" r:id="rId4"/>
    <p:sldId id="810" r:id="rId5"/>
    <p:sldId id="739" r:id="rId6"/>
    <p:sldId id="717" r:id="rId7"/>
    <p:sldId id="718" r:id="rId8"/>
    <p:sldId id="719" r:id="rId9"/>
    <p:sldId id="721" r:id="rId10"/>
    <p:sldId id="722" r:id="rId11"/>
    <p:sldId id="723" r:id="rId12"/>
    <p:sldId id="742" r:id="rId13"/>
    <p:sldId id="724" r:id="rId14"/>
    <p:sldId id="725" r:id="rId15"/>
    <p:sldId id="766" r:id="rId16"/>
    <p:sldId id="727" r:id="rId17"/>
    <p:sldId id="743" r:id="rId18"/>
    <p:sldId id="744" r:id="rId19"/>
    <p:sldId id="751" r:id="rId20"/>
    <p:sldId id="752" r:id="rId21"/>
    <p:sldId id="732" r:id="rId22"/>
    <p:sldId id="733" r:id="rId23"/>
    <p:sldId id="734" r:id="rId24"/>
    <p:sldId id="735" r:id="rId25"/>
    <p:sldId id="755" r:id="rId26"/>
    <p:sldId id="770" r:id="rId27"/>
    <p:sldId id="771" r:id="rId28"/>
    <p:sldId id="7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0" autoAdjust="0"/>
    <p:restoredTop sz="83312"/>
  </p:normalViewPr>
  <p:slideViewPr>
    <p:cSldViewPr snapToGrid="0" snapToObjects="1">
      <p:cViewPr varScale="1">
        <p:scale>
          <a:sx n="148" d="100"/>
          <a:sy n="148" d="100"/>
        </p:scale>
        <p:origin x="192" y="1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6950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524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elan.be/index.php/2009/09/21/exploit-writing-tutorial-part-6-bypassing-stack-cookies-safeseh-hw-dep-and-aslr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virginia.edu/~evans/cs216/guides/x86.htm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Stack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Overflow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4285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6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dirty="0"/>
              <a:t>C programmer mistake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6457741" cy="4313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430838"/>
            <a:ext cx="814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732220"/>
            <a:ext cx="7054614" cy="61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99"/>
            <a:ext cx="9172747" cy="6108701"/>
          </a:xfrm>
        </p:spPr>
      </p:pic>
    </p:spTree>
    <p:extLst>
      <p:ext uri="{BB962C8B-B14F-4D97-AF65-F5344CB8AC3E}">
        <p14:creationId xmlns:p14="http://schemas.microsoft.com/office/powerpoint/2010/main" val="49177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766291"/>
            <a:ext cx="8524875" cy="3758806"/>
          </a:xfrm>
        </p:spPr>
      </p:pic>
    </p:spTree>
    <p:extLst>
      <p:ext uri="{BB962C8B-B14F-4D97-AF65-F5344CB8AC3E}">
        <p14:creationId xmlns:p14="http://schemas.microsoft.com/office/powerpoint/2010/main" val="119054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Overflow.c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8" y="686767"/>
            <a:ext cx="4140472" cy="54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0EEC2-575E-724D-8158-E206EF35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6767"/>
            <a:ext cx="3820022" cy="398815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601FB1D-01A2-ED45-84B4-8131369EC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49" y="3250851"/>
            <a:ext cx="5796951" cy="3607149"/>
          </a:xfrm>
        </p:spPr>
      </p:pic>
    </p:spTree>
    <p:extLst>
      <p:ext uri="{BB962C8B-B14F-4D97-AF65-F5344CB8AC3E}">
        <p14:creationId xmlns:p14="http://schemas.microsoft.com/office/powerpoint/2010/main" val="41635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Protection: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DEP,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Protector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344390"/>
            <a:ext cx="8524875" cy="3006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8" y="5351307"/>
            <a:ext cx="790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dirty="0" err="1"/>
              <a:t>fno</a:t>
            </a:r>
            <a:r>
              <a:rPr lang="en-US" altLang="zh-CN" dirty="0"/>
              <a:t>-stack-protector</a:t>
            </a:r>
            <a:r>
              <a:rPr lang="zh-CN" altLang="en-US" dirty="0"/>
              <a:t>  </a:t>
            </a:r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stack</a:t>
            </a:r>
            <a:r>
              <a:rPr lang="zh-CN" altLang="en-US" b="1" dirty="0"/>
              <a:t> </a:t>
            </a:r>
            <a:r>
              <a:rPr lang="en-US" altLang="zh-CN" b="1" dirty="0"/>
              <a:t>protector</a:t>
            </a:r>
          </a:p>
          <a:p>
            <a:r>
              <a:rPr lang="en-US" altLang="zh-CN" dirty="0"/>
              <a:t>-z</a:t>
            </a:r>
            <a:r>
              <a:rPr lang="zh-CN" altLang="en-US" dirty="0"/>
              <a:t> </a:t>
            </a:r>
            <a:r>
              <a:rPr lang="en-US" altLang="zh-CN" dirty="0" err="1"/>
              <a:t>execstack</a:t>
            </a:r>
            <a:r>
              <a:rPr lang="zh-CN" altLang="en-US" dirty="0"/>
              <a:t> </a:t>
            </a:r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DEP(</a:t>
            </a:r>
            <a:r>
              <a:rPr lang="en-US" b="1" dirty="0"/>
              <a:t>Data Execution Prevention</a:t>
            </a:r>
            <a:r>
              <a:rPr lang="en-US" altLang="zh-CN" b="1" dirty="0"/>
              <a:t>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" y="1041718"/>
            <a:ext cx="8944415" cy="325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0742" y="1374227"/>
            <a:ext cx="655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ASLR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en-US" dirty="0"/>
              <a:t>Address space layout randomization</a:t>
            </a:r>
            <a:r>
              <a:rPr lang="en-US" altLang="zh-CN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369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Overflow.c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6" y="1693363"/>
            <a:ext cx="5010411" cy="870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6" y="2863908"/>
            <a:ext cx="5085567" cy="2418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5516F-7EE7-E74C-8D32-12E4A9FD8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6767"/>
            <a:ext cx="3820022" cy="39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 Debugger -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gdb</a:t>
            </a:r>
            <a:r>
              <a:rPr lang="en-US" sz="2800" dirty="0"/>
              <a:t>  </a:t>
            </a:r>
          </a:p>
          <a:p>
            <a:pPr lvl="1"/>
            <a:r>
              <a:rPr lang="en-US" sz="2600" dirty="0"/>
              <a:t>disassemble main (</a:t>
            </a:r>
            <a:r>
              <a:rPr lang="en-US" sz="2600" dirty="0" err="1"/>
              <a:t>disas</a:t>
            </a:r>
            <a:r>
              <a:rPr lang="en-US" sz="2600" dirty="0"/>
              <a:t> main)  </a:t>
            </a:r>
          </a:p>
          <a:p>
            <a:pPr lvl="1"/>
            <a:r>
              <a:rPr lang="en-US" sz="2600" dirty="0"/>
              <a:t>set disassembly-flavor intel </a:t>
            </a:r>
          </a:p>
          <a:p>
            <a:pPr lvl="1"/>
            <a:r>
              <a:rPr lang="en-US" sz="2600" dirty="0"/>
              <a:t>break main (b main)  </a:t>
            </a:r>
          </a:p>
          <a:p>
            <a:pPr lvl="1"/>
            <a:r>
              <a:rPr lang="en-US" sz="2600" dirty="0"/>
              <a:t>run </a:t>
            </a:r>
          </a:p>
          <a:p>
            <a:pPr lvl="1"/>
            <a:r>
              <a:rPr lang="en-US" sz="2600" dirty="0" err="1"/>
              <a:t>stepi</a:t>
            </a:r>
            <a:r>
              <a:rPr lang="en-US" sz="2600" dirty="0"/>
              <a:t> (s), step into  </a:t>
            </a:r>
          </a:p>
          <a:p>
            <a:pPr lvl="1"/>
            <a:r>
              <a:rPr lang="en-US" sz="2600" dirty="0" err="1"/>
              <a:t>nexti</a:t>
            </a:r>
            <a:r>
              <a:rPr lang="en-US" sz="2600" dirty="0"/>
              <a:t> (n), step over </a:t>
            </a:r>
          </a:p>
        </p:txBody>
      </p:sp>
    </p:spTree>
    <p:extLst>
      <p:ext uri="{BB962C8B-B14F-4D97-AF65-F5344CB8AC3E}">
        <p14:creationId xmlns:p14="http://schemas.microsoft.com/office/powerpoint/2010/main" val="263667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 Debugger – Examine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Examine memory: x/NFU address </a:t>
            </a:r>
          </a:p>
          <a:p>
            <a:r>
              <a:rPr lang="en-US" sz="2400" dirty="0"/>
              <a:t>N = number </a:t>
            </a:r>
          </a:p>
          <a:p>
            <a:r>
              <a:rPr lang="en-US" sz="2400" dirty="0"/>
              <a:t>F = format </a:t>
            </a:r>
          </a:p>
          <a:p>
            <a:r>
              <a:rPr lang="en-US" sz="2400" dirty="0"/>
              <a:t>U = unit </a:t>
            </a:r>
          </a:p>
          <a:p>
            <a:r>
              <a:rPr lang="en-US" sz="2400" dirty="0"/>
              <a:t>• Examples </a:t>
            </a:r>
          </a:p>
          <a:p>
            <a:pPr lvl="2"/>
            <a:r>
              <a:rPr lang="en-US" sz="2000" dirty="0"/>
              <a:t>x/10xb 0xdeadbeef, examine 10 bytes in hex </a:t>
            </a:r>
          </a:p>
          <a:p>
            <a:pPr lvl="2"/>
            <a:r>
              <a:rPr lang="en-US" sz="2000" dirty="0"/>
              <a:t>x/</a:t>
            </a:r>
            <a:r>
              <a:rPr lang="en-US" sz="2000" dirty="0" err="1"/>
              <a:t>xw</a:t>
            </a:r>
            <a:r>
              <a:rPr lang="en-US" sz="2000" dirty="0"/>
              <a:t> 0xdeadbeef, examine 1 word in hex </a:t>
            </a:r>
          </a:p>
          <a:p>
            <a:pPr lvl="2"/>
            <a:r>
              <a:rPr lang="en-US" sz="2000" dirty="0"/>
              <a:t>x/s 0xdeadbeef, examine null terminated string </a:t>
            </a:r>
          </a:p>
        </p:txBody>
      </p:sp>
    </p:spTree>
    <p:extLst>
      <p:ext uri="{BB962C8B-B14F-4D97-AF65-F5344CB8AC3E}">
        <p14:creationId xmlns:p14="http://schemas.microsoft.com/office/powerpoint/2010/main" val="409684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Hijack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975508"/>
            <a:ext cx="8524875" cy="4313238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stored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calling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function.</a:t>
            </a:r>
            <a:r>
              <a:rPr lang="zh-CN" altLang="en-US" dirty="0"/>
              <a:t> </a:t>
            </a:r>
            <a:r>
              <a:rPr lang="en-US" altLang="zh-CN" dirty="0"/>
              <a:t>(EIP)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valuable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array,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address.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3043823"/>
            <a:ext cx="4545037" cy="38141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5436296" y="3645073"/>
            <a:ext cx="0" cy="2192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65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244" y="2753518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/>
              <a:t>Review</a:t>
            </a:r>
            <a:r>
              <a:rPr lang="zh-CN" altLang="en-US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00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23" y="1015111"/>
            <a:ext cx="8524875" cy="4313238"/>
          </a:xfrm>
        </p:spPr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array,</a:t>
            </a:r>
            <a:r>
              <a:rPr lang="zh-CN" altLang="en-US" dirty="0"/>
              <a:t> </a:t>
            </a:r>
            <a:r>
              <a:rPr lang="en-US" altLang="zh-CN" dirty="0"/>
              <a:t>normally,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crash.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craft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exploit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vulnerability.</a:t>
            </a:r>
          </a:p>
          <a:p>
            <a:pPr lvl="1"/>
            <a:r>
              <a:rPr lang="en-US" altLang="en-US" dirty="0"/>
              <a:t>The general idea is to overflow a buffer so that it overwrites the return address.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3043823"/>
            <a:ext cx="4545037" cy="3814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3824" y="3482236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DDDD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3825" y="557408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67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ABCD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866590"/>
            <a:ext cx="8524875" cy="3558208"/>
          </a:xfrm>
        </p:spPr>
      </p:pic>
    </p:spTree>
    <p:extLst>
      <p:ext uri="{BB962C8B-B14F-4D97-AF65-F5344CB8AC3E}">
        <p14:creationId xmlns:p14="http://schemas.microsoft.com/office/powerpoint/2010/main" val="53533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100A(s)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45588"/>
            <a:ext cx="8524875" cy="3000212"/>
          </a:xfrm>
        </p:spPr>
      </p:pic>
    </p:spTree>
    <p:extLst>
      <p:ext uri="{BB962C8B-B14F-4D97-AF65-F5344CB8AC3E}">
        <p14:creationId xmlns:p14="http://schemas.microsoft.com/office/powerpoint/2010/main" val="342688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refresher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5" y="1489075"/>
            <a:ext cx="7955734" cy="4313238"/>
          </a:xfrm>
        </p:spPr>
      </p:pic>
    </p:spTree>
    <p:extLst>
      <p:ext uri="{BB962C8B-B14F-4D97-AF65-F5344CB8AC3E}">
        <p14:creationId xmlns:p14="http://schemas.microsoft.com/office/powerpoint/2010/main" val="97653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</a:t>
            </a:r>
            <a:r>
              <a:rPr lang="en-US" dirty="0" err="1"/>
              <a:t>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Guessing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Typically you need the source code so you can </a:t>
            </a:r>
            <a:r>
              <a:rPr lang="en-US" altLang="en-US" i="1" dirty="0"/>
              <a:t>estimate</a:t>
            </a:r>
            <a:r>
              <a:rPr lang="en-US" altLang="en-US" dirty="0"/>
              <a:t> the address of both the buffer and the return-address.</a:t>
            </a:r>
          </a:p>
          <a:p>
            <a:endParaRPr lang="en-US" altLang="en-US" dirty="0"/>
          </a:p>
          <a:p>
            <a:r>
              <a:rPr lang="en-US" altLang="en-US" dirty="0"/>
              <a:t>An estimate is often good enough! (more on this in a bit).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33" y="3385855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Protection: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DEP,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Protector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28" y="1031537"/>
            <a:ext cx="8267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242729"/>
                </a:solidFill>
              </a:rPr>
              <a:t>Address Space Layout Randomization (ASLR) is a technology used to help prevent shellcode from being successful. </a:t>
            </a:r>
          </a:p>
          <a:p>
            <a:endParaRPr lang="en-US" dirty="0">
              <a:solidFill>
                <a:srgbClr val="24272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242729"/>
                </a:solidFill>
              </a:rPr>
              <a:t>It does this by randomly offsetting the location of modules and certain in-memory structures.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96" y="2782414"/>
            <a:ext cx="3178827" cy="39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Protection: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DEP,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Protector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28" y="1031537"/>
            <a:ext cx="82677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Data Execution Prevention (DEP) prevents certain memory sectors, e.g</a:t>
            </a:r>
            <a:r>
              <a:rPr lang="en-US" b="1" dirty="0"/>
              <a:t>. the stack, from being executed. </a:t>
            </a:r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endParaRPr lang="en-US" b="1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Stack protection will abort your program if it detects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92039" y="6274320"/>
            <a:ext cx="386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1B608A"/>
                </a:solidFill>
                <a:latin typeface="inherit" charset="0"/>
                <a:hlinkClick r:id="rId2"/>
              </a:rPr>
              <a:t>Bypassing ASLR/DEP - exploit-</a:t>
            </a:r>
            <a:r>
              <a:rPr lang="en-US" dirty="0">
                <a:solidFill>
                  <a:srgbClr val="1B608A"/>
                </a:solidFill>
                <a:latin typeface="inherit" charset="0"/>
                <a:hlinkClick r:id="rId2"/>
              </a:rPr>
              <a:t>db</a:t>
            </a:r>
            <a:endParaRPr lang="en-US" b="0" i="0" dirty="0">
              <a:solidFill>
                <a:srgbClr val="242729"/>
              </a:solidFill>
              <a:effectLst/>
              <a:latin typeface="inheri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537" y="1706510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/>
              <a:t>System</a:t>
            </a:r>
            <a:r>
              <a:rPr lang="zh-CN" altLang="en-US" sz="3200" dirty="0"/>
              <a:t> </a:t>
            </a:r>
            <a:r>
              <a:rPr lang="en-US" altLang="zh-CN" sz="3200" dirty="0"/>
              <a:t>Call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28298-A631-E342-BA43-EBD4BC4C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92" y="2486722"/>
            <a:ext cx="4420529" cy="3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BFBB-59A0-0A42-A2B5-4AFA2EDA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fwrite</a:t>
            </a:r>
            <a:r>
              <a:rPr lang="en-US" dirty="0"/>
              <a:t>() path in both Linux and Windows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6F36D-DAB7-E745-AC53-648A7E223761}"/>
              </a:ext>
            </a:extLst>
          </p:cNvPr>
          <p:cNvSpPr/>
          <p:nvPr/>
        </p:nvSpPr>
        <p:spPr bwMode="auto">
          <a:xfrm>
            <a:off x="1113263" y="1103969"/>
            <a:ext cx="1719147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fwrite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AD687-9509-E94B-9CFA-C39C2C962B80}"/>
              </a:ext>
            </a:extLst>
          </p:cNvPr>
          <p:cNvSpPr/>
          <p:nvPr/>
        </p:nvSpPr>
        <p:spPr bwMode="auto">
          <a:xfrm>
            <a:off x="1113262" y="1843744"/>
            <a:ext cx="1719148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write()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8DE96-DEE9-0A4F-8E0A-4FA11093FE09}"/>
              </a:ext>
            </a:extLst>
          </p:cNvPr>
          <p:cNvSpPr/>
          <p:nvPr/>
        </p:nvSpPr>
        <p:spPr bwMode="auto">
          <a:xfrm>
            <a:off x="1113262" y="2583519"/>
            <a:ext cx="1719148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interrupt 0x80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B8761-2ED9-3448-834D-A2EDA63C7A38}"/>
              </a:ext>
            </a:extLst>
          </p:cNvPr>
          <p:cNvSpPr/>
          <p:nvPr/>
        </p:nvSpPr>
        <p:spPr bwMode="auto">
          <a:xfrm>
            <a:off x="1113262" y="5055373"/>
            <a:ext cx="1719148" cy="6205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sys_write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Kernel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1418-5867-D44B-BE04-559C057CC03E}"/>
              </a:ext>
            </a:extLst>
          </p:cNvPr>
          <p:cNvSpPr/>
          <p:nvPr/>
        </p:nvSpPr>
        <p:spPr bwMode="auto">
          <a:xfrm>
            <a:off x="5558882" y="1134406"/>
            <a:ext cx="1719147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fwrite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9C87D-8286-7541-ACA1-BD6CC6EDE7C5}"/>
              </a:ext>
            </a:extLst>
          </p:cNvPr>
          <p:cNvSpPr/>
          <p:nvPr/>
        </p:nvSpPr>
        <p:spPr bwMode="auto">
          <a:xfrm>
            <a:off x="5558881" y="1961336"/>
            <a:ext cx="1719148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write()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C9D6F-C426-AD4C-8875-184E4111B1C9}"/>
              </a:ext>
            </a:extLst>
          </p:cNvPr>
          <p:cNvSpPr/>
          <p:nvPr/>
        </p:nvSpPr>
        <p:spPr bwMode="auto">
          <a:xfrm>
            <a:off x="5558881" y="3344570"/>
            <a:ext cx="1719148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NtWriteFile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0DDE5-95C2-E340-BDED-F774BD7C044E}"/>
              </a:ext>
            </a:extLst>
          </p:cNvPr>
          <p:cNvSpPr/>
          <p:nvPr/>
        </p:nvSpPr>
        <p:spPr bwMode="auto">
          <a:xfrm>
            <a:off x="5558881" y="3944566"/>
            <a:ext cx="1719148" cy="4906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Interrupt 0x2e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3D6C9-720B-7445-ACAC-8DA27567A17A}"/>
              </a:ext>
            </a:extLst>
          </p:cNvPr>
          <p:cNvSpPr/>
          <p:nvPr/>
        </p:nvSpPr>
        <p:spPr bwMode="auto">
          <a:xfrm>
            <a:off x="5558881" y="5163091"/>
            <a:ext cx="1719148" cy="6205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IoWriteFile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Kernel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9CAB73-4A04-7D42-BC3A-95F51ACDD6B0}"/>
              </a:ext>
            </a:extLst>
          </p:cNvPr>
          <p:cNvCxnSpPr/>
          <p:nvPr/>
        </p:nvCxnSpPr>
        <p:spPr bwMode="auto">
          <a:xfrm>
            <a:off x="300038" y="1706137"/>
            <a:ext cx="7963016" cy="0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5016AB-AE34-0D47-83AE-B639638C1BF0}"/>
              </a:ext>
            </a:extLst>
          </p:cNvPr>
          <p:cNvCxnSpPr/>
          <p:nvPr/>
        </p:nvCxnSpPr>
        <p:spPr bwMode="auto">
          <a:xfrm>
            <a:off x="300038" y="3170060"/>
            <a:ext cx="7963016" cy="0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8DD664-2317-264D-88E5-6F06302785C5}"/>
              </a:ext>
            </a:extLst>
          </p:cNvPr>
          <p:cNvCxnSpPr/>
          <p:nvPr/>
        </p:nvCxnSpPr>
        <p:spPr bwMode="auto">
          <a:xfrm>
            <a:off x="300038" y="4780156"/>
            <a:ext cx="7963016" cy="0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31416C-C172-374F-B018-64BBA9FFF395}"/>
              </a:ext>
            </a:extLst>
          </p:cNvPr>
          <p:cNvSpPr txBox="1"/>
          <p:nvPr/>
        </p:nvSpPr>
        <p:spPr>
          <a:xfrm>
            <a:off x="0" y="711673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6A899-BEA4-4144-AF00-2575A62F153A}"/>
              </a:ext>
            </a:extLst>
          </p:cNvPr>
          <p:cNvSpPr txBox="1"/>
          <p:nvPr/>
        </p:nvSpPr>
        <p:spPr>
          <a:xfrm>
            <a:off x="76784" y="1769575"/>
            <a:ext cx="1068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  <a:p>
            <a:r>
              <a:rPr lang="en-US" b="1" dirty="0"/>
              <a:t>Run Time </a:t>
            </a:r>
          </a:p>
          <a:p>
            <a:r>
              <a:rPr lang="en-US" b="1" dirty="0"/>
              <a:t>Library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D16006-E59F-9A48-9F4F-A71C076500DC}"/>
              </a:ext>
            </a:extLst>
          </p:cNvPr>
          <p:cNvSpPr txBox="1"/>
          <p:nvPr/>
        </p:nvSpPr>
        <p:spPr>
          <a:xfrm>
            <a:off x="76784" y="3437419"/>
            <a:ext cx="1976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API (Windows)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24A0F-DDDD-8A4A-B9BB-DB4AF136A84C}"/>
              </a:ext>
            </a:extLst>
          </p:cNvPr>
          <p:cNvSpPr txBox="1"/>
          <p:nvPr/>
        </p:nvSpPr>
        <p:spPr>
          <a:xfrm>
            <a:off x="162277" y="4965562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Kernel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CE4FBD-ADFA-7D47-800E-B65A7010AC96}"/>
              </a:ext>
            </a:extLst>
          </p:cNvPr>
          <p:cNvCxnSpPr>
            <a:cxnSpLocks/>
          </p:cNvCxnSpPr>
          <p:nvPr/>
        </p:nvCxnSpPr>
        <p:spPr bwMode="auto">
          <a:xfrm>
            <a:off x="4537791" y="1156768"/>
            <a:ext cx="22303" cy="46269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3C1737-E570-BA43-B28F-4A5E4B01DFFB}"/>
              </a:ext>
            </a:extLst>
          </p:cNvPr>
          <p:cNvSpPr txBox="1"/>
          <p:nvPr/>
        </p:nvSpPr>
        <p:spPr>
          <a:xfrm>
            <a:off x="2916128" y="108825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./program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A26454-5AC4-CA49-9967-597E62DFD712}"/>
              </a:ext>
            </a:extLst>
          </p:cNvPr>
          <p:cNvSpPr txBox="1"/>
          <p:nvPr/>
        </p:nvSpPr>
        <p:spPr>
          <a:xfrm>
            <a:off x="7278029" y="1110815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program.exe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A3C10-BB04-3544-9DCF-C5632AE53064}"/>
              </a:ext>
            </a:extLst>
          </p:cNvPr>
          <p:cNvSpPr txBox="1"/>
          <p:nvPr/>
        </p:nvSpPr>
        <p:spPr>
          <a:xfrm>
            <a:off x="7278029" y="1973467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Libcmt.lib</a:t>
            </a:r>
            <a:endParaRPr lang="en-US" dirty="0"/>
          </a:p>
          <a:p>
            <a:r>
              <a:rPr lang="en-US" dirty="0"/>
              <a:t>msvcr90.dll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542B37-9FBE-334C-AB5E-AEA58065CB87}"/>
              </a:ext>
            </a:extLst>
          </p:cNvPr>
          <p:cNvSpPr txBox="1"/>
          <p:nvPr/>
        </p:nvSpPr>
        <p:spPr>
          <a:xfrm>
            <a:off x="7419093" y="3376811"/>
            <a:ext cx="1540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Kernel32.dll</a:t>
            </a:r>
          </a:p>
          <a:p>
            <a:endParaRPr lang="en-US" dirty="0"/>
          </a:p>
          <a:p>
            <a:r>
              <a:rPr lang="en-US" dirty="0" err="1"/>
              <a:t>NTDLL.dll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5F75C9-0BAE-5042-821F-2FDC7809505C}"/>
              </a:ext>
            </a:extLst>
          </p:cNvPr>
          <p:cNvSpPr txBox="1"/>
          <p:nvPr/>
        </p:nvSpPr>
        <p:spPr>
          <a:xfrm>
            <a:off x="7445896" y="533510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NtosKrnl.exe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3296DC-2E99-7F44-B135-5D70883D0922}"/>
              </a:ext>
            </a:extLst>
          </p:cNvPr>
          <p:cNvSpPr txBox="1"/>
          <p:nvPr/>
        </p:nvSpPr>
        <p:spPr>
          <a:xfrm>
            <a:off x="2985879" y="1781018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libc.a</a:t>
            </a:r>
            <a:endParaRPr lang="en-US" dirty="0"/>
          </a:p>
          <a:p>
            <a:r>
              <a:rPr lang="en-US" dirty="0" err="1"/>
              <a:t>libc.so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E8A10-E42C-DD47-926A-DE1E339773B6}"/>
              </a:ext>
            </a:extLst>
          </p:cNvPr>
          <p:cNvSpPr txBox="1"/>
          <p:nvPr/>
        </p:nvSpPr>
        <p:spPr>
          <a:xfrm>
            <a:off x="2988259" y="242420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libc.a</a:t>
            </a:r>
            <a:endParaRPr lang="en-US" dirty="0"/>
          </a:p>
          <a:p>
            <a:r>
              <a:rPr lang="en-US" dirty="0" err="1"/>
              <a:t>libc.so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5CAF81-CF22-504E-B9F8-CDA88328E1B5}"/>
              </a:ext>
            </a:extLst>
          </p:cNvPr>
          <p:cNvSpPr txBox="1"/>
          <p:nvPr/>
        </p:nvSpPr>
        <p:spPr>
          <a:xfrm>
            <a:off x="3003409" y="516309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./</a:t>
            </a:r>
            <a:r>
              <a:rPr lang="en-US" dirty="0" err="1"/>
              <a:t>vlinuxz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" y="1014880"/>
            <a:ext cx="7556500" cy="3708400"/>
          </a:xfrm>
        </p:spPr>
      </p:pic>
      <p:sp>
        <p:nvSpPr>
          <p:cNvPr id="5" name="TextBox 4"/>
          <p:cNvSpPr txBox="1"/>
          <p:nvPr/>
        </p:nvSpPr>
        <p:spPr>
          <a:xfrm>
            <a:off x="6563637" y="48138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helloworld.asm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0449"/>
            <a:ext cx="9144000" cy="4387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94BA05-C4BC-0247-813C-2F97E307C231}"/>
              </a:ext>
            </a:extLst>
          </p:cNvPr>
          <p:cNvSpPr/>
          <p:nvPr/>
        </p:nvSpPr>
        <p:spPr>
          <a:xfrm>
            <a:off x="5508702" y="-108504"/>
            <a:ext cx="363529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42729"/>
                </a:solidFill>
                <a:latin typeface="inherit"/>
              </a:rPr>
              <a:t>Quick review: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729"/>
                </a:solidFill>
                <a:latin typeface="inherit"/>
              </a:rPr>
              <a:t>DB</a:t>
            </a:r>
            <a:r>
              <a:rPr lang="en-US" sz="1200" dirty="0">
                <a:solidFill>
                  <a:srgbClr val="242729"/>
                </a:solidFill>
                <a:latin typeface="inherit"/>
              </a:rPr>
              <a:t> - Define Byte. 8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729"/>
                </a:solidFill>
                <a:latin typeface="inherit"/>
              </a:rPr>
              <a:t>DW</a:t>
            </a:r>
            <a:r>
              <a:rPr lang="en-US" sz="1200" dirty="0">
                <a:solidFill>
                  <a:srgbClr val="242729"/>
                </a:solidFill>
                <a:latin typeface="inherit"/>
              </a:rPr>
              <a:t> - Define Word. Generally 2 bytes on a typical x86 32-bit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42729"/>
                </a:solidFill>
                <a:latin typeface="inherit"/>
              </a:rPr>
              <a:t>DD</a:t>
            </a:r>
            <a:r>
              <a:rPr lang="en-US" sz="1200" dirty="0">
                <a:solidFill>
                  <a:srgbClr val="242729"/>
                </a:solidFill>
                <a:latin typeface="inherit"/>
              </a:rPr>
              <a:t> - Define double word. Generally 4 bytes on a typical x86 32-bit system</a:t>
            </a:r>
          </a:p>
          <a:p>
            <a:r>
              <a:rPr lang="en-US" sz="1200" dirty="0">
                <a:solidFill>
                  <a:srgbClr val="242729"/>
                </a:solidFill>
                <a:latin typeface="inherit"/>
              </a:rPr>
              <a:t>From </a:t>
            </a:r>
            <a:r>
              <a:rPr lang="en-US" sz="1200" u="sng" dirty="0">
                <a:solidFill>
                  <a:srgbClr val="005999"/>
                </a:solidFill>
                <a:latin typeface="inherit"/>
                <a:hlinkClick r:id="rId5"/>
              </a:rPr>
              <a:t>x86 assembly tutorial</a:t>
            </a:r>
            <a:r>
              <a:rPr lang="en-US" sz="1200" dirty="0">
                <a:solidFill>
                  <a:srgbClr val="242729"/>
                </a:solidFill>
                <a:latin typeface="inherit"/>
              </a:rPr>
              <a:t>,</a:t>
            </a:r>
            <a:endParaRPr lang="en-US" sz="1200" b="0" i="0" dirty="0">
              <a:solidFill>
                <a:srgbClr val="242729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381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“Memory Corruption”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42970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“Memory Corruption”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Modifying a </a:t>
            </a:r>
            <a:r>
              <a:rPr lang="en-US" sz="2400" dirty="0">
                <a:solidFill>
                  <a:srgbClr val="7030A0"/>
                </a:solidFill>
              </a:rPr>
              <a:t>binary’s</a:t>
            </a:r>
            <a:r>
              <a:rPr lang="en-US" sz="2400" dirty="0"/>
              <a:t> memory in a way that was not intended </a:t>
            </a:r>
          </a:p>
          <a:p>
            <a:r>
              <a:rPr lang="en-US" sz="2400" dirty="0"/>
              <a:t>Broad umbrella term for most of what the rest of this class will be </a:t>
            </a:r>
          </a:p>
          <a:p>
            <a:r>
              <a:rPr lang="en-US" sz="2400" dirty="0"/>
              <a:t>The vast majority of system-level </a:t>
            </a:r>
            <a:r>
              <a:rPr lang="en-US" sz="2400" dirty="0">
                <a:solidFill>
                  <a:srgbClr val="7030A0"/>
                </a:solidFill>
              </a:rPr>
              <a:t>exploits</a:t>
            </a:r>
            <a:r>
              <a:rPr lang="en-US" sz="2400" dirty="0"/>
              <a:t> (real-world and competition) involve memory corruption</a:t>
            </a:r>
          </a:p>
        </p:txBody>
      </p:sp>
    </p:spTree>
    <p:extLst>
      <p:ext uri="{BB962C8B-B14F-4D97-AF65-F5344CB8AC3E}">
        <p14:creationId xmlns:p14="http://schemas.microsoft.com/office/powerpoint/2010/main" val="40228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088242"/>
            <a:ext cx="8524875" cy="4313238"/>
          </a:xfrm>
        </p:spPr>
        <p:txBody>
          <a:bodyPr/>
          <a:lstStyle/>
          <a:p>
            <a:r>
              <a:rPr lang="en-US" dirty="0"/>
              <a:t>A buffer is defined as a limited, contiguously allocated set of memory. The most common buffer in C is an array.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2" y="1967786"/>
            <a:ext cx="7427934" cy="40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-US" dirty="0"/>
              <a:t> novice C programmer mistake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7340600" cy="299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780"/>
            <a:ext cx="9144000" cy="1570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4300" y="5686201"/>
            <a:ext cx="66574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example shows how easy it is to read past the end of a buffer; C provides no built-in protection. </a:t>
            </a:r>
          </a:p>
        </p:txBody>
      </p:sp>
    </p:spTree>
    <p:extLst>
      <p:ext uri="{BB962C8B-B14F-4D97-AF65-F5344CB8AC3E}">
        <p14:creationId xmlns:p14="http://schemas.microsoft.com/office/powerpoint/2010/main" val="24265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40996</TotalTime>
  <Words>588</Words>
  <Application>Microsoft Macintosh PowerPoint</Application>
  <PresentationFormat>On-screen Show (4:3)</PresentationFormat>
  <Paragraphs>122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Agency FB</vt:lpstr>
      <vt:lpstr>inherit</vt:lpstr>
      <vt:lpstr>ＭＳ Ｐゴシック</vt:lpstr>
      <vt:lpstr>PMingLiU</vt:lpstr>
      <vt:lpstr>宋体</vt:lpstr>
      <vt:lpstr>Arial</vt:lpstr>
      <vt:lpstr>Calibri</vt:lpstr>
      <vt:lpstr>Franklin Gothic Book</vt:lpstr>
      <vt:lpstr>Franklin Gothic Medium</vt:lpstr>
      <vt:lpstr>Wingdings</vt:lpstr>
      <vt:lpstr>Standarddesign</vt:lpstr>
      <vt:lpstr>PowerPoint Presentation</vt:lpstr>
      <vt:lpstr>PowerPoint Presentation</vt:lpstr>
      <vt:lpstr>PowerPoint Presentation</vt:lpstr>
      <vt:lpstr>fwrite() path in both Linux and Windows</vt:lpstr>
      <vt:lpstr>Example: Hello World</vt:lpstr>
      <vt:lpstr>“Memory Corruption”</vt:lpstr>
      <vt:lpstr>“Memory Corruption”</vt:lpstr>
      <vt:lpstr>Buffers</vt:lpstr>
      <vt:lpstr>A novice C programmer mistake </vt:lpstr>
      <vt:lpstr>Another C programmer mistake </vt:lpstr>
      <vt:lpstr>Crash report</vt:lpstr>
      <vt:lpstr>PowerPoint Presentation</vt:lpstr>
      <vt:lpstr>Stack Frame</vt:lpstr>
      <vt:lpstr>Overflow.c</vt:lpstr>
      <vt:lpstr>Protection: ASLR, DEP, Stack Protector</vt:lpstr>
      <vt:lpstr>Overflow.c</vt:lpstr>
      <vt:lpstr>GNU Debugger - Basics </vt:lpstr>
      <vt:lpstr>GNU Debugger – Examine Memory </vt:lpstr>
      <vt:lpstr>Return Hijack</vt:lpstr>
      <vt:lpstr>From Crash to Hack</vt:lpstr>
      <vt:lpstr>Print ABCD</vt:lpstr>
      <vt:lpstr>Print 100A(s)</vt:lpstr>
      <vt:lpstr>BASH refresher</vt:lpstr>
      <vt:lpstr>gdb io</vt:lpstr>
      <vt:lpstr>Guessing Addresses</vt:lpstr>
      <vt:lpstr>Protection: ASLR, DEP, Stack Protector</vt:lpstr>
      <vt:lpstr>Protection: ASLR, DEP, Stack Protector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1052</cp:revision>
  <dcterms:created xsi:type="dcterms:W3CDTF">2011-12-10T02:50:46Z</dcterms:created>
  <dcterms:modified xsi:type="dcterms:W3CDTF">2018-09-13T18:36:01Z</dcterms:modified>
</cp:coreProperties>
</file>