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587" r:id="rId2"/>
    <p:sldId id="740" r:id="rId3"/>
    <p:sldId id="811" r:id="rId4"/>
    <p:sldId id="767" r:id="rId5"/>
    <p:sldId id="768" r:id="rId6"/>
    <p:sldId id="769" r:id="rId7"/>
    <p:sldId id="770" r:id="rId8"/>
    <p:sldId id="771" r:id="rId9"/>
    <p:sldId id="812" r:id="rId10"/>
    <p:sldId id="741" r:id="rId11"/>
    <p:sldId id="762" r:id="rId12"/>
    <p:sldId id="796" r:id="rId13"/>
    <p:sldId id="798" r:id="rId14"/>
    <p:sldId id="797" r:id="rId15"/>
    <p:sldId id="799" r:id="rId16"/>
    <p:sldId id="800" r:id="rId17"/>
    <p:sldId id="801" r:id="rId18"/>
    <p:sldId id="802" r:id="rId19"/>
    <p:sldId id="813" r:id="rId20"/>
    <p:sldId id="803" r:id="rId21"/>
    <p:sldId id="736" r:id="rId22"/>
    <p:sldId id="737" r:id="rId23"/>
    <p:sldId id="804" r:id="rId24"/>
    <p:sldId id="806" r:id="rId25"/>
    <p:sldId id="809" r:id="rId26"/>
    <p:sldId id="807" r:id="rId27"/>
    <p:sldId id="810" r:id="rId28"/>
    <p:sldId id="738" r:id="rId29"/>
    <p:sldId id="808" r:id="rId30"/>
    <p:sldId id="739" r:id="rId31"/>
    <p:sldId id="745" r:id="rId32"/>
    <p:sldId id="743" r:id="rId33"/>
    <p:sldId id="744" r:id="rId34"/>
    <p:sldId id="734" r:id="rId35"/>
    <p:sldId id="735" r:id="rId36"/>
    <p:sldId id="746" r:id="rId37"/>
    <p:sldId id="716" r:id="rId38"/>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宋体" charset="0"/>
        <a:cs typeface="宋体" charset="0"/>
      </a:defRPr>
    </a:lvl1pPr>
    <a:lvl2pPr marL="457200" algn="l" rtl="0" fontAlgn="base">
      <a:spcBef>
        <a:spcPct val="0"/>
      </a:spcBef>
      <a:spcAft>
        <a:spcPct val="0"/>
      </a:spcAft>
      <a:defRPr sz="2000" kern="1200">
        <a:solidFill>
          <a:schemeClr val="tx1"/>
        </a:solidFill>
        <a:latin typeface="Arial" charset="0"/>
        <a:ea typeface="宋体" charset="0"/>
        <a:cs typeface="宋体" charset="0"/>
      </a:defRPr>
    </a:lvl2pPr>
    <a:lvl3pPr marL="914400" algn="l" rtl="0" fontAlgn="base">
      <a:spcBef>
        <a:spcPct val="0"/>
      </a:spcBef>
      <a:spcAft>
        <a:spcPct val="0"/>
      </a:spcAft>
      <a:defRPr sz="2000" kern="1200">
        <a:solidFill>
          <a:schemeClr val="tx1"/>
        </a:solidFill>
        <a:latin typeface="Arial" charset="0"/>
        <a:ea typeface="宋体" charset="0"/>
        <a:cs typeface="宋体" charset="0"/>
      </a:defRPr>
    </a:lvl3pPr>
    <a:lvl4pPr marL="1371600" algn="l" rtl="0" fontAlgn="base">
      <a:spcBef>
        <a:spcPct val="0"/>
      </a:spcBef>
      <a:spcAft>
        <a:spcPct val="0"/>
      </a:spcAft>
      <a:defRPr sz="2000" kern="1200">
        <a:solidFill>
          <a:schemeClr val="tx1"/>
        </a:solidFill>
        <a:latin typeface="Arial" charset="0"/>
        <a:ea typeface="宋体" charset="0"/>
        <a:cs typeface="宋体" charset="0"/>
      </a:defRPr>
    </a:lvl4pPr>
    <a:lvl5pPr marL="1828800" algn="l" rtl="0" fontAlgn="base">
      <a:spcBef>
        <a:spcPct val="0"/>
      </a:spcBef>
      <a:spcAft>
        <a:spcPct val="0"/>
      </a:spcAft>
      <a:defRPr sz="2000" kern="1200">
        <a:solidFill>
          <a:schemeClr val="tx1"/>
        </a:solidFill>
        <a:latin typeface="Arial" charset="0"/>
        <a:ea typeface="宋体" charset="0"/>
        <a:cs typeface="宋体" charset="0"/>
      </a:defRPr>
    </a:lvl5pPr>
    <a:lvl6pPr marL="2286000" algn="l" defTabSz="457200" rtl="0" eaLnBrk="1" latinLnBrk="0" hangingPunct="1">
      <a:defRPr sz="2000" kern="1200">
        <a:solidFill>
          <a:schemeClr val="tx1"/>
        </a:solidFill>
        <a:latin typeface="Arial" charset="0"/>
        <a:ea typeface="宋体" charset="0"/>
        <a:cs typeface="宋体" charset="0"/>
      </a:defRPr>
    </a:lvl6pPr>
    <a:lvl7pPr marL="2743200" algn="l" defTabSz="457200" rtl="0" eaLnBrk="1" latinLnBrk="0" hangingPunct="1">
      <a:defRPr sz="2000" kern="1200">
        <a:solidFill>
          <a:schemeClr val="tx1"/>
        </a:solidFill>
        <a:latin typeface="Arial" charset="0"/>
        <a:ea typeface="宋体" charset="0"/>
        <a:cs typeface="宋体" charset="0"/>
      </a:defRPr>
    </a:lvl7pPr>
    <a:lvl8pPr marL="3200400" algn="l" defTabSz="457200" rtl="0" eaLnBrk="1" latinLnBrk="0" hangingPunct="1">
      <a:defRPr sz="2000" kern="1200">
        <a:solidFill>
          <a:schemeClr val="tx1"/>
        </a:solidFill>
        <a:latin typeface="Arial" charset="0"/>
        <a:ea typeface="宋体" charset="0"/>
        <a:cs typeface="宋体" charset="0"/>
      </a:defRPr>
    </a:lvl8pPr>
    <a:lvl9pPr marL="3657600" algn="l" defTabSz="457200" rtl="0" eaLnBrk="1" latinLnBrk="0" hangingPunct="1">
      <a:defRPr sz="2000"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47" autoAdjust="0"/>
    <p:restoredTop sz="83312"/>
  </p:normalViewPr>
  <p:slideViewPr>
    <p:cSldViewPr snapToGrid="0" snapToObjects="1">
      <p:cViewPr varScale="1">
        <p:scale>
          <a:sx n="128" d="100"/>
          <a:sy n="128" d="100"/>
        </p:scale>
        <p:origin x="59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PMingLiU" charset="0"/>
              </a:defRPr>
            </a:lvl1pPr>
          </a:lstStyle>
          <a:p>
            <a:pPr>
              <a:defRPr/>
            </a:pPr>
            <a:endParaRPr lang="en-US" altLang="zh-TW"/>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PMingLiU" charset="0"/>
              </a:defRPr>
            </a:lvl1pPr>
          </a:lstStyle>
          <a:p>
            <a:pPr>
              <a:defRPr/>
            </a:pPr>
            <a:endParaRPr lang="zh-TW" alt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PMingLiU" charset="0"/>
              </a:defRPr>
            </a:lvl1pPr>
          </a:lstStyle>
          <a:p>
            <a:pPr>
              <a:defRPr/>
            </a:pPr>
            <a:endParaRPr lang="en-US" altLang="zh-TW"/>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PMingLiU" charset="0"/>
              </a:defRPr>
            </a:lvl1pPr>
          </a:lstStyle>
          <a:p>
            <a:pPr>
              <a:defRPr/>
            </a:pPr>
            <a:fld id="{BA9611C0-22CD-3B4D-A545-A25F1CC1E2EE}" type="slidenum">
              <a:rPr lang="zh-TW" altLang="en-US"/>
              <a:pPr>
                <a:defRPr/>
              </a:pPr>
              <a:t>‹#›</a:t>
            </a:fld>
            <a:endParaRPr lang="en-US" altLang="zh-TW"/>
          </a:p>
        </p:txBody>
      </p:sp>
    </p:spTree>
    <p:extLst>
      <p:ext uri="{BB962C8B-B14F-4D97-AF65-F5344CB8AC3E}">
        <p14:creationId xmlns:p14="http://schemas.microsoft.com/office/powerpoint/2010/main" val="122809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cs typeface="+mn-cs"/>
              </a:defRPr>
            </a:lvl1pPr>
          </a:lstStyle>
          <a:p>
            <a:pPr>
              <a:defRPr/>
            </a:pPr>
            <a:endParaRPr lang="de-DE" altLang="zh-CN"/>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zh-CN" noProof="0"/>
              <a:t>Textmasterformate durch Klicken bearbeiten</a:t>
            </a:r>
          </a:p>
          <a:p>
            <a:pPr lvl="1"/>
            <a:r>
              <a:rPr lang="de-DE" altLang="zh-CN" noProof="0"/>
              <a:t>Zweite Ebene</a:t>
            </a:r>
          </a:p>
          <a:p>
            <a:pPr lvl="2"/>
            <a:r>
              <a:rPr lang="de-DE" altLang="zh-CN" noProof="0"/>
              <a:t>Dritte Ebene</a:t>
            </a:r>
          </a:p>
          <a:p>
            <a:pPr lvl="3"/>
            <a:r>
              <a:rPr lang="de-DE" altLang="zh-CN" noProof="0"/>
              <a:t>Vierte Ebene</a:t>
            </a:r>
          </a:p>
          <a:p>
            <a:pPr lvl="4"/>
            <a:r>
              <a:rPr lang="de-DE" altLang="zh-CN" noProof="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1BB238-3B1B-EE4E-BFC2-DF2FE134C0D2}" type="slidenum">
              <a:rPr lang="de-DE" altLang="zh-CN"/>
              <a:pPr>
                <a:defRPr/>
              </a:pPr>
              <a:t>‹#›</a:t>
            </a:fld>
            <a:endParaRPr lang="de-DE" altLang="zh-CN"/>
          </a:p>
        </p:txBody>
      </p:sp>
    </p:spTree>
    <p:extLst>
      <p:ext uri="{BB962C8B-B14F-4D97-AF65-F5344CB8AC3E}">
        <p14:creationId xmlns:p14="http://schemas.microsoft.com/office/powerpoint/2010/main" val="10557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a:t>
            </a:fld>
            <a:endParaRPr lang="de-DE" altLang="zh-CN"/>
          </a:p>
        </p:txBody>
      </p:sp>
    </p:spTree>
    <p:extLst>
      <p:ext uri="{BB962C8B-B14F-4D97-AF65-F5344CB8AC3E}">
        <p14:creationId xmlns:p14="http://schemas.microsoft.com/office/powerpoint/2010/main" val="14231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22</a:t>
            </a:fld>
            <a:endParaRPr lang="de-DE" altLang="zh-CN"/>
          </a:p>
        </p:txBody>
      </p:sp>
    </p:spTree>
    <p:extLst>
      <p:ext uri="{BB962C8B-B14F-4D97-AF65-F5344CB8AC3E}">
        <p14:creationId xmlns:p14="http://schemas.microsoft.com/office/powerpoint/2010/main" val="248206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30</a:t>
            </a:fld>
            <a:endParaRPr lang="de-DE" altLang="zh-CN"/>
          </a:p>
        </p:txBody>
      </p:sp>
    </p:spTree>
    <p:extLst>
      <p:ext uri="{BB962C8B-B14F-4D97-AF65-F5344CB8AC3E}">
        <p14:creationId xmlns:p14="http://schemas.microsoft.com/office/powerpoint/2010/main" val="3938266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693738" y="1435100"/>
            <a:ext cx="7754937" cy="1082675"/>
          </a:xfrm>
        </p:spPr>
        <p:txBody>
          <a:bodyPr anchor="b"/>
          <a:lstStyle>
            <a:lvl1pPr algn="ctr">
              <a:lnSpc>
                <a:spcPct val="110000"/>
              </a:lnSpc>
              <a:defRPr sz="3200"/>
            </a:lvl1pPr>
          </a:lstStyle>
          <a:p>
            <a:r>
              <a:rPr lang="de-DE"/>
              <a:t>Titelmasterformat durch</a:t>
            </a:r>
            <a:br>
              <a:rPr lang="de-DE"/>
            </a:br>
            <a:r>
              <a:rPr lang="de-DE"/>
              <a:t>Klicken bearbeiten</a:t>
            </a:r>
          </a:p>
        </p:txBody>
      </p:sp>
      <p:sp>
        <p:nvSpPr>
          <p:cNvPr id="111630" name="Rectangle 12"/>
          <p:cNvSpPr>
            <a:spLocks noGrp="1" noChangeArrowheads="1"/>
          </p:cNvSpPr>
          <p:nvPr>
            <p:ph type="subTitle" idx="1"/>
          </p:nvPr>
        </p:nvSpPr>
        <p:spPr bwMode="gray">
          <a:xfrm>
            <a:off x="696913" y="2517775"/>
            <a:ext cx="7751762" cy="800100"/>
          </a:xfrm>
        </p:spPr>
        <p:txBody>
          <a:bodyPr tIns="45720" bIns="45720"/>
          <a:lstStyle>
            <a:lvl1pPr marL="0" indent="0" algn="ctr">
              <a:buFont typeface="Wingdings" pitchFamily="2" charset="2"/>
              <a:buNone/>
              <a:defRPr sz="2400">
                <a:solidFill>
                  <a:schemeClr val="bg1"/>
                </a:solidFill>
              </a:defRPr>
            </a:lvl1pPr>
          </a:lstStyle>
          <a:p>
            <a:r>
              <a:rPr lang="de-DE"/>
              <a:t>Formatvorlage des Untertitelmasters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zh-CN" altLang="zh-CN"/>
          </a:p>
        </p:txBody>
      </p:sp>
    </p:spTree>
    <p:extLst>
      <p:ext uri="{BB962C8B-B14F-4D97-AF65-F5344CB8AC3E}">
        <p14:creationId xmlns:p14="http://schemas.microsoft.com/office/powerpoint/2010/main" val="388054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0201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9725" y="101600"/>
            <a:ext cx="2130425" cy="57007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95275" y="101600"/>
            <a:ext cx="6242050" cy="57007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25235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387773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12782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12169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6014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90949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59449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42341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411897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zh-CN"/>
              <a:t>Textmasterformate durch Klicken bearbeiten</a:t>
            </a:r>
          </a:p>
          <a:p>
            <a:pPr lvl="1"/>
            <a:r>
              <a:rPr lang="de-DE" altLang="zh-CN"/>
              <a:t>Zweite Ebene</a:t>
            </a:r>
          </a:p>
          <a:p>
            <a:pPr lvl="2"/>
            <a:r>
              <a:rPr lang="de-DE" altLang="zh-CN"/>
              <a:t>Dritte Ebene</a:t>
            </a:r>
          </a:p>
          <a:p>
            <a:pPr lvl="3"/>
            <a:r>
              <a:rPr lang="de-DE" altLang="zh-CN"/>
              <a:t>Vierte Ebene</a:t>
            </a:r>
          </a:p>
          <a:p>
            <a:pPr lvl="4"/>
            <a:r>
              <a:rPr lang="de-DE" altLang="zh-CN"/>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ea typeface="宋体" pitchFamily="2" charset="-122"/>
                <a:cs typeface="+mn-cs"/>
              </a:defRPr>
            </a:lvl1pPr>
          </a:lstStyle>
          <a:p>
            <a:pPr>
              <a:defRPr/>
            </a:pPr>
            <a:endParaRPr lang="zh-CN" altLang="zh-CN"/>
          </a:p>
        </p:txBody>
      </p:sp>
      <p:sp>
        <p:nvSpPr>
          <p:cNvPr id="1028" name="Rectangle 7"/>
          <p:cNvSpPr>
            <a:spLocks noGrp="1" noChangeArrowheads="1"/>
          </p:cNvSpPr>
          <p:nvPr>
            <p:ph type="title"/>
          </p:nvPr>
        </p:nvSpPr>
        <p:spPr bwMode="gray">
          <a:xfrm>
            <a:off x="300038" y="101600"/>
            <a:ext cx="8520112" cy="6477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zh-CN"/>
              <a:t>Klicken Sie, um das Titelformat zu bearbeiten</a:t>
            </a:r>
          </a:p>
        </p:txBody>
      </p:sp>
      <p:sp>
        <p:nvSpPr>
          <p:cNvPr id="102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zh-CN" sz="1000"/>
              <a:t>Page </a:t>
            </a:r>
            <a:r>
              <a:rPr lang="de-DE" altLang="zh-CN" sz="1000">
                <a:sym typeface="Wingdings" charset="0"/>
              </a:rPr>
              <a:t></a:t>
            </a:r>
            <a:r>
              <a:rPr lang="de-DE" altLang="zh-CN" sz="1000"/>
              <a:t> </a:t>
            </a:r>
            <a:fld id="{EB0D860B-0F9F-024D-87B2-26EC2F8908EF}" type="slidenum">
              <a:rPr lang="de-DE" altLang="zh-CN" sz="1000"/>
              <a:pPr/>
              <a:t>‹#›</a:t>
            </a:fld>
            <a:endParaRPr lang="de-DE" altLang="zh-CN" sz="1000"/>
          </a:p>
        </p:txBody>
      </p:sp>
    </p:spTree>
  </p:cSld>
  <p:clrMap bg1="lt1" tx1="dk1" bg2="lt2" tx2="dk2" accent1="accent1" accent2="accent2" accent3="accent3" accent4="accent4" accent5="accent5" accent6="accent6" hlink="hlink" folHlink="folHlink"/>
  <p:sldLayoutIdLst>
    <p:sldLayoutId id="2147484098"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rtl="0" eaLnBrk="0" fontAlgn="base" hangingPunct="0">
        <a:lnSpc>
          <a:spcPct val="90000"/>
        </a:lnSpc>
        <a:spcBef>
          <a:spcPct val="0"/>
        </a:spcBef>
        <a:spcAft>
          <a:spcPct val="0"/>
        </a:spcAft>
        <a:defRPr sz="2600" b="1">
          <a:solidFill>
            <a:schemeClr val="bg1"/>
          </a:solidFill>
          <a:latin typeface="+mj-lt"/>
          <a:ea typeface="宋体" charset="0"/>
          <a:cs typeface="+mj-cs"/>
        </a:defRPr>
      </a:lvl1pPr>
      <a:lvl2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2pPr>
      <a:lvl3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3pPr>
      <a:lvl4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4pPr>
      <a:lvl5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5pPr>
      <a:lvl6pPr marL="457200" algn="l" rtl="0" fontAlgn="base">
        <a:lnSpc>
          <a:spcPct val="90000"/>
        </a:lnSpc>
        <a:spcBef>
          <a:spcPct val="0"/>
        </a:spcBef>
        <a:spcAft>
          <a:spcPct val="0"/>
        </a:spcAft>
        <a:defRPr sz="2600" b="1">
          <a:solidFill>
            <a:schemeClr val="bg1"/>
          </a:solidFill>
          <a:latin typeface="Arial" charset="0"/>
          <a:cs typeface="Arial" charset="0"/>
        </a:defRPr>
      </a:lvl6pPr>
      <a:lvl7pPr marL="914400" algn="l" rtl="0" fontAlgn="base">
        <a:lnSpc>
          <a:spcPct val="90000"/>
        </a:lnSpc>
        <a:spcBef>
          <a:spcPct val="0"/>
        </a:spcBef>
        <a:spcAft>
          <a:spcPct val="0"/>
        </a:spcAft>
        <a:defRPr sz="2600" b="1">
          <a:solidFill>
            <a:schemeClr val="bg1"/>
          </a:solidFill>
          <a:latin typeface="Arial" charset="0"/>
          <a:cs typeface="Arial" charset="0"/>
        </a:defRPr>
      </a:lvl7pPr>
      <a:lvl8pPr marL="1371600" algn="l" rtl="0" fontAlgn="base">
        <a:lnSpc>
          <a:spcPct val="90000"/>
        </a:lnSpc>
        <a:spcBef>
          <a:spcPct val="0"/>
        </a:spcBef>
        <a:spcAft>
          <a:spcPct val="0"/>
        </a:spcAft>
        <a:defRPr sz="2600" b="1">
          <a:solidFill>
            <a:schemeClr val="bg1"/>
          </a:solidFill>
          <a:latin typeface="Arial" charset="0"/>
          <a:cs typeface="Arial" charset="0"/>
        </a:defRPr>
      </a:lvl8pPr>
      <a:lvl9pPr marL="1828800" algn="l" rtl="0" fontAlgn="base">
        <a:lnSpc>
          <a:spcPct val="90000"/>
        </a:lnSpc>
        <a:spcBef>
          <a:spcPct val="0"/>
        </a:spcBef>
        <a:spcAft>
          <a:spcPct val="0"/>
        </a:spcAft>
        <a:defRPr sz="2600" b="1">
          <a:solidFill>
            <a:schemeClr val="bg1"/>
          </a:solidFill>
          <a:latin typeface="Arial" charset="0"/>
          <a:cs typeface="Arial" charset="0"/>
        </a:defRPr>
      </a:lvl9pPr>
    </p:titleStyle>
    <p:bodyStyle>
      <a:lvl1pPr marL="180975" indent="-180975" algn="l" rtl="0" eaLnBrk="0" fontAlgn="base" hangingPunct="0">
        <a:spcBef>
          <a:spcPct val="0"/>
        </a:spcBef>
        <a:spcAft>
          <a:spcPct val="40000"/>
        </a:spcAft>
        <a:buFont typeface="Wingdings" charset="0"/>
        <a:buChar char="§"/>
        <a:defRPr kumimoji="1" sz="2000">
          <a:solidFill>
            <a:schemeClr val="tx1"/>
          </a:solidFill>
          <a:latin typeface="+mn-lt"/>
          <a:ea typeface="宋体" charset="0"/>
          <a:cs typeface="+mn-cs"/>
        </a:defRPr>
      </a:lvl1pPr>
      <a:lvl2pPr marL="444500" indent="-261938" algn="l" rtl="0" eaLnBrk="0" fontAlgn="base" hangingPunct="0">
        <a:spcBef>
          <a:spcPct val="0"/>
        </a:spcBef>
        <a:spcAft>
          <a:spcPct val="40000"/>
        </a:spcAft>
        <a:buChar char="–"/>
        <a:defRPr kumimoji="1">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kumimoji="1">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kumimoji="1">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kumimoji="1">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en.wikipedia.org/wiki/Central_processing_unit" TargetMode="External"/><Relationship Id="rId7" Type="http://schemas.openxmlformats.org/officeDocument/2006/relationships/hyperlink" Target="https://en.wikipedia.org/wiki/Interrupt#cite_note-1" TargetMode="External"/><Relationship Id="rId12" Type="http://schemas.openxmlformats.org/officeDocument/2006/relationships/hyperlink" Target="https://en.wikipedia.org/wiki/User_(computing)" TargetMode="External"/><Relationship Id="rId2" Type="http://schemas.openxmlformats.org/officeDocument/2006/relationships/hyperlink" Target="https://en.wikipedia.org/wiki/System_programming" TargetMode="External"/><Relationship Id="rId1" Type="http://schemas.openxmlformats.org/officeDocument/2006/relationships/slideLayout" Target="../slideLayouts/slideLayout2.xml"/><Relationship Id="rId6" Type="http://schemas.openxmlformats.org/officeDocument/2006/relationships/hyperlink" Target="https://en.wikipedia.org/wiki/Interrupt_handler" TargetMode="External"/><Relationship Id="rId11" Type="http://schemas.openxmlformats.org/officeDocument/2006/relationships/hyperlink" Target="https://en.wikipedia.org/wiki/Application_software" TargetMode="External"/><Relationship Id="rId5" Type="http://schemas.openxmlformats.org/officeDocument/2006/relationships/hyperlink" Target="https://en.wikipedia.org/wiki/Function_(programming)" TargetMode="External"/><Relationship Id="rId10" Type="http://schemas.openxmlformats.org/officeDocument/2006/relationships/hyperlink" Target="https://en.wikipedia.org/wiki/Operating_system" TargetMode="External"/><Relationship Id="rId4" Type="http://schemas.openxmlformats.org/officeDocument/2006/relationships/hyperlink" Target="https://en.wikipedia.org/wiki/State_(computer_science)" TargetMode="External"/><Relationship Id="rId9" Type="http://schemas.openxmlformats.org/officeDocument/2006/relationships/hyperlink" Target="https://en.wikipedia.org/wiki/Personal_computer_hardwar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scalls.kernelgrok.co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cs.virginia.edu/~evans/cs216/guides/x86.html" TargetMode="Externa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73240" y="1315598"/>
            <a:ext cx="801858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200" b="1" dirty="0">
                <a:solidFill>
                  <a:schemeClr val="bg1"/>
                </a:solidFill>
                <a:latin typeface="Agency FB" panose="020B0503020202020204" pitchFamily="34" charset="0"/>
                <a:ea typeface="Calibri" charset="0"/>
                <a:cs typeface="Calibri" charset="0"/>
                <a:sym typeface="Arial" charset="0"/>
              </a:rPr>
              <a:t>CSC 495/583 Topics of Software Security</a:t>
            </a:r>
          </a:p>
          <a:p>
            <a:pPr algn="ctr"/>
            <a:r>
              <a:rPr lang="en-US" altLang="zh-CN" sz="3200" b="1" dirty="0">
                <a:solidFill>
                  <a:schemeClr val="bg1"/>
                </a:solidFill>
                <a:latin typeface="Agency FB" panose="020B0503020202020204" pitchFamily="34" charset="0"/>
                <a:ea typeface="Calibri" charset="0"/>
                <a:cs typeface="Calibri" charset="0"/>
                <a:sym typeface="Arial" charset="0"/>
              </a:rPr>
              <a:t>Calling Convention, System Call &amp;</a:t>
            </a:r>
            <a:br>
              <a:rPr lang="en-US" altLang="en-US" sz="3200" b="1" dirty="0">
                <a:solidFill>
                  <a:schemeClr val="bg1"/>
                </a:solidFill>
                <a:latin typeface="Agency FB" panose="020B0503020202020204" pitchFamily="34" charset="0"/>
                <a:ea typeface="Calibri" charset="0"/>
                <a:cs typeface="Calibri" charset="0"/>
                <a:sym typeface="Arial" charset="0"/>
              </a:rPr>
            </a:br>
            <a:r>
              <a:rPr lang="en-US" altLang="zh-CN" sz="3200" b="1" dirty="0">
                <a:solidFill>
                  <a:schemeClr val="bg1"/>
                </a:solidFill>
                <a:latin typeface="Agency FB" panose="020B0503020202020204" pitchFamily="34" charset="0"/>
                <a:ea typeface="Calibri" charset="0"/>
                <a:cs typeface="Calibri" charset="0"/>
                <a:sym typeface="Arial" charset="0"/>
              </a:rPr>
              <a:t>Introduction to PEDA and </a:t>
            </a:r>
            <a:r>
              <a:rPr lang="en-US" altLang="zh-CN" sz="3200" b="1" dirty="0" err="1">
                <a:solidFill>
                  <a:schemeClr val="bg1"/>
                </a:solidFill>
                <a:latin typeface="Agency FB" panose="020B0503020202020204" pitchFamily="34" charset="0"/>
                <a:ea typeface="Calibri" charset="0"/>
                <a:cs typeface="Calibri" charset="0"/>
                <a:sym typeface="Arial" charset="0"/>
              </a:rPr>
              <a:t>Pwntools</a:t>
            </a:r>
            <a:br>
              <a:rPr lang="en-US" altLang="zh-CN" sz="3200" b="1" dirty="0">
                <a:solidFill>
                  <a:schemeClr val="bg1"/>
                </a:solidFill>
                <a:latin typeface="Agency FB" panose="020B0503020202020204" pitchFamily="34" charset="0"/>
                <a:ea typeface="Calibri" charset="0"/>
                <a:cs typeface="Calibri" charset="0"/>
                <a:sym typeface="Arial" charset="0"/>
              </a:rPr>
            </a:br>
            <a:r>
              <a:rPr lang="en-US" altLang="en-US" sz="2400" b="1" dirty="0">
                <a:solidFill>
                  <a:schemeClr val="bg1"/>
                </a:solidFill>
                <a:latin typeface="Agency FB" panose="020B0503020202020204" pitchFamily="34" charset="0"/>
                <a:ea typeface="Calibri" charset="0"/>
                <a:cs typeface="Calibri" charset="0"/>
                <a:sym typeface="Arial" charset="0"/>
              </a:rPr>
              <a:t>Dr. Si Chen (schen@wcupa.edu)</a:t>
            </a:r>
          </a:p>
        </p:txBody>
      </p:sp>
      <p:sp>
        <p:nvSpPr>
          <p:cNvPr id="2" name="Rectangle 1"/>
          <p:cNvSpPr/>
          <p:nvPr/>
        </p:nvSpPr>
        <p:spPr>
          <a:xfrm>
            <a:off x="7224436" y="-93336"/>
            <a:ext cx="1447832" cy="1200329"/>
          </a:xfrm>
          <a:prstGeom prst="rect">
            <a:avLst/>
          </a:prstGeom>
        </p:spPr>
        <p:txBody>
          <a:bodyPr wrap="none">
            <a:spAutoFit/>
          </a:bodyPr>
          <a:lstStyle/>
          <a:p>
            <a:r>
              <a:rPr lang="en-US" altLang="zh-CN" sz="2800" b="1" spc="-150" dirty="0">
                <a:ln w="11430"/>
                <a:solidFill>
                  <a:srgbClr val="F8F8F8"/>
                </a:solidFill>
                <a:effectLst>
                  <a:outerShdw blurRad="25400" algn="tl" rotWithShape="0">
                    <a:srgbClr val="000000">
                      <a:alpha val="43000"/>
                    </a:srgbClr>
                  </a:outerShdw>
                </a:effectLst>
                <a:latin typeface="Franklin Gothic Medium" panose="020B0603020102020204"/>
              </a:rPr>
              <a:t>Class</a:t>
            </a:r>
            <a:r>
              <a:rPr lang="en-US" altLang="zh-CN" sz="7200" b="1" dirty="0">
                <a:solidFill>
                  <a:srgbClr val="247793">
                    <a:lumMod val="60000"/>
                    <a:lumOff val="40000"/>
                  </a:srgbClr>
                </a:solidFill>
                <a:latin typeface="Franklin Gothic Book" panose="020B0503020102020204"/>
              </a:rPr>
              <a:t>5</a:t>
            </a:r>
            <a:endParaRPr lang="zh-CN" altLang="en-US" sz="2800" dirty="0"/>
          </a:p>
        </p:txBody>
      </p:sp>
      <p:sp>
        <p:nvSpPr>
          <p:cNvPr id="3" name="AutoShape 8" descr="Image result for programming langu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6" name="Picture 2" descr="Course Logo">
            <a:extLst>
              <a:ext uri="{FF2B5EF4-FFF2-40B4-BE49-F238E27FC236}">
                <a16:creationId xmlns:a16="http://schemas.microsoft.com/office/drawing/2014/main" id="{9282C541-23EE-469D-A06B-4D0016D9450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79551" y="3823398"/>
            <a:ext cx="3164449" cy="210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54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49299"/>
            <a:ext cx="9172747" cy="6108701"/>
          </a:xfrm>
        </p:spPr>
      </p:pic>
    </p:spTree>
    <p:extLst>
      <p:ext uri="{BB962C8B-B14F-4D97-AF65-F5344CB8AC3E}">
        <p14:creationId xmlns:p14="http://schemas.microsoft.com/office/powerpoint/2010/main" val="54406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Stack</a:t>
            </a:r>
            <a:r>
              <a:rPr lang="zh-CN" altLang="en-US" dirty="0"/>
              <a:t> </a:t>
            </a:r>
            <a:r>
              <a:rPr lang="en-US" altLang="zh-CN" dirty="0"/>
              <a:t>Frame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700"/>
            <a:ext cx="8969829" cy="5442230"/>
          </a:xfrm>
          <a:prstGeom prst="rect">
            <a:avLst/>
          </a:prstGeom>
        </p:spPr>
      </p:pic>
    </p:spTree>
    <p:extLst>
      <p:ext uri="{BB962C8B-B14F-4D97-AF65-F5344CB8AC3E}">
        <p14:creationId xmlns:p14="http://schemas.microsoft.com/office/powerpoint/2010/main" val="3477030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40844" y="2775289"/>
            <a:ext cx="8524875" cy="43132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3200" dirty="0"/>
              <a:t>Calling</a:t>
            </a:r>
            <a:r>
              <a:rPr lang="zh-CN" altLang="en-US" sz="3200" dirty="0"/>
              <a:t> </a:t>
            </a:r>
            <a:r>
              <a:rPr lang="en-US" altLang="zh-CN" sz="3200" dirty="0"/>
              <a:t>Convention</a:t>
            </a:r>
            <a:endParaRPr lang="en-US" sz="3200" dirty="0"/>
          </a:p>
        </p:txBody>
      </p:sp>
    </p:spTree>
    <p:extLst>
      <p:ext uri="{BB962C8B-B14F-4D97-AF65-F5344CB8AC3E}">
        <p14:creationId xmlns:p14="http://schemas.microsoft.com/office/powerpoint/2010/main" val="3315829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Two</a:t>
            </a:r>
            <a:r>
              <a:rPr lang="zh-CN" altLang="en-US" dirty="0"/>
              <a:t> </a:t>
            </a:r>
            <a:r>
              <a:rPr lang="en-US" altLang="zh-CN" dirty="0"/>
              <a:t>Questions</a:t>
            </a:r>
            <a:endParaRPr lang="en-US" dirty="0"/>
          </a:p>
        </p:txBody>
      </p:sp>
      <p:sp>
        <p:nvSpPr>
          <p:cNvPr id="3" name="Content Placeholder 2"/>
          <p:cNvSpPr>
            <a:spLocks noGrp="1"/>
          </p:cNvSpPr>
          <p:nvPr>
            <p:ph idx="1"/>
          </p:nvPr>
        </p:nvSpPr>
        <p:spPr/>
        <p:txBody>
          <a:bodyPr/>
          <a:lstStyle/>
          <a:p>
            <a:r>
              <a:rPr lang="en-US" altLang="zh-CN" dirty="0"/>
              <a:t>Q:</a:t>
            </a:r>
            <a:r>
              <a:rPr lang="zh-CN" altLang="en-US" dirty="0"/>
              <a:t> </a:t>
            </a:r>
            <a:r>
              <a:rPr lang="en-US" altLang="zh-CN" dirty="0"/>
              <a:t>When</a:t>
            </a:r>
            <a:r>
              <a:rPr lang="zh-CN" altLang="en-US" dirty="0"/>
              <a:t> </a:t>
            </a:r>
            <a:r>
              <a:rPr lang="en-US" altLang="zh-CN" dirty="0"/>
              <a:t>a</a:t>
            </a:r>
            <a:r>
              <a:rPr lang="zh-CN" altLang="en-US" dirty="0"/>
              <a:t> </a:t>
            </a:r>
            <a:r>
              <a:rPr lang="en-US" altLang="zh-CN" dirty="0"/>
              <a:t>function</a:t>
            </a:r>
            <a:r>
              <a:rPr lang="zh-CN" altLang="en-US" dirty="0"/>
              <a:t> </a:t>
            </a:r>
            <a:r>
              <a:rPr lang="en-US" altLang="zh-CN" dirty="0"/>
              <a:t>finished,</a:t>
            </a:r>
            <a:r>
              <a:rPr lang="zh-CN" altLang="en-US" dirty="0"/>
              <a:t> </a:t>
            </a:r>
            <a:r>
              <a:rPr lang="en-US" altLang="zh-CN" dirty="0"/>
              <a:t>how</a:t>
            </a:r>
            <a:r>
              <a:rPr lang="zh-CN" altLang="en-US" dirty="0"/>
              <a:t> </a:t>
            </a:r>
            <a:r>
              <a:rPr lang="en-US" altLang="zh-CN" dirty="0"/>
              <a:t>to</a:t>
            </a:r>
            <a:r>
              <a:rPr lang="zh-CN" altLang="en-US" dirty="0"/>
              <a:t> </a:t>
            </a:r>
            <a:r>
              <a:rPr lang="en-US" altLang="zh-CN" dirty="0"/>
              <a:t>handle</a:t>
            </a:r>
            <a:r>
              <a:rPr lang="zh-CN" altLang="en-US" dirty="0"/>
              <a:t> </a:t>
            </a:r>
            <a:r>
              <a:rPr lang="en-US" altLang="zh-CN" dirty="0"/>
              <a:t>the</a:t>
            </a:r>
            <a:r>
              <a:rPr lang="zh-CN" altLang="en-US" dirty="0"/>
              <a:t> </a:t>
            </a:r>
            <a:r>
              <a:rPr lang="en-US" altLang="zh-CN" dirty="0"/>
              <a:t>parameter</a:t>
            </a:r>
            <a:r>
              <a:rPr lang="zh-CN" altLang="en-US" dirty="0"/>
              <a:t> </a:t>
            </a:r>
            <a:r>
              <a:rPr lang="en-US" altLang="zh-CN" dirty="0"/>
              <a:t>left</a:t>
            </a:r>
            <a:r>
              <a:rPr lang="zh-CN" altLang="en-US" dirty="0"/>
              <a:t> </a:t>
            </a:r>
            <a:r>
              <a:rPr lang="en-US" altLang="zh-CN" dirty="0"/>
              <a:t>in</a:t>
            </a:r>
            <a:r>
              <a:rPr lang="zh-CN" altLang="en-US" dirty="0"/>
              <a:t> </a:t>
            </a:r>
            <a:r>
              <a:rPr lang="en-US" altLang="zh-CN" dirty="0"/>
              <a:t>the</a:t>
            </a:r>
            <a:r>
              <a:rPr lang="zh-CN" altLang="en-US" dirty="0"/>
              <a:t> </a:t>
            </a:r>
            <a:r>
              <a:rPr lang="en-US" altLang="zh-CN" dirty="0"/>
              <a:t>stack.</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Q:</a:t>
            </a:r>
            <a:r>
              <a:rPr lang="zh-CN" altLang="en-US" dirty="0"/>
              <a:t> </a:t>
            </a:r>
            <a:r>
              <a:rPr lang="en-US" altLang="zh-CN" dirty="0"/>
              <a:t>When</a:t>
            </a:r>
            <a:r>
              <a:rPr lang="zh-CN" altLang="en-US" dirty="0"/>
              <a:t> </a:t>
            </a:r>
            <a:r>
              <a:rPr lang="en-US" altLang="zh-CN" dirty="0"/>
              <a:t>a</a:t>
            </a:r>
            <a:r>
              <a:rPr lang="zh-CN" altLang="en-US" dirty="0"/>
              <a:t> </a:t>
            </a:r>
            <a:r>
              <a:rPr lang="en-US" altLang="zh-CN" dirty="0"/>
              <a:t>function</a:t>
            </a:r>
            <a:r>
              <a:rPr lang="zh-CN" altLang="en-US" dirty="0"/>
              <a:t> </a:t>
            </a:r>
            <a:r>
              <a:rPr lang="en-US" altLang="zh-CN" dirty="0"/>
              <a:t>finished,</a:t>
            </a:r>
            <a:r>
              <a:rPr lang="zh-CN" altLang="en-US" dirty="0"/>
              <a:t> </a:t>
            </a:r>
            <a:r>
              <a:rPr lang="en-US" altLang="zh-CN" dirty="0"/>
              <a:t>how</a:t>
            </a:r>
            <a:r>
              <a:rPr lang="zh-CN" altLang="en-US" dirty="0"/>
              <a:t> </a:t>
            </a:r>
            <a:r>
              <a:rPr lang="en-US" altLang="zh-CN" dirty="0"/>
              <a:t>change</a:t>
            </a:r>
            <a:r>
              <a:rPr lang="zh-CN" altLang="en-US" dirty="0"/>
              <a:t> </a:t>
            </a:r>
            <a:r>
              <a:rPr lang="en-US" altLang="zh-CN" dirty="0"/>
              <a:t>the</a:t>
            </a:r>
            <a:r>
              <a:rPr lang="zh-CN" altLang="en-US" dirty="0"/>
              <a:t> </a:t>
            </a:r>
            <a:r>
              <a:rPr lang="en-US" altLang="zh-CN" dirty="0"/>
              <a:t>ESP</a:t>
            </a:r>
            <a:r>
              <a:rPr lang="zh-CN" altLang="en-US" dirty="0"/>
              <a:t> </a:t>
            </a:r>
            <a:r>
              <a:rPr lang="en-US" altLang="zh-CN" dirty="0"/>
              <a:t>value?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729" y="2037296"/>
            <a:ext cx="7487368" cy="1964770"/>
          </a:xfrm>
          <a:prstGeom prst="rect">
            <a:avLst/>
          </a:prstGeom>
        </p:spPr>
      </p:pic>
      <p:sp>
        <p:nvSpPr>
          <p:cNvPr id="5" name="Rectangle 4"/>
          <p:cNvSpPr/>
          <p:nvPr/>
        </p:nvSpPr>
        <p:spPr>
          <a:xfrm>
            <a:off x="295275" y="4150177"/>
            <a:ext cx="2329677" cy="400110"/>
          </a:xfrm>
          <a:prstGeom prst="rect">
            <a:avLst/>
          </a:prstGeom>
        </p:spPr>
        <p:txBody>
          <a:bodyPr wrap="none">
            <a:spAutoFit/>
          </a:bodyPr>
          <a:lstStyle/>
          <a:p>
            <a:r>
              <a:rPr lang="en-US" altLang="zh-CN"/>
              <a:t>A:</a:t>
            </a:r>
            <a:r>
              <a:rPr lang="zh-CN" altLang="en-US" dirty="0"/>
              <a:t> </a:t>
            </a:r>
            <a:r>
              <a:rPr lang="en-US" altLang="zh-CN" dirty="0"/>
              <a:t>We</a:t>
            </a:r>
            <a:r>
              <a:rPr lang="zh-CN" altLang="en-US" dirty="0"/>
              <a:t> </a:t>
            </a:r>
            <a:r>
              <a:rPr lang="en-US" altLang="zh-CN" dirty="0"/>
              <a:t>don’t</a:t>
            </a:r>
            <a:r>
              <a:rPr lang="zh-CN" altLang="en-US" dirty="0"/>
              <a:t> </a:t>
            </a:r>
            <a:r>
              <a:rPr lang="en-US" altLang="zh-CN" dirty="0"/>
              <a:t>care</a:t>
            </a:r>
            <a:r>
              <a:rPr lang="mr-IN" altLang="zh-CN" dirty="0"/>
              <a:t>…</a:t>
            </a:r>
            <a:endParaRPr lang="en-US" altLang="zh-CN" dirty="0"/>
          </a:p>
        </p:txBody>
      </p:sp>
      <p:sp>
        <p:nvSpPr>
          <p:cNvPr id="6" name="Rectangle 5"/>
          <p:cNvSpPr/>
          <p:nvPr/>
        </p:nvSpPr>
        <p:spPr>
          <a:xfrm>
            <a:off x="420535" y="5304612"/>
            <a:ext cx="5705601" cy="400110"/>
          </a:xfrm>
          <a:prstGeom prst="rect">
            <a:avLst/>
          </a:prstGeom>
        </p:spPr>
        <p:txBody>
          <a:bodyPr wrap="none">
            <a:spAutoFit/>
          </a:bodyPr>
          <a:lstStyle/>
          <a:p>
            <a:r>
              <a:rPr lang="en-US" altLang="zh-CN" dirty="0"/>
              <a:t>A:</a:t>
            </a:r>
            <a:r>
              <a:rPr lang="zh-CN" altLang="en-US" dirty="0"/>
              <a:t> </a:t>
            </a:r>
            <a:r>
              <a:rPr lang="en-US" altLang="zh-CN" dirty="0"/>
              <a:t>ESP</a:t>
            </a:r>
            <a:r>
              <a:rPr lang="zh-CN" altLang="en-US" dirty="0"/>
              <a:t> </a:t>
            </a:r>
            <a:r>
              <a:rPr lang="en-US" altLang="zh-CN" dirty="0"/>
              <a:t>should</a:t>
            </a:r>
            <a:r>
              <a:rPr lang="zh-CN" altLang="en-US" dirty="0"/>
              <a:t> </a:t>
            </a:r>
            <a:r>
              <a:rPr lang="en-US" altLang="zh-CN" dirty="0"/>
              <a:t>be</a:t>
            </a:r>
            <a:r>
              <a:rPr lang="zh-CN" altLang="en-US" dirty="0"/>
              <a:t> </a:t>
            </a:r>
            <a:r>
              <a:rPr lang="en-US" altLang="zh-CN" dirty="0"/>
              <a:t>restored</a:t>
            </a:r>
            <a:r>
              <a:rPr lang="zh-CN" altLang="en-US" dirty="0"/>
              <a:t> </a:t>
            </a:r>
            <a:r>
              <a:rPr lang="en-US" altLang="zh-CN" dirty="0"/>
              <a:t>to</a:t>
            </a:r>
            <a:r>
              <a:rPr lang="zh-CN" altLang="en-US" dirty="0"/>
              <a:t> </a:t>
            </a:r>
            <a:r>
              <a:rPr lang="en-US" altLang="zh-CN" dirty="0"/>
              <a:t>the</a:t>
            </a:r>
            <a:r>
              <a:rPr lang="zh-CN" altLang="en-US" dirty="0"/>
              <a:t> </a:t>
            </a:r>
            <a:r>
              <a:rPr lang="en-US" altLang="zh-CN" dirty="0"/>
              <a:t>previous</a:t>
            </a:r>
            <a:r>
              <a:rPr lang="zh-CN" altLang="en-US" dirty="0"/>
              <a:t> </a:t>
            </a:r>
            <a:r>
              <a:rPr lang="en-US" altLang="zh-CN" dirty="0"/>
              <a:t>value</a:t>
            </a:r>
            <a:r>
              <a:rPr lang="zh-CN" altLang="en-US" dirty="0"/>
              <a:t> </a:t>
            </a:r>
            <a:endParaRPr lang="en-US" altLang="zh-CN" dirty="0"/>
          </a:p>
        </p:txBody>
      </p:sp>
    </p:spTree>
    <p:extLst>
      <p:ext uri="{BB962C8B-B14F-4D97-AF65-F5344CB8AC3E}">
        <p14:creationId xmlns:p14="http://schemas.microsoft.com/office/powerpoint/2010/main" val="181229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Standard C Calling Conventions</a:t>
            </a:r>
            <a:endParaRPr lang="en-US" dirty="0"/>
          </a:p>
        </p:txBody>
      </p:sp>
      <p:sp>
        <p:nvSpPr>
          <p:cNvPr id="3" name="Content Placeholder 2"/>
          <p:cNvSpPr>
            <a:spLocks noGrp="1"/>
          </p:cNvSpPr>
          <p:nvPr>
            <p:ph idx="1"/>
          </p:nvPr>
        </p:nvSpPr>
        <p:spPr/>
        <p:txBody>
          <a:bodyPr/>
          <a:lstStyle/>
          <a:p>
            <a:r>
              <a:rPr lang="en-US" b="1" dirty="0"/>
              <a:t>Calling conventions</a:t>
            </a:r>
            <a:r>
              <a:rPr lang="en-US" dirty="0"/>
              <a:t> are a standardized method for functions to be implemented and called by the machine. </a:t>
            </a:r>
          </a:p>
          <a:p>
            <a:r>
              <a:rPr lang="en-US" dirty="0"/>
              <a:t>A calling convention specifies the method that a compiler sets up to access a subroutine.</a:t>
            </a:r>
          </a:p>
          <a:p>
            <a:r>
              <a:rPr lang="en-US" dirty="0"/>
              <a:t>There are three major calling conventions that are used with the C language on 32-bit x86 processors: </a:t>
            </a:r>
          </a:p>
          <a:p>
            <a:pPr lvl="1"/>
            <a:r>
              <a:rPr lang="en-US" dirty="0"/>
              <a:t>CDECL</a:t>
            </a:r>
          </a:p>
          <a:p>
            <a:pPr lvl="1"/>
            <a:r>
              <a:rPr lang="en-US" dirty="0"/>
              <a:t>STDCALL, </a:t>
            </a:r>
          </a:p>
          <a:p>
            <a:pPr lvl="1"/>
            <a:r>
              <a:rPr lang="en-US" dirty="0"/>
              <a:t>FASTCALL.</a:t>
            </a:r>
          </a:p>
        </p:txBody>
      </p:sp>
    </p:spTree>
    <p:extLst>
      <p:ext uri="{BB962C8B-B14F-4D97-AF65-F5344CB8AC3E}">
        <p14:creationId xmlns:p14="http://schemas.microsoft.com/office/powerpoint/2010/main" val="109920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CDECL </a:t>
            </a:r>
            <a:br>
              <a:rPr lang="en-US" dirty="0"/>
            </a:br>
            <a:endParaRPr lang="en-US" dirty="0"/>
          </a:p>
        </p:txBody>
      </p:sp>
      <p:sp>
        <p:nvSpPr>
          <p:cNvPr id="3" name="Content Placeholder 2"/>
          <p:cNvSpPr>
            <a:spLocks noGrp="1"/>
          </p:cNvSpPr>
          <p:nvPr>
            <p:ph idx="1"/>
          </p:nvPr>
        </p:nvSpPr>
        <p:spPr/>
        <p:txBody>
          <a:bodyPr/>
          <a:lstStyle/>
          <a:p>
            <a:r>
              <a:rPr lang="en-US" dirty="0"/>
              <a:t>The C language, by default, uses the CDECL calling convention</a:t>
            </a:r>
          </a:p>
          <a:p>
            <a:r>
              <a:rPr lang="en-US" dirty="0"/>
              <a:t>In the CDECL calling convention the following holds:</a:t>
            </a:r>
          </a:p>
          <a:p>
            <a:pPr lvl="1"/>
            <a:r>
              <a:rPr lang="en-US" dirty="0"/>
              <a:t>Arguments are passed on the stack in Right-to-Left order, and return values are passed in </a:t>
            </a:r>
            <a:r>
              <a:rPr lang="en-US" dirty="0" err="1"/>
              <a:t>eax</a:t>
            </a:r>
            <a:r>
              <a:rPr lang="en-US" dirty="0"/>
              <a:t>.</a:t>
            </a:r>
          </a:p>
          <a:p>
            <a:pPr lvl="1"/>
            <a:r>
              <a:rPr lang="en-US" dirty="0"/>
              <a:t>The</a:t>
            </a:r>
            <a:r>
              <a:rPr lang="en-US" b="1" dirty="0">
                <a:solidFill>
                  <a:srgbClr val="FF0000"/>
                </a:solidFill>
              </a:rPr>
              <a:t> </a:t>
            </a:r>
            <a:r>
              <a:rPr lang="en-US" b="1" i="1" dirty="0">
                <a:solidFill>
                  <a:srgbClr val="FF0000"/>
                </a:solidFill>
              </a:rPr>
              <a:t>calling</a:t>
            </a:r>
            <a:r>
              <a:rPr lang="en-US" b="1" dirty="0">
                <a:solidFill>
                  <a:srgbClr val="FF0000"/>
                </a:solidFill>
              </a:rPr>
              <a:t> function cleans the stack</a:t>
            </a:r>
            <a:r>
              <a:rPr lang="en-US" dirty="0"/>
              <a:t>. This allows CDECL functions to have </a:t>
            </a:r>
            <a:r>
              <a:rPr lang="en-US" i="1" dirty="0"/>
              <a:t>variable-length argument lists</a:t>
            </a:r>
            <a:r>
              <a:rPr lang="en-US" altLang="zh-CN" dirty="0"/>
              <a:t>.</a:t>
            </a:r>
            <a:endParaRPr lang="en-US" dirty="0"/>
          </a:p>
        </p:txBody>
      </p:sp>
    </p:spTree>
    <p:extLst>
      <p:ext uri="{BB962C8B-B14F-4D97-AF65-F5344CB8AC3E}">
        <p14:creationId xmlns:p14="http://schemas.microsoft.com/office/powerpoint/2010/main" val="2327101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CDECL </a:t>
            </a:r>
            <a:br>
              <a:rPr lang="en-US" dirty="0"/>
            </a:br>
            <a:endParaRPr lang="en-US" dirty="0"/>
          </a:p>
        </p:txBody>
      </p:sp>
      <p:sp>
        <p:nvSpPr>
          <p:cNvPr id="3" name="Content Placeholder 2"/>
          <p:cNvSpPr>
            <a:spLocks noGrp="1"/>
          </p:cNvSpPr>
          <p:nvPr>
            <p:ph idx="1"/>
          </p:nvPr>
        </p:nvSpPr>
        <p:spPr/>
        <p:txBody>
          <a:bodyPr/>
          <a:lstStyle/>
          <a:p>
            <a:r>
              <a:rPr lang="en-US" dirty="0"/>
              <a:t>The C language, by default, uses the CDECL calling convention</a:t>
            </a:r>
          </a:p>
          <a:p>
            <a:r>
              <a:rPr lang="en-US" dirty="0"/>
              <a:t>In the CDECL calling convention the following holds:</a:t>
            </a:r>
          </a:p>
          <a:p>
            <a:pPr lvl="1"/>
            <a:r>
              <a:rPr lang="en-US" dirty="0"/>
              <a:t>Arguments are passed on the stack in Right-to-Left order, and return values are passed in </a:t>
            </a:r>
            <a:r>
              <a:rPr lang="en-US" dirty="0" err="1"/>
              <a:t>eax</a:t>
            </a:r>
            <a:r>
              <a:rPr lang="en-US" dirty="0"/>
              <a:t>.</a:t>
            </a:r>
          </a:p>
          <a:p>
            <a:pPr lvl="1"/>
            <a:r>
              <a:rPr lang="en-US" dirty="0"/>
              <a:t>The</a:t>
            </a:r>
            <a:r>
              <a:rPr lang="en-US" b="1" dirty="0">
                <a:solidFill>
                  <a:srgbClr val="FF0000"/>
                </a:solidFill>
              </a:rPr>
              <a:t> </a:t>
            </a:r>
            <a:r>
              <a:rPr lang="en-US" b="1" i="1" dirty="0">
                <a:solidFill>
                  <a:srgbClr val="FF0000"/>
                </a:solidFill>
              </a:rPr>
              <a:t>calling</a:t>
            </a:r>
            <a:r>
              <a:rPr lang="en-US" b="1" dirty="0">
                <a:solidFill>
                  <a:srgbClr val="FF0000"/>
                </a:solidFill>
              </a:rPr>
              <a:t> function cleans the stack</a:t>
            </a:r>
            <a:r>
              <a:rPr lang="en-US" dirty="0"/>
              <a:t>. This allows CDECL functions to have </a:t>
            </a:r>
            <a:r>
              <a:rPr lang="en-US" i="1" dirty="0"/>
              <a:t>variable-length argument lists</a:t>
            </a:r>
            <a:r>
              <a:rPr lang="en-US" altLang="zh-CN" dirty="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558" y="0"/>
            <a:ext cx="5883442" cy="6858000"/>
          </a:xfrm>
          <a:prstGeom prst="rect">
            <a:avLst/>
          </a:prstGeom>
        </p:spPr>
      </p:pic>
    </p:spTree>
    <p:extLst>
      <p:ext uri="{BB962C8B-B14F-4D97-AF65-F5344CB8AC3E}">
        <p14:creationId xmlns:p14="http://schemas.microsoft.com/office/powerpoint/2010/main" val="3592010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STDCALL</a:t>
            </a:r>
            <a:endParaRPr lang="en-US" dirty="0"/>
          </a:p>
        </p:txBody>
      </p:sp>
      <p:sp>
        <p:nvSpPr>
          <p:cNvPr id="3" name="Content Placeholder 2"/>
          <p:cNvSpPr>
            <a:spLocks noGrp="1"/>
          </p:cNvSpPr>
          <p:nvPr>
            <p:ph idx="1"/>
          </p:nvPr>
        </p:nvSpPr>
        <p:spPr/>
        <p:txBody>
          <a:bodyPr/>
          <a:lstStyle/>
          <a:p>
            <a:r>
              <a:rPr lang="en-US" dirty="0"/>
              <a:t>STDCALL, also known as "WINAPI" (and a few other names, depending on where you are reading it) is used almost exclusively by Microsoft as the standard calling convention for the Win32 API. </a:t>
            </a:r>
          </a:p>
          <a:p>
            <a:pPr lvl="1"/>
            <a:r>
              <a:rPr lang="en-US" dirty="0"/>
              <a:t>STDCALL passes arguments right-to-left, and returns the value in </a:t>
            </a:r>
            <a:r>
              <a:rPr lang="en-US" dirty="0" err="1"/>
              <a:t>eax</a:t>
            </a:r>
            <a:r>
              <a:rPr lang="en-US" dirty="0"/>
              <a:t>. </a:t>
            </a:r>
          </a:p>
          <a:p>
            <a:pPr lvl="1"/>
            <a:r>
              <a:rPr lang="en-US" dirty="0"/>
              <a:t>The </a:t>
            </a:r>
            <a:r>
              <a:rPr lang="en-US" b="1" dirty="0"/>
              <a:t>called function cleans the stack</a:t>
            </a:r>
            <a:r>
              <a:rPr lang="en-US" dirty="0"/>
              <a:t>, unlike CDECL. This means that STDCALL doesn't allow variable-length argument lists.</a:t>
            </a:r>
          </a:p>
          <a:p>
            <a:pPr lvl="1"/>
            <a:endParaRPr lang="en-US" dirty="0"/>
          </a:p>
        </p:txBody>
      </p:sp>
    </p:spTree>
    <p:extLst>
      <p:ext uri="{BB962C8B-B14F-4D97-AF65-F5344CB8AC3E}">
        <p14:creationId xmlns:p14="http://schemas.microsoft.com/office/powerpoint/2010/main" val="2527178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STDCALL</a:t>
            </a:r>
            <a:endParaRPr lang="en-US" dirty="0"/>
          </a:p>
        </p:txBody>
      </p:sp>
      <p:sp>
        <p:nvSpPr>
          <p:cNvPr id="3" name="Content Placeholder 2"/>
          <p:cNvSpPr>
            <a:spLocks noGrp="1"/>
          </p:cNvSpPr>
          <p:nvPr>
            <p:ph idx="1"/>
          </p:nvPr>
        </p:nvSpPr>
        <p:spPr/>
        <p:txBody>
          <a:bodyPr/>
          <a:lstStyle/>
          <a:p>
            <a:r>
              <a:rPr lang="en-US" dirty="0"/>
              <a:t>STDCALL, also known as "WINAPI" (and a few other names, depending on where you are reading it) is used almost exclusively by Microsoft as the standard calling convention for the Win32 API. </a:t>
            </a:r>
          </a:p>
          <a:p>
            <a:pPr lvl="1"/>
            <a:r>
              <a:rPr lang="en-US" dirty="0"/>
              <a:t>STDCALL passes arguments right-to-left, and returns the value in </a:t>
            </a:r>
            <a:r>
              <a:rPr lang="en-US" dirty="0" err="1"/>
              <a:t>eax</a:t>
            </a:r>
            <a:r>
              <a:rPr lang="en-US" dirty="0"/>
              <a:t>. </a:t>
            </a:r>
          </a:p>
          <a:p>
            <a:pPr lvl="1"/>
            <a:r>
              <a:rPr lang="en-US" dirty="0"/>
              <a:t>The </a:t>
            </a:r>
            <a:r>
              <a:rPr lang="en-US" b="1" dirty="0"/>
              <a:t>called function cleans the stack</a:t>
            </a:r>
            <a:r>
              <a:rPr lang="en-US" dirty="0"/>
              <a:t>, unlike CDECL. This means that STDCALL doesn't allow variable-length argument lists.</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4742" y="0"/>
            <a:ext cx="4729258" cy="6858000"/>
          </a:xfrm>
          <a:prstGeom prst="rect">
            <a:avLst/>
          </a:prstGeom>
        </p:spPr>
      </p:pic>
      <p:sp>
        <p:nvSpPr>
          <p:cNvPr id="5" name="TextBox 4"/>
          <p:cNvSpPr txBox="1"/>
          <p:nvPr/>
        </p:nvSpPr>
        <p:spPr>
          <a:xfrm>
            <a:off x="688932" y="4885151"/>
            <a:ext cx="3509487" cy="400110"/>
          </a:xfrm>
          <a:prstGeom prst="rect">
            <a:avLst/>
          </a:prstGeom>
          <a:noFill/>
        </p:spPr>
        <p:txBody>
          <a:bodyPr wrap="none" rtlCol="0">
            <a:spAutoFit/>
          </a:bodyPr>
          <a:lstStyle/>
          <a:p>
            <a:r>
              <a:rPr lang="en-US" altLang="zh-CN" b="1" dirty="0"/>
              <a:t>RET</a:t>
            </a:r>
            <a:r>
              <a:rPr lang="zh-CN" altLang="en-US" b="1" dirty="0"/>
              <a:t> </a:t>
            </a:r>
            <a:r>
              <a:rPr lang="en-US" altLang="zh-CN" b="1" dirty="0"/>
              <a:t>8</a:t>
            </a:r>
            <a:r>
              <a:rPr lang="zh-CN" altLang="en-US" b="1" dirty="0"/>
              <a:t> </a:t>
            </a:r>
            <a:r>
              <a:rPr lang="zh-CN" altLang="en-US" b="1" dirty="0">
                <a:sym typeface="Wingdings"/>
              </a:rPr>
              <a:t> </a:t>
            </a:r>
            <a:r>
              <a:rPr lang="en-US" altLang="zh-CN" b="1" dirty="0">
                <a:sym typeface="Wingdings"/>
              </a:rPr>
              <a:t>RET</a:t>
            </a:r>
            <a:r>
              <a:rPr lang="zh-CN" altLang="en-US" b="1" dirty="0">
                <a:sym typeface="Wingdings"/>
              </a:rPr>
              <a:t> </a:t>
            </a:r>
            <a:r>
              <a:rPr lang="en-US" altLang="zh-CN" b="1" dirty="0">
                <a:sym typeface="Wingdings"/>
              </a:rPr>
              <a:t>+</a:t>
            </a:r>
            <a:r>
              <a:rPr lang="zh-CN" altLang="en-US" b="1" dirty="0">
                <a:sym typeface="Wingdings"/>
              </a:rPr>
              <a:t> </a:t>
            </a:r>
            <a:r>
              <a:rPr lang="en-US" altLang="zh-CN" b="1" dirty="0">
                <a:sym typeface="Wingdings"/>
              </a:rPr>
              <a:t>POP</a:t>
            </a:r>
            <a:r>
              <a:rPr lang="zh-CN" altLang="en-US" b="1" dirty="0">
                <a:sym typeface="Wingdings"/>
              </a:rPr>
              <a:t> </a:t>
            </a:r>
            <a:r>
              <a:rPr lang="en-US" altLang="zh-CN" b="1" dirty="0">
                <a:sym typeface="Wingdings"/>
              </a:rPr>
              <a:t>8</a:t>
            </a:r>
            <a:r>
              <a:rPr lang="zh-CN" altLang="en-US" b="1" dirty="0">
                <a:sym typeface="Wingdings"/>
              </a:rPr>
              <a:t> </a:t>
            </a:r>
            <a:r>
              <a:rPr lang="en-US" altLang="zh-CN" b="1" dirty="0">
                <a:sym typeface="Wingdings"/>
              </a:rPr>
              <a:t>Byte</a:t>
            </a:r>
            <a:endParaRPr lang="en-US" b="1" dirty="0"/>
          </a:p>
        </p:txBody>
      </p:sp>
    </p:spTree>
    <p:extLst>
      <p:ext uri="{BB962C8B-B14F-4D97-AF65-F5344CB8AC3E}">
        <p14:creationId xmlns:p14="http://schemas.microsoft.com/office/powerpoint/2010/main" val="2731005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474D-E77D-7A4C-B1E8-4B91A3FC03F7}"/>
              </a:ext>
            </a:extLst>
          </p:cNvPr>
          <p:cNvSpPr>
            <a:spLocks noGrp="1"/>
          </p:cNvSpPr>
          <p:nvPr>
            <p:ph type="title"/>
          </p:nvPr>
        </p:nvSpPr>
        <p:spPr/>
        <p:txBody>
          <a:bodyPr/>
          <a:lstStyle/>
          <a:p>
            <a:r>
              <a:rPr lang="en-US" dirty="0"/>
              <a:t>Difference between CDECL and STDCALL</a:t>
            </a:r>
            <a:br>
              <a:rPr lang="en-US" dirty="0"/>
            </a:br>
            <a:endParaRPr lang="en-US" dirty="0"/>
          </a:p>
        </p:txBody>
      </p:sp>
      <p:sp>
        <p:nvSpPr>
          <p:cNvPr id="3" name="Content Placeholder 2">
            <a:extLst>
              <a:ext uri="{FF2B5EF4-FFF2-40B4-BE49-F238E27FC236}">
                <a16:creationId xmlns:a16="http://schemas.microsoft.com/office/drawing/2014/main" id="{6835F850-5B19-4D46-B124-9B8B6514C528}"/>
              </a:ext>
            </a:extLst>
          </p:cNvPr>
          <p:cNvSpPr>
            <a:spLocks noGrp="1"/>
          </p:cNvSpPr>
          <p:nvPr>
            <p:ph idx="1"/>
          </p:nvPr>
        </p:nvSpPr>
        <p:spPr>
          <a:xfrm>
            <a:off x="295275" y="1141205"/>
            <a:ext cx="8524875" cy="4313238"/>
          </a:xfrm>
        </p:spPr>
        <p:txBody>
          <a:bodyPr/>
          <a:lstStyle/>
          <a:p>
            <a:r>
              <a:rPr lang="en-US" dirty="0"/>
              <a:t>The </a:t>
            </a:r>
            <a:r>
              <a:rPr lang="en-US" b="1" dirty="0"/>
              <a:t>main difference </a:t>
            </a:r>
            <a:r>
              <a:rPr lang="en-US" dirty="0"/>
              <a:t>between the two lies in </a:t>
            </a:r>
            <a:r>
              <a:rPr lang="en-US" b="1" dirty="0">
                <a:solidFill>
                  <a:srgbClr val="FF0000"/>
                </a:solidFill>
              </a:rPr>
              <a:t>who is responsible for cleaning the stack for local variables</a:t>
            </a:r>
            <a:r>
              <a:rPr lang="en-US" dirty="0"/>
              <a:t>. </a:t>
            </a:r>
          </a:p>
          <a:p>
            <a:r>
              <a:rPr lang="en-US" dirty="0"/>
              <a:t>For </a:t>
            </a:r>
            <a:r>
              <a:rPr lang="en-US" b="1" dirty="0" err="1"/>
              <a:t>cdecl</a:t>
            </a:r>
            <a:r>
              <a:rPr lang="en-US" dirty="0"/>
              <a:t>, this is </a:t>
            </a:r>
            <a:r>
              <a:rPr lang="en-US" b="1" dirty="0"/>
              <a:t>the caller </a:t>
            </a:r>
            <a:r>
              <a:rPr lang="en-US" dirty="0"/>
              <a:t>while for </a:t>
            </a:r>
            <a:r>
              <a:rPr lang="en-US" b="1" dirty="0" err="1"/>
              <a:t>stdcall</a:t>
            </a:r>
            <a:r>
              <a:rPr lang="en-US" dirty="0"/>
              <a:t> this is </a:t>
            </a:r>
            <a:r>
              <a:rPr lang="en-US" b="1" dirty="0"/>
              <a:t>the </a:t>
            </a:r>
            <a:r>
              <a:rPr lang="en-US" b="1" dirty="0" err="1"/>
              <a:t>callee</a:t>
            </a:r>
            <a:r>
              <a:rPr lang="en-US" b="1" dirty="0"/>
              <a:t> </a:t>
            </a:r>
            <a:r>
              <a:rPr lang="en-US" dirty="0"/>
              <a:t>(the function being called)</a:t>
            </a:r>
          </a:p>
        </p:txBody>
      </p:sp>
      <p:pic>
        <p:nvPicPr>
          <p:cNvPr id="4" name="Picture 3">
            <a:extLst>
              <a:ext uri="{FF2B5EF4-FFF2-40B4-BE49-F238E27FC236}">
                <a16:creationId xmlns:a16="http://schemas.microsoft.com/office/drawing/2014/main" id="{509AEA1C-DB7E-8548-AF12-A4F5DCDB9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712" y="2663832"/>
            <a:ext cx="2892287" cy="4194168"/>
          </a:xfrm>
          <a:prstGeom prst="rect">
            <a:avLst/>
          </a:prstGeom>
        </p:spPr>
      </p:pic>
      <p:pic>
        <p:nvPicPr>
          <p:cNvPr id="5" name="Picture 4">
            <a:extLst>
              <a:ext uri="{FF2B5EF4-FFF2-40B4-BE49-F238E27FC236}">
                <a16:creationId xmlns:a16="http://schemas.microsoft.com/office/drawing/2014/main" id="{9BDB60B8-AA28-1A43-85F7-AD1233FAE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034" y="3120788"/>
            <a:ext cx="3001617" cy="3498817"/>
          </a:xfrm>
          <a:prstGeom prst="rect">
            <a:avLst/>
          </a:prstGeom>
        </p:spPr>
      </p:pic>
      <p:sp>
        <p:nvSpPr>
          <p:cNvPr id="6" name="TextBox 5">
            <a:extLst>
              <a:ext uri="{FF2B5EF4-FFF2-40B4-BE49-F238E27FC236}">
                <a16:creationId xmlns:a16="http://schemas.microsoft.com/office/drawing/2014/main" id="{B49DB394-577E-AB4C-8E3D-B1FB68610D57}"/>
              </a:ext>
            </a:extLst>
          </p:cNvPr>
          <p:cNvSpPr txBox="1"/>
          <p:nvPr/>
        </p:nvSpPr>
        <p:spPr>
          <a:xfrm>
            <a:off x="3423694" y="6219639"/>
            <a:ext cx="2828018" cy="400110"/>
          </a:xfrm>
          <a:prstGeom prst="rect">
            <a:avLst/>
          </a:prstGeom>
          <a:noFill/>
        </p:spPr>
        <p:txBody>
          <a:bodyPr wrap="none" rtlCol="0">
            <a:spAutoFit/>
          </a:bodyPr>
          <a:lstStyle/>
          <a:p>
            <a:r>
              <a:rPr lang="en-US" altLang="zh-CN" dirty="0"/>
              <a:t>main()</a:t>
            </a:r>
            <a:r>
              <a:rPr lang="zh-CN" altLang="en-US" dirty="0"/>
              <a:t> </a:t>
            </a:r>
            <a:r>
              <a:rPr lang="en-US" altLang="zh-CN" dirty="0">
                <a:sym typeface="Wingdings" pitchFamily="2" charset="2"/>
              </a:rPr>
              <a:t></a:t>
            </a:r>
            <a:r>
              <a:rPr lang="zh-CN" altLang="en-US" dirty="0">
                <a:sym typeface="Wingdings" pitchFamily="2" charset="2"/>
              </a:rPr>
              <a:t> </a:t>
            </a:r>
            <a:r>
              <a:rPr lang="en-US" altLang="zh-CN" dirty="0">
                <a:sym typeface="Wingdings" pitchFamily="2" charset="2"/>
              </a:rPr>
              <a:t>aka</a:t>
            </a:r>
            <a:r>
              <a:rPr lang="zh-CN" altLang="en-US" dirty="0">
                <a:sym typeface="Wingdings" pitchFamily="2" charset="2"/>
              </a:rPr>
              <a:t> </a:t>
            </a:r>
            <a:r>
              <a:rPr lang="en-US" altLang="zh-CN" dirty="0">
                <a:sym typeface="Wingdings" pitchFamily="2" charset="2"/>
              </a:rPr>
              <a:t>the</a:t>
            </a:r>
            <a:r>
              <a:rPr lang="zh-CN" altLang="en-US" dirty="0">
                <a:sym typeface="Wingdings" pitchFamily="2" charset="2"/>
              </a:rPr>
              <a:t> </a:t>
            </a:r>
            <a:r>
              <a:rPr lang="en-US" altLang="zh-CN" dirty="0">
                <a:sym typeface="Wingdings" pitchFamily="2" charset="2"/>
              </a:rPr>
              <a:t>caller</a:t>
            </a:r>
            <a:endParaRPr lang="en-US" dirty="0"/>
          </a:p>
        </p:txBody>
      </p:sp>
      <p:sp>
        <p:nvSpPr>
          <p:cNvPr id="7" name="TextBox 6">
            <a:extLst>
              <a:ext uri="{FF2B5EF4-FFF2-40B4-BE49-F238E27FC236}">
                <a16:creationId xmlns:a16="http://schemas.microsoft.com/office/drawing/2014/main" id="{6716A661-8C2B-FC4F-B07F-20C1F06049C6}"/>
              </a:ext>
            </a:extLst>
          </p:cNvPr>
          <p:cNvSpPr txBox="1"/>
          <p:nvPr/>
        </p:nvSpPr>
        <p:spPr>
          <a:xfrm>
            <a:off x="7384773" y="5911719"/>
            <a:ext cx="1943437" cy="707886"/>
          </a:xfrm>
          <a:prstGeom prst="rect">
            <a:avLst/>
          </a:prstGeom>
          <a:noFill/>
        </p:spPr>
        <p:txBody>
          <a:bodyPr wrap="square" rtlCol="0">
            <a:spAutoFit/>
          </a:bodyPr>
          <a:lstStyle/>
          <a:p>
            <a:r>
              <a:rPr lang="en-US" altLang="zh-CN" dirty="0"/>
              <a:t>MyFunction2()</a:t>
            </a:r>
            <a:r>
              <a:rPr lang="zh-CN" altLang="en-US" dirty="0"/>
              <a:t> </a:t>
            </a:r>
            <a:r>
              <a:rPr lang="en-US" altLang="zh-CN" dirty="0"/>
              <a:t>aka</a:t>
            </a:r>
            <a:r>
              <a:rPr lang="zh-CN" altLang="en-US" dirty="0"/>
              <a:t> </a:t>
            </a:r>
            <a:r>
              <a:rPr lang="en-US" altLang="zh-CN" dirty="0"/>
              <a:t>the</a:t>
            </a:r>
            <a:r>
              <a:rPr lang="zh-CN" altLang="en-US" dirty="0"/>
              <a:t> </a:t>
            </a:r>
            <a:r>
              <a:rPr lang="en-US" altLang="zh-CN" dirty="0" err="1"/>
              <a:t>callee</a:t>
            </a:r>
            <a:endParaRPr lang="en-US" dirty="0"/>
          </a:p>
        </p:txBody>
      </p:sp>
    </p:spTree>
    <p:extLst>
      <p:ext uri="{BB962C8B-B14F-4D97-AF65-F5344CB8AC3E}">
        <p14:creationId xmlns:p14="http://schemas.microsoft.com/office/powerpoint/2010/main" val="82488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474244" y="2753518"/>
            <a:ext cx="8524875" cy="43132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3200" dirty="0"/>
              <a:t>Review</a:t>
            </a:r>
            <a:r>
              <a:rPr lang="zh-CN" altLang="en-US" sz="3200" dirty="0"/>
              <a:t> </a:t>
            </a:r>
            <a:endParaRPr lang="en-US" sz="3200" dirty="0"/>
          </a:p>
        </p:txBody>
      </p:sp>
    </p:spTree>
    <p:extLst>
      <p:ext uri="{BB962C8B-B14F-4D97-AF65-F5344CB8AC3E}">
        <p14:creationId xmlns:p14="http://schemas.microsoft.com/office/powerpoint/2010/main" val="116260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FASTCALL</a:t>
            </a:r>
            <a:br>
              <a:rPr lang="en-US" dirty="0"/>
            </a:br>
            <a:endParaRPr lang="en-US" dirty="0"/>
          </a:p>
        </p:txBody>
      </p:sp>
      <p:sp>
        <p:nvSpPr>
          <p:cNvPr id="3" name="Content Placeholder 2"/>
          <p:cNvSpPr>
            <a:spLocks noGrp="1"/>
          </p:cNvSpPr>
          <p:nvPr>
            <p:ph idx="1"/>
          </p:nvPr>
        </p:nvSpPr>
        <p:spPr/>
        <p:txBody>
          <a:bodyPr/>
          <a:lstStyle/>
          <a:p>
            <a:r>
              <a:rPr lang="en-US" dirty="0"/>
              <a:t>The FASTCALL calling convention </a:t>
            </a:r>
            <a:r>
              <a:rPr lang="en-US" b="1" dirty="0">
                <a:solidFill>
                  <a:srgbClr val="FF0000"/>
                </a:solidFill>
              </a:rPr>
              <a:t>is not completely standard </a:t>
            </a:r>
            <a:r>
              <a:rPr lang="en-US" dirty="0"/>
              <a:t>across all compilers, so it should be used with caution. </a:t>
            </a:r>
          </a:p>
          <a:p>
            <a:r>
              <a:rPr lang="en-US" dirty="0"/>
              <a:t>The calling function most frequently is responsible for cleaning the stack, if needed.</a:t>
            </a:r>
          </a:p>
          <a:p>
            <a:endParaRPr lang="en-US" dirty="0"/>
          </a:p>
          <a:p>
            <a:r>
              <a:rPr lang="en-US" dirty="0"/>
              <a:t>Use ECX, EDX to pass the first two arguments</a:t>
            </a:r>
          </a:p>
        </p:txBody>
      </p:sp>
    </p:spTree>
    <p:extLst>
      <p:ext uri="{BB962C8B-B14F-4D97-AF65-F5344CB8AC3E}">
        <p14:creationId xmlns:p14="http://schemas.microsoft.com/office/powerpoint/2010/main" val="3337358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160537" y="1706510"/>
            <a:ext cx="8524875" cy="43132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3200" dirty="0"/>
              <a:t>System</a:t>
            </a:r>
            <a:r>
              <a:rPr lang="zh-CN" altLang="en-US" sz="3200" dirty="0"/>
              <a:t> </a:t>
            </a:r>
            <a:r>
              <a:rPr lang="en-US" altLang="zh-CN" sz="3200" dirty="0"/>
              <a:t>Call</a:t>
            </a:r>
            <a:endParaRPr lang="en-US" sz="3200" dirty="0"/>
          </a:p>
        </p:txBody>
      </p:sp>
      <p:pic>
        <p:nvPicPr>
          <p:cNvPr id="5" name="Picture 4">
            <a:extLst>
              <a:ext uri="{FF2B5EF4-FFF2-40B4-BE49-F238E27FC236}">
                <a16:creationId xmlns:a16="http://schemas.microsoft.com/office/drawing/2014/main" id="{97228298-A631-E342-BA43-EBD4BC4CC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192" y="2486722"/>
            <a:ext cx="4420529" cy="3182781"/>
          </a:xfrm>
          <a:prstGeom prst="rect">
            <a:avLst/>
          </a:prstGeom>
        </p:spPr>
      </p:pic>
    </p:spTree>
    <p:extLst>
      <p:ext uri="{BB962C8B-B14F-4D97-AF65-F5344CB8AC3E}">
        <p14:creationId xmlns:p14="http://schemas.microsoft.com/office/powerpoint/2010/main" val="1372127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 </a:t>
            </a:r>
            <a:br>
              <a:rPr lang="en-US" dirty="0"/>
            </a:br>
            <a:endParaRPr lang="en-US" dirty="0"/>
          </a:p>
        </p:txBody>
      </p:sp>
      <p:sp>
        <p:nvSpPr>
          <p:cNvPr id="3" name="Content Placeholder 2"/>
          <p:cNvSpPr>
            <a:spLocks noGrp="1"/>
          </p:cNvSpPr>
          <p:nvPr>
            <p:ph idx="1"/>
          </p:nvPr>
        </p:nvSpPr>
        <p:spPr>
          <a:xfrm>
            <a:off x="300038" y="1138346"/>
            <a:ext cx="8524875" cy="4313238"/>
          </a:xfrm>
        </p:spPr>
        <p:txBody>
          <a:bodyPr/>
          <a:lstStyle/>
          <a:p>
            <a:r>
              <a:rPr lang="en-US" altLang="zh-CN" dirty="0"/>
              <a:t>User</a:t>
            </a:r>
            <a:r>
              <a:rPr lang="zh-CN" altLang="en-US" dirty="0"/>
              <a:t> </a:t>
            </a:r>
            <a:r>
              <a:rPr lang="en-US" altLang="zh-CN" dirty="0"/>
              <a:t>code</a:t>
            </a:r>
            <a:r>
              <a:rPr lang="zh-CN" altLang="en-US" dirty="0"/>
              <a:t> </a:t>
            </a:r>
            <a:r>
              <a:rPr lang="en-US" altLang="zh-CN" dirty="0"/>
              <a:t>can</a:t>
            </a:r>
            <a:r>
              <a:rPr lang="zh-CN" altLang="en-US" dirty="0"/>
              <a:t> </a:t>
            </a:r>
            <a:r>
              <a:rPr lang="en-US" altLang="zh-CN" dirty="0"/>
              <a:t>be</a:t>
            </a:r>
            <a:r>
              <a:rPr lang="zh-CN" altLang="en-US" dirty="0"/>
              <a:t> </a:t>
            </a:r>
            <a:r>
              <a:rPr lang="en-US" altLang="zh-CN" dirty="0"/>
              <a:t>arbitrary</a:t>
            </a:r>
          </a:p>
          <a:p>
            <a:r>
              <a:rPr lang="en-US" altLang="zh-CN" dirty="0"/>
              <a:t>User</a:t>
            </a:r>
            <a:r>
              <a:rPr lang="zh-CN" altLang="en-US" dirty="0"/>
              <a:t> </a:t>
            </a:r>
            <a:r>
              <a:rPr lang="en-US" altLang="zh-CN" dirty="0"/>
              <a:t>code</a:t>
            </a:r>
            <a:r>
              <a:rPr lang="zh-CN" altLang="en-US" dirty="0"/>
              <a:t> </a:t>
            </a:r>
            <a:r>
              <a:rPr lang="en-US" altLang="zh-CN" dirty="0"/>
              <a:t>cannot</a:t>
            </a:r>
            <a:r>
              <a:rPr lang="zh-CN" altLang="en-US" dirty="0"/>
              <a:t> </a:t>
            </a:r>
            <a:r>
              <a:rPr lang="en-US" altLang="zh-CN" dirty="0"/>
              <a:t>modify</a:t>
            </a:r>
            <a:r>
              <a:rPr lang="zh-CN" altLang="en-US" dirty="0"/>
              <a:t> </a:t>
            </a:r>
            <a:r>
              <a:rPr lang="en-US" altLang="zh-CN" dirty="0"/>
              <a:t>kernel</a:t>
            </a:r>
            <a:r>
              <a:rPr lang="zh-CN" altLang="en-US" dirty="0"/>
              <a:t> </a:t>
            </a:r>
            <a:r>
              <a:rPr lang="en-US" altLang="zh-CN" dirty="0"/>
              <a:t>memory</a:t>
            </a:r>
          </a:p>
          <a:p>
            <a:r>
              <a:rPr lang="en-US" altLang="zh-CN" dirty="0"/>
              <a:t>The</a:t>
            </a:r>
            <a:r>
              <a:rPr lang="zh-CN" altLang="en-US" dirty="0"/>
              <a:t> </a:t>
            </a:r>
            <a:r>
              <a:rPr lang="en-US" altLang="zh-CN" dirty="0"/>
              <a:t>call</a:t>
            </a:r>
            <a:r>
              <a:rPr lang="zh-CN" altLang="en-US" dirty="0"/>
              <a:t> </a:t>
            </a:r>
            <a:r>
              <a:rPr lang="en-US" altLang="zh-CN" dirty="0"/>
              <a:t>mechanism</a:t>
            </a:r>
            <a:r>
              <a:rPr lang="zh-CN" altLang="en-US" dirty="0"/>
              <a:t> </a:t>
            </a:r>
            <a:r>
              <a:rPr lang="en-US" altLang="zh-CN" dirty="0"/>
              <a:t>switches</a:t>
            </a:r>
            <a:r>
              <a:rPr lang="zh-CN" altLang="en-US" dirty="0"/>
              <a:t> </a:t>
            </a:r>
            <a:r>
              <a:rPr lang="en-US" altLang="zh-CN" dirty="0"/>
              <a:t>code</a:t>
            </a:r>
            <a:r>
              <a:rPr lang="zh-CN" altLang="en-US" dirty="0"/>
              <a:t> </a:t>
            </a:r>
            <a:r>
              <a:rPr lang="en-US" altLang="zh-CN" dirty="0"/>
              <a:t>to</a:t>
            </a:r>
            <a:r>
              <a:rPr lang="zh-CN" altLang="en-US" dirty="0"/>
              <a:t> </a:t>
            </a:r>
            <a:r>
              <a:rPr lang="en-US" altLang="zh-CN" dirty="0"/>
              <a:t>kernel</a:t>
            </a:r>
            <a:r>
              <a:rPr lang="zh-CN" altLang="en-US" dirty="0"/>
              <a:t> </a:t>
            </a:r>
            <a:r>
              <a:rPr lang="en-US" altLang="zh-CN" dirty="0"/>
              <a:t>mode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144" y="2748615"/>
            <a:ext cx="3263900" cy="3517900"/>
          </a:xfrm>
          <a:prstGeom prst="rect">
            <a:avLst/>
          </a:prstGeom>
        </p:spPr>
      </p:pic>
    </p:spTree>
    <p:extLst>
      <p:ext uri="{BB962C8B-B14F-4D97-AF65-F5344CB8AC3E}">
        <p14:creationId xmlns:p14="http://schemas.microsoft.com/office/powerpoint/2010/main" val="3883090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D4CC-8986-F742-A7C8-CCA080D6C9DA}"/>
              </a:ext>
            </a:extLst>
          </p:cNvPr>
          <p:cNvSpPr>
            <a:spLocks noGrp="1"/>
          </p:cNvSpPr>
          <p:nvPr>
            <p:ph type="title"/>
          </p:nvPr>
        </p:nvSpPr>
        <p:spPr/>
        <p:txBody>
          <a:bodyPr/>
          <a:lstStyle/>
          <a:p>
            <a:r>
              <a:rPr lang="en-US" dirty="0"/>
              <a:t>What is System Call?</a:t>
            </a:r>
          </a:p>
        </p:txBody>
      </p:sp>
      <p:sp>
        <p:nvSpPr>
          <p:cNvPr id="3" name="Content Placeholder 2">
            <a:extLst>
              <a:ext uri="{FF2B5EF4-FFF2-40B4-BE49-F238E27FC236}">
                <a16:creationId xmlns:a16="http://schemas.microsoft.com/office/drawing/2014/main" id="{A476A7F7-EA61-944F-BC96-197B9A402352}"/>
              </a:ext>
            </a:extLst>
          </p:cNvPr>
          <p:cNvSpPr>
            <a:spLocks noGrp="1"/>
          </p:cNvSpPr>
          <p:nvPr>
            <p:ph idx="1"/>
          </p:nvPr>
        </p:nvSpPr>
        <p:spPr>
          <a:xfrm>
            <a:off x="295275" y="935828"/>
            <a:ext cx="8524875" cy="4313238"/>
          </a:xfrm>
        </p:spPr>
        <p:txBody>
          <a:bodyPr/>
          <a:lstStyle/>
          <a:p>
            <a:r>
              <a:rPr lang="en-US" dirty="0"/>
              <a:t>System resources (file, network, IO, device) may be accessed by multiple applications at the same time, can cause confliction.</a:t>
            </a:r>
          </a:p>
          <a:p>
            <a:r>
              <a:rPr lang="en-US" dirty="0"/>
              <a:t>Modern OS protect these resources.  </a:t>
            </a:r>
          </a:p>
          <a:p>
            <a:endParaRPr lang="en-US" dirty="0"/>
          </a:p>
          <a:p>
            <a:r>
              <a:rPr lang="en-US" dirty="0"/>
              <a:t>E.g. How to let a program to wait for a while?</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BE86151E-D1DF-9B43-AE95-AD6141AF4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406" y="3048012"/>
            <a:ext cx="3892056" cy="449376"/>
          </a:xfrm>
          <a:prstGeom prst="rect">
            <a:avLst/>
          </a:prstGeom>
        </p:spPr>
      </p:pic>
      <p:pic>
        <p:nvPicPr>
          <p:cNvPr id="7" name="Picture 6">
            <a:extLst>
              <a:ext uri="{FF2B5EF4-FFF2-40B4-BE49-F238E27FC236}">
                <a16:creationId xmlns:a16="http://schemas.microsoft.com/office/drawing/2014/main" id="{29141EF4-C24F-9749-8D7D-553110C3A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847" y="3647418"/>
            <a:ext cx="4271059" cy="3203295"/>
          </a:xfrm>
          <a:prstGeom prst="rect">
            <a:avLst/>
          </a:prstGeom>
        </p:spPr>
      </p:pic>
      <p:sp>
        <p:nvSpPr>
          <p:cNvPr id="8" name="TextBox 7">
            <a:extLst>
              <a:ext uri="{FF2B5EF4-FFF2-40B4-BE49-F238E27FC236}">
                <a16:creationId xmlns:a16="http://schemas.microsoft.com/office/drawing/2014/main" id="{1A0A4FC5-7EF0-5B4F-80FE-2E5F3436F048}"/>
              </a:ext>
            </a:extLst>
          </p:cNvPr>
          <p:cNvSpPr txBox="1"/>
          <p:nvPr/>
        </p:nvSpPr>
        <p:spPr>
          <a:xfrm>
            <a:off x="5681227" y="3832613"/>
            <a:ext cx="2712602"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100Mhz CPU -&gt; 1s</a:t>
            </a:r>
          </a:p>
          <a:p>
            <a:r>
              <a:rPr lang="en-US" dirty="0"/>
              <a:t>1000Mhz CPU -&gt; 0.1s</a:t>
            </a:r>
          </a:p>
        </p:txBody>
      </p:sp>
      <p:sp>
        <p:nvSpPr>
          <p:cNvPr id="9" name="TextBox 8">
            <a:extLst>
              <a:ext uri="{FF2B5EF4-FFF2-40B4-BE49-F238E27FC236}">
                <a16:creationId xmlns:a16="http://schemas.microsoft.com/office/drawing/2014/main" id="{FC37BD7E-0F13-4543-B1A5-5EC170E20D47}"/>
              </a:ext>
            </a:extLst>
          </p:cNvPr>
          <p:cNvSpPr txBox="1"/>
          <p:nvPr/>
        </p:nvSpPr>
        <p:spPr>
          <a:xfrm>
            <a:off x="5681227" y="5463251"/>
            <a:ext cx="2857064" cy="400110"/>
          </a:xfrm>
          <a:prstGeom prst="rect">
            <a:avLst/>
          </a:prstGeom>
          <a:noFill/>
        </p:spPr>
        <p:txBody>
          <a:bodyPr wrap="none" rtlCol="0">
            <a:spAutoFit/>
          </a:bodyPr>
          <a:lstStyle/>
          <a:p>
            <a:r>
              <a:rPr lang="en-US" b="1" dirty="0"/>
              <a:t>Use OS provide Timer</a:t>
            </a:r>
          </a:p>
        </p:txBody>
      </p:sp>
    </p:spTree>
    <p:extLst>
      <p:ext uri="{BB962C8B-B14F-4D97-AF65-F5344CB8AC3E}">
        <p14:creationId xmlns:p14="http://schemas.microsoft.com/office/powerpoint/2010/main" val="138887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D5E5-7F83-ED4E-A4A2-DE896771CAFB}"/>
              </a:ext>
            </a:extLst>
          </p:cNvPr>
          <p:cNvSpPr>
            <a:spLocks noGrp="1"/>
          </p:cNvSpPr>
          <p:nvPr>
            <p:ph type="title"/>
          </p:nvPr>
        </p:nvSpPr>
        <p:spPr/>
        <p:txBody>
          <a:bodyPr/>
          <a:lstStyle/>
          <a:p>
            <a:r>
              <a:rPr lang="en-US" dirty="0"/>
              <a:t>What System Call?</a:t>
            </a:r>
          </a:p>
        </p:txBody>
      </p:sp>
      <p:sp>
        <p:nvSpPr>
          <p:cNvPr id="4" name="Content Placeholder 2">
            <a:extLst>
              <a:ext uri="{FF2B5EF4-FFF2-40B4-BE49-F238E27FC236}">
                <a16:creationId xmlns:a16="http://schemas.microsoft.com/office/drawing/2014/main" id="{AECAF238-2817-E545-A951-996E94C7CE61}"/>
              </a:ext>
            </a:extLst>
          </p:cNvPr>
          <p:cNvSpPr txBox="1">
            <a:spLocks/>
          </p:cNvSpPr>
          <p:nvPr/>
        </p:nvSpPr>
        <p:spPr bwMode="auto">
          <a:xfrm>
            <a:off x="300038" y="1020724"/>
            <a:ext cx="8524875" cy="43132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0975" indent="-180975" algn="l" rtl="0" eaLnBrk="0" fontAlgn="base" hangingPunct="0">
              <a:spcBef>
                <a:spcPct val="0"/>
              </a:spcBef>
              <a:spcAft>
                <a:spcPct val="40000"/>
              </a:spcAft>
              <a:buFont typeface="Wingdings" charset="0"/>
              <a:buChar char="§"/>
              <a:defRPr kumimoji="1" sz="2000">
                <a:solidFill>
                  <a:schemeClr val="tx1"/>
                </a:solidFill>
                <a:latin typeface="+mn-lt"/>
                <a:ea typeface="宋体" charset="0"/>
                <a:cs typeface="+mn-cs"/>
              </a:defRPr>
            </a:lvl1pPr>
            <a:lvl2pPr marL="444500" indent="-261938" algn="l" rtl="0" eaLnBrk="0" fontAlgn="base" hangingPunct="0">
              <a:spcBef>
                <a:spcPct val="0"/>
              </a:spcBef>
              <a:spcAft>
                <a:spcPct val="40000"/>
              </a:spcAft>
              <a:buChar char="–"/>
              <a:defRPr kumimoji="1">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kumimoji="1">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kumimoji="1">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kumimoji="1">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a:lstStyle>
          <a:p>
            <a:r>
              <a:rPr lang="en-US" kern="0"/>
              <a:t>Let an application to access system resources.</a:t>
            </a:r>
          </a:p>
          <a:p>
            <a:r>
              <a:rPr lang="en-US" kern="0"/>
              <a:t>OS provide an interface (</a:t>
            </a:r>
            <a:r>
              <a:rPr lang="en-US" b="1" kern="0"/>
              <a:t>System call</a:t>
            </a:r>
            <a:r>
              <a:rPr lang="en-US" kern="0"/>
              <a:t>) for the application</a:t>
            </a:r>
          </a:p>
          <a:p>
            <a:r>
              <a:rPr lang="en-US" kern="0"/>
              <a:t>It usually use the technique called “interrupt vector” </a:t>
            </a:r>
          </a:p>
          <a:p>
            <a:pPr lvl="1"/>
            <a:r>
              <a:rPr lang="en-US" sz="1800" kern="0"/>
              <a:t>Linux use 0x80 </a:t>
            </a:r>
          </a:p>
          <a:p>
            <a:pPr lvl="1"/>
            <a:r>
              <a:rPr lang="en-US" sz="1800" kern="0"/>
              <a:t>Windows use 0x2E</a:t>
            </a:r>
            <a:endParaRPr lang="en-US" sz="1800" kern="0" dirty="0"/>
          </a:p>
        </p:txBody>
      </p:sp>
      <p:sp>
        <p:nvSpPr>
          <p:cNvPr id="5" name="Rectangle 4">
            <a:extLst>
              <a:ext uri="{FF2B5EF4-FFF2-40B4-BE49-F238E27FC236}">
                <a16:creationId xmlns:a16="http://schemas.microsoft.com/office/drawing/2014/main" id="{4FC67F4B-7F35-B742-AA5A-B674E46536E4}"/>
              </a:ext>
            </a:extLst>
          </p:cNvPr>
          <p:cNvSpPr/>
          <p:nvPr/>
        </p:nvSpPr>
        <p:spPr>
          <a:xfrm>
            <a:off x="300038" y="4241450"/>
            <a:ext cx="5643562"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solidFill>
                  <a:srgbClr val="222222"/>
                </a:solidFill>
                <a:latin typeface="Arial" panose="020B0604020202020204" pitchFamily="34" charset="0"/>
              </a:rPr>
              <a:t>In </a:t>
            </a:r>
            <a:r>
              <a:rPr lang="en-US" sz="1200" dirty="0">
                <a:solidFill>
                  <a:srgbClr val="0B0080"/>
                </a:solidFill>
                <a:latin typeface="Arial" panose="020B0604020202020204" pitchFamily="34" charset="0"/>
                <a:hlinkClick r:id="rId2" tooltip="System programming"/>
              </a:rPr>
              <a:t>system programming</a:t>
            </a:r>
            <a:r>
              <a:rPr lang="en-US" sz="1200" dirty="0">
                <a:solidFill>
                  <a:srgbClr val="222222"/>
                </a:solidFill>
                <a:latin typeface="Arial" panose="020B0604020202020204" pitchFamily="34" charset="0"/>
              </a:rPr>
              <a:t>, an </a:t>
            </a:r>
            <a:r>
              <a:rPr lang="en-US" sz="1200" b="1" dirty="0">
                <a:solidFill>
                  <a:srgbClr val="222222"/>
                </a:solidFill>
                <a:latin typeface="Arial" panose="020B0604020202020204" pitchFamily="34" charset="0"/>
              </a:rPr>
              <a:t>interrupt</a:t>
            </a:r>
            <a:r>
              <a:rPr lang="en-US" sz="1200" dirty="0">
                <a:solidFill>
                  <a:srgbClr val="222222"/>
                </a:solidFill>
                <a:latin typeface="Arial" panose="020B0604020202020204" pitchFamily="34" charset="0"/>
              </a:rPr>
              <a:t> is a signal to the </a:t>
            </a:r>
            <a:r>
              <a:rPr lang="en-US" sz="1200" dirty="0">
                <a:solidFill>
                  <a:srgbClr val="0B0080"/>
                </a:solidFill>
                <a:latin typeface="Arial" panose="020B0604020202020204" pitchFamily="34" charset="0"/>
                <a:hlinkClick r:id="rId3" tooltip="Central processing unit"/>
              </a:rPr>
              <a:t>processor</a:t>
            </a:r>
            <a:r>
              <a:rPr lang="en-US" sz="1200" dirty="0">
                <a:solidFill>
                  <a:srgbClr val="222222"/>
                </a:solidFill>
                <a:latin typeface="Arial" panose="020B0604020202020204" pitchFamily="34" charset="0"/>
              </a:rPr>
              <a:t> emitted by hardware or software indicating an event that needs immediate attention. An interrupt alerts the processor to a high-priority condition requiring the interruption of the current code the processor is executing. The processor responds by suspending its current activities, saving its </a:t>
            </a:r>
            <a:r>
              <a:rPr lang="en-US" sz="1200" dirty="0">
                <a:solidFill>
                  <a:srgbClr val="0B0080"/>
                </a:solidFill>
                <a:latin typeface="Arial" panose="020B0604020202020204" pitchFamily="34" charset="0"/>
                <a:hlinkClick r:id="rId4" tooltip="State (computer science)"/>
              </a:rPr>
              <a:t>state</a:t>
            </a:r>
            <a:r>
              <a:rPr lang="en-US" sz="1200" dirty="0">
                <a:solidFill>
                  <a:srgbClr val="222222"/>
                </a:solidFill>
                <a:latin typeface="Arial" panose="020B0604020202020204" pitchFamily="34" charset="0"/>
              </a:rPr>
              <a:t>, and executing a </a:t>
            </a:r>
            <a:r>
              <a:rPr lang="en-US" sz="1200" dirty="0">
                <a:solidFill>
                  <a:srgbClr val="0B0080"/>
                </a:solidFill>
                <a:latin typeface="Arial" panose="020B0604020202020204" pitchFamily="34" charset="0"/>
                <a:hlinkClick r:id="rId5" tooltip="Function (programming)"/>
              </a:rPr>
              <a:t>function</a:t>
            </a:r>
            <a:r>
              <a:rPr lang="en-US" sz="1200" dirty="0">
                <a:solidFill>
                  <a:srgbClr val="222222"/>
                </a:solidFill>
                <a:latin typeface="Arial" panose="020B0604020202020204" pitchFamily="34" charset="0"/>
              </a:rPr>
              <a:t> called an </a:t>
            </a:r>
            <a:r>
              <a:rPr lang="en-US" sz="1200" i="1" dirty="0">
                <a:solidFill>
                  <a:srgbClr val="0B0080"/>
                </a:solidFill>
                <a:latin typeface="Arial" panose="020B0604020202020204" pitchFamily="34" charset="0"/>
                <a:hlinkClick r:id="rId6" tooltip="Interrupt handler"/>
              </a:rPr>
              <a:t>interrupt handler</a:t>
            </a:r>
            <a:r>
              <a:rPr lang="en-US" sz="1200" dirty="0">
                <a:solidFill>
                  <a:srgbClr val="222222"/>
                </a:solidFill>
                <a:latin typeface="Arial" panose="020B0604020202020204" pitchFamily="34" charset="0"/>
              </a:rPr>
              <a:t> (or an interrupt service routine, ISR) to deal with the event. This interruption is temporary, and, after the interrupt handler finishes, the processor resumes normal activities.</a:t>
            </a:r>
            <a:r>
              <a:rPr lang="en-US" sz="1200" baseline="30000" dirty="0">
                <a:solidFill>
                  <a:srgbClr val="0B0080"/>
                </a:solidFill>
                <a:latin typeface="Arial" panose="020B0604020202020204" pitchFamily="34" charset="0"/>
                <a:hlinkClick r:id="rId7"/>
              </a:rPr>
              <a:t>[1]</a:t>
            </a:r>
            <a:r>
              <a:rPr lang="en-US" sz="1200" dirty="0">
                <a:solidFill>
                  <a:srgbClr val="222222"/>
                </a:solidFill>
                <a:latin typeface="Arial" panose="020B0604020202020204" pitchFamily="34" charset="0"/>
              </a:rPr>
              <a:t> There are two types of interrupts: hardware interrupts and software interrupts. – From Wikipedia</a:t>
            </a:r>
            <a:endParaRPr lang="en-US" sz="1200" dirty="0"/>
          </a:p>
        </p:txBody>
      </p:sp>
      <p:grpSp>
        <p:nvGrpSpPr>
          <p:cNvPr id="6" name="Group 11">
            <a:extLst>
              <a:ext uri="{FF2B5EF4-FFF2-40B4-BE49-F238E27FC236}">
                <a16:creationId xmlns:a16="http://schemas.microsoft.com/office/drawing/2014/main" id="{0D61F0F2-3771-8840-864C-DE5E633CCEB3}"/>
              </a:ext>
            </a:extLst>
          </p:cNvPr>
          <p:cNvGrpSpPr>
            <a:grpSpLocks/>
          </p:cNvGrpSpPr>
          <p:nvPr/>
        </p:nvGrpSpPr>
        <p:grpSpPr bwMode="auto">
          <a:xfrm>
            <a:off x="6234113" y="2409980"/>
            <a:ext cx="2095500" cy="3098800"/>
            <a:chOff x="0" y="0"/>
            <a:chExt cx="1320" cy="1952"/>
          </a:xfrm>
        </p:grpSpPr>
        <p:pic>
          <p:nvPicPr>
            <p:cNvPr id="7" name="Picture 16" descr="Operating system placement.svg">
              <a:extLst>
                <a:ext uri="{FF2B5EF4-FFF2-40B4-BE49-F238E27FC236}">
                  <a16:creationId xmlns:a16="http://schemas.microsoft.com/office/drawing/2014/main" id="{6437EF9E-22C0-8C41-9A1F-CAFAE5BA06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320" cy="19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5">
              <a:hlinkClick r:id="rId9" tooltip="Hardware"/>
              <a:extLst>
                <a:ext uri="{FF2B5EF4-FFF2-40B4-BE49-F238E27FC236}">
                  <a16:creationId xmlns:a16="http://schemas.microsoft.com/office/drawing/2014/main" id="{2809B23E-ABB3-F840-B12B-56F50FF39FC1}"/>
                </a:ext>
              </a:extLst>
            </p:cNvPr>
            <p:cNvSpPr>
              <a:spLocks noChangeArrowheads="1"/>
            </p:cNvSpPr>
            <p:nvPr/>
          </p:nvSpPr>
          <p:spPr bwMode="auto">
            <a:xfrm>
              <a:off x="6" y="1074"/>
              <a:ext cx="984"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hlinkClick r:id="rId10" tooltip="Operating System"/>
              <a:extLst>
                <a:ext uri="{FF2B5EF4-FFF2-40B4-BE49-F238E27FC236}">
                  <a16:creationId xmlns:a16="http://schemas.microsoft.com/office/drawing/2014/main" id="{C16A8DFE-402F-B545-91B3-2085AA1232C5}"/>
                </a:ext>
              </a:extLst>
            </p:cNvPr>
            <p:cNvSpPr>
              <a:spLocks noChangeArrowheads="1"/>
            </p:cNvSpPr>
            <p:nvPr/>
          </p:nvSpPr>
          <p:spPr bwMode="auto">
            <a:xfrm>
              <a:off x="6" y="714"/>
              <a:ext cx="984"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Rectangle 13">
              <a:hlinkClick r:id="rId11" tooltip="Application"/>
              <a:extLst>
                <a:ext uri="{FF2B5EF4-FFF2-40B4-BE49-F238E27FC236}">
                  <a16:creationId xmlns:a16="http://schemas.microsoft.com/office/drawing/2014/main" id="{7FEB9AA8-3A4E-3244-917A-2C1FFC0821D8}"/>
                </a:ext>
              </a:extLst>
            </p:cNvPr>
            <p:cNvSpPr>
              <a:spLocks noChangeArrowheads="1"/>
            </p:cNvSpPr>
            <p:nvPr/>
          </p:nvSpPr>
          <p:spPr bwMode="auto">
            <a:xfrm>
              <a:off x="6" y="360"/>
              <a:ext cx="984"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Rectangle 12">
              <a:hlinkClick r:id="rId12" tooltip="User"/>
              <a:extLst>
                <a:ext uri="{FF2B5EF4-FFF2-40B4-BE49-F238E27FC236}">
                  <a16:creationId xmlns:a16="http://schemas.microsoft.com/office/drawing/2014/main" id="{03DF729F-31B9-054A-A14D-0AE2C5453376}"/>
                </a:ext>
              </a:extLst>
            </p:cNvPr>
            <p:cNvSpPr>
              <a:spLocks noChangeArrowheads="1"/>
            </p:cNvSpPr>
            <p:nvPr/>
          </p:nvSpPr>
          <p:spPr bwMode="auto">
            <a:xfrm>
              <a:off x="6" y="6"/>
              <a:ext cx="984"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63050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435B65-FD20-B04C-AB9A-05705DE41476}"/>
              </a:ext>
            </a:extLst>
          </p:cNvPr>
          <p:cNvSpPr/>
          <p:nvPr/>
        </p:nvSpPr>
        <p:spPr bwMode="auto">
          <a:xfrm>
            <a:off x="0" y="3367668"/>
            <a:ext cx="9069194" cy="211873"/>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8BB51CD4-7D05-5841-A1B6-35462642756C}"/>
              </a:ext>
            </a:extLst>
          </p:cNvPr>
          <p:cNvSpPr>
            <a:spLocks noGrp="1"/>
          </p:cNvSpPr>
          <p:nvPr>
            <p:ph type="title"/>
          </p:nvPr>
        </p:nvSpPr>
        <p:spPr/>
        <p:txBody>
          <a:bodyPr/>
          <a:lstStyle/>
          <a:p>
            <a:r>
              <a:rPr lang="en-US" dirty="0"/>
              <a:t>CPU Interrupt</a:t>
            </a:r>
          </a:p>
        </p:txBody>
      </p:sp>
      <p:sp>
        <p:nvSpPr>
          <p:cNvPr id="3" name="Content Placeholder 2">
            <a:extLst>
              <a:ext uri="{FF2B5EF4-FFF2-40B4-BE49-F238E27FC236}">
                <a16:creationId xmlns:a16="http://schemas.microsoft.com/office/drawing/2014/main" id="{EDE48ABC-521F-B94A-820A-F3D7EF123EA8}"/>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5D988194-1E96-5446-AF01-A3369EEED680}"/>
              </a:ext>
            </a:extLst>
          </p:cNvPr>
          <p:cNvSpPr/>
          <p:nvPr/>
        </p:nvSpPr>
        <p:spPr bwMode="auto">
          <a:xfrm>
            <a:off x="232317" y="1628076"/>
            <a:ext cx="2553630" cy="101476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User Mode Execution</a:t>
            </a:r>
          </a:p>
        </p:txBody>
      </p:sp>
      <p:sp>
        <p:nvSpPr>
          <p:cNvPr id="5" name="Rectangle 4">
            <a:extLst>
              <a:ext uri="{FF2B5EF4-FFF2-40B4-BE49-F238E27FC236}">
                <a16:creationId xmlns:a16="http://schemas.microsoft.com/office/drawing/2014/main" id="{F1348BC2-D4CA-B247-A8DA-AB3835281785}"/>
              </a:ext>
            </a:extLst>
          </p:cNvPr>
          <p:cNvSpPr/>
          <p:nvPr/>
        </p:nvSpPr>
        <p:spPr bwMode="auto">
          <a:xfrm>
            <a:off x="3172289" y="1628076"/>
            <a:ext cx="2553630" cy="101476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Interruption occurred</a:t>
            </a:r>
          </a:p>
        </p:txBody>
      </p:sp>
      <p:sp>
        <p:nvSpPr>
          <p:cNvPr id="6" name="Rectangle 5">
            <a:extLst>
              <a:ext uri="{FF2B5EF4-FFF2-40B4-BE49-F238E27FC236}">
                <a16:creationId xmlns:a16="http://schemas.microsoft.com/office/drawing/2014/main" id="{37857EB3-2519-B14F-B1FB-37D71458AEC0}"/>
              </a:ext>
            </a:extLst>
          </p:cNvPr>
          <p:cNvSpPr/>
          <p:nvPr/>
        </p:nvSpPr>
        <p:spPr bwMode="auto">
          <a:xfrm>
            <a:off x="1509132" y="4122234"/>
            <a:ext cx="2553630" cy="101476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Interrupt Vector Table</a:t>
            </a:r>
          </a:p>
        </p:txBody>
      </p:sp>
      <p:sp>
        <p:nvSpPr>
          <p:cNvPr id="7" name="Rectangle 6">
            <a:extLst>
              <a:ext uri="{FF2B5EF4-FFF2-40B4-BE49-F238E27FC236}">
                <a16:creationId xmlns:a16="http://schemas.microsoft.com/office/drawing/2014/main" id="{072EF23D-B539-FA42-8EA3-92110093BC33}"/>
              </a:ext>
            </a:extLst>
          </p:cNvPr>
          <p:cNvSpPr/>
          <p:nvPr/>
        </p:nvSpPr>
        <p:spPr bwMode="auto">
          <a:xfrm>
            <a:off x="4557712" y="4122234"/>
            <a:ext cx="2553630" cy="101476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Interrupt Handler</a:t>
            </a:r>
          </a:p>
        </p:txBody>
      </p:sp>
      <p:sp>
        <p:nvSpPr>
          <p:cNvPr id="8" name="Rectangle 7">
            <a:extLst>
              <a:ext uri="{FF2B5EF4-FFF2-40B4-BE49-F238E27FC236}">
                <a16:creationId xmlns:a16="http://schemas.microsoft.com/office/drawing/2014/main" id="{4A7DC0F4-FEBF-5B45-BAAB-5740FEC00262}"/>
              </a:ext>
            </a:extLst>
          </p:cNvPr>
          <p:cNvSpPr/>
          <p:nvPr/>
        </p:nvSpPr>
        <p:spPr bwMode="auto">
          <a:xfrm>
            <a:off x="6515564" y="1628076"/>
            <a:ext cx="2553630" cy="101476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Next instruction</a:t>
            </a:r>
          </a:p>
        </p:txBody>
      </p:sp>
      <p:sp>
        <p:nvSpPr>
          <p:cNvPr id="9" name="Right Arrow 8">
            <a:extLst>
              <a:ext uri="{FF2B5EF4-FFF2-40B4-BE49-F238E27FC236}">
                <a16:creationId xmlns:a16="http://schemas.microsoft.com/office/drawing/2014/main" id="{2731391E-426C-2B49-90B8-3AC2B0D45BF7}"/>
              </a:ext>
            </a:extLst>
          </p:cNvPr>
          <p:cNvSpPr/>
          <p:nvPr/>
        </p:nvSpPr>
        <p:spPr bwMode="auto">
          <a:xfrm>
            <a:off x="2616473" y="2133909"/>
            <a:ext cx="587993" cy="55756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Right Arrow 9">
            <a:extLst>
              <a:ext uri="{FF2B5EF4-FFF2-40B4-BE49-F238E27FC236}">
                <a16:creationId xmlns:a16="http://schemas.microsoft.com/office/drawing/2014/main" id="{95ED3000-661E-CA47-8921-716630210E7F}"/>
              </a:ext>
            </a:extLst>
          </p:cNvPr>
          <p:cNvSpPr/>
          <p:nvPr/>
        </p:nvSpPr>
        <p:spPr bwMode="auto">
          <a:xfrm rot="7481489">
            <a:off x="2731029" y="3152464"/>
            <a:ext cx="1818644" cy="55756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ight Arrow 10">
            <a:extLst>
              <a:ext uri="{FF2B5EF4-FFF2-40B4-BE49-F238E27FC236}">
                <a16:creationId xmlns:a16="http://schemas.microsoft.com/office/drawing/2014/main" id="{3AF94A9D-CD76-544B-BBFA-B8C6E57F019D}"/>
              </a:ext>
            </a:extLst>
          </p:cNvPr>
          <p:cNvSpPr/>
          <p:nvPr/>
        </p:nvSpPr>
        <p:spPr bwMode="auto">
          <a:xfrm>
            <a:off x="4009156" y="4350833"/>
            <a:ext cx="587993" cy="55756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2" name="Right Arrow 11">
            <a:extLst>
              <a:ext uri="{FF2B5EF4-FFF2-40B4-BE49-F238E27FC236}">
                <a16:creationId xmlns:a16="http://schemas.microsoft.com/office/drawing/2014/main" id="{62462919-FE8E-E64A-82BD-0C0DB6638438}"/>
              </a:ext>
            </a:extLst>
          </p:cNvPr>
          <p:cNvSpPr/>
          <p:nvPr/>
        </p:nvSpPr>
        <p:spPr bwMode="auto">
          <a:xfrm rot="17951213">
            <a:off x="5751747" y="3178136"/>
            <a:ext cx="1818644" cy="55756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3048D1F7-0132-6D4C-B30E-9A6499C625D9}"/>
              </a:ext>
            </a:extLst>
          </p:cNvPr>
          <p:cNvSpPr txBox="1"/>
          <p:nvPr/>
        </p:nvSpPr>
        <p:spPr>
          <a:xfrm>
            <a:off x="100361" y="2943922"/>
            <a:ext cx="1438214" cy="400110"/>
          </a:xfrm>
          <a:prstGeom prst="rect">
            <a:avLst/>
          </a:prstGeom>
          <a:noFill/>
        </p:spPr>
        <p:txBody>
          <a:bodyPr wrap="none" rtlCol="0">
            <a:spAutoFit/>
          </a:bodyPr>
          <a:lstStyle/>
          <a:p>
            <a:r>
              <a:rPr lang="en-US" dirty="0"/>
              <a:t>User Mode</a:t>
            </a:r>
          </a:p>
        </p:txBody>
      </p:sp>
      <p:sp>
        <p:nvSpPr>
          <p:cNvPr id="15" name="TextBox 14">
            <a:extLst>
              <a:ext uri="{FF2B5EF4-FFF2-40B4-BE49-F238E27FC236}">
                <a16:creationId xmlns:a16="http://schemas.microsoft.com/office/drawing/2014/main" id="{770D5CC6-2F88-3E4B-8A7B-6DFE33E90D2C}"/>
              </a:ext>
            </a:extLst>
          </p:cNvPr>
          <p:cNvSpPr txBox="1"/>
          <p:nvPr/>
        </p:nvSpPr>
        <p:spPr>
          <a:xfrm>
            <a:off x="100361" y="3599671"/>
            <a:ext cx="1638590" cy="400110"/>
          </a:xfrm>
          <a:prstGeom prst="rect">
            <a:avLst/>
          </a:prstGeom>
          <a:noFill/>
        </p:spPr>
        <p:txBody>
          <a:bodyPr wrap="none" rtlCol="0">
            <a:spAutoFit/>
          </a:bodyPr>
          <a:lstStyle/>
          <a:p>
            <a:r>
              <a:rPr lang="en-US" dirty="0"/>
              <a:t>Kernel Mode</a:t>
            </a:r>
          </a:p>
        </p:txBody>
      </p:sp>
    </p:spTree>
    <p:extLst>
      <p:ext uri="{BB962C8B-B14F-4D97-AF65-F5344CB8AC3E}">
        <p14:creationId xmlns:p14="http://schemas.microsoft.com/office/powerpoint/2010/main" val="3380391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C9DC8-F0CA-9A42-9557-42BDA352D3C3}"/>
              </a:ext>
            </a:extLst>
          </p:cNvPr>
          <p:cNvSpPr>
            <a:spLocks noGrp="1"/>
          </p:cNvSpPr>
          <p:nvPr>
            <p:ph type="title"/>
          </p:nvPr>
        </p:nvSpPr>
        <p:spPr/>
        <p:txBody>
          <a:bodyPr/>
          <a:lstStyle/>
          <a:p>
            <a:r>
              <a:rPr lang="en-US" dirty="0"/>
              <a:t>Windows System Call and API</a:t>
            </a:r>
          </a:p>
        </p:txBody>
      </p:sp>
      <p:sp>
        <p:nvSpPr>
          <p:cNvPr id="3" name="Content Placeholder 2">
            <a:extLst>
              <a:ext uri="{FF2B5EF4-FFF2-40B4-BE49-F238E27FC236}">
                <a16:creationId xmlns:a16="http://schemas.microsoft.com/office/drawing/2014/main" id="{5F3083E2-2036-524C-B0CB-FA255AA54F62}"/>
              </a:ext>
            </a:extLst>
          </p:cNvPr>
          <p:cNvSpPr>
            <a:spLocks noGrp="1"/>
          </p:cNvSpPr>
          <p:nvPr>
            <p:ph idx="1"/>
          </p:nvPr>
        </p:nvSpPr>
        <p:spPr>
          <a:xfrm>
            <a:off x="295275" y="942665"/>
            <a:ext cx="8524875" cy="4313238"/>
          </a:xfrm>
        </p:spPr>
        <p:txBody>
          <a:bodyPr/>
          <a:lstStyle/>
          <a:p>
            <a:r>
              <a:rPr lang="en-US" dirty="0"/>
              <a:t>The Win32 API is a layer that runs in user mode (ring 3). Windows used to also support an OS/2 and POSIX API layer but they fell into disuse and were removed. The window manager is pure user mode code, no kernel calls are involved. Only API calls that use kernel resources (</a:t>
            </a:r>
            <a:r>
              <a:rPr lang="en-US" dirty="0" err="1"/>
              <a:t>CreateThread</a:t>
            </a:r>
            <a:r>
              <a:rPr lang="en-US" dirty="0"/>
              <a:t>, </a:t>
            </a:r>
            <a:r>
              <a:rPr lang="en-US" dirty="0" err="1"/>
              <a:t>VirtualAlloc</a:t>
            </a:r>
            <a:r>
              <a:rPr lang="en-US" dirty="0"/>
              <a:t>, </a:t>
            </a:r>
            <a:r>
              <a:rPr lang="en-US" dirty="0" err="1"/>
              <a:t>etc</a:t>
            </a:r>
            <a:r>
              <a:rPr lang="en-US" dirty="0"/>
              <a:t>) will call into the "real" operating system (</a:t>
            </a:r>
            <a:r>
              <a:rPr lang="en-US" dirty="0" err="1"/>
              <a:t>ntdll.dll</a:t>
            </a:r>
            <a:r>
              <a:rPr lang="en-US" dirty="0"/>
              <a:t>) and trap into ring 0 with a software interrupt (</a:t>
            </a:r>
            <a:r>
              <a:rPr lang="en-US" dirty="0" err="1"/>
              <a:t>int</a:t>
            </a:r>
            <a:r>
              <a:rPr lang="en-US" dirty="0"/>
              <a:t> 0x2e).</a:t>
            </a:r>
          </a:p>
          <a:p>
            <a:endParaRPr lang="en-US" dirty="0"/>
          </a:p>
        </p:txBody>
      </p:sp>
      <p:pic>
        <p:nvPicPr>
          <p:cNvPr id="5" name="Picture 4">
            <a:extLst>
              <a:ext uri="{FF2B5EF4-FFF2-40B4-BE49-F238E27FC236}">
                <a16:creationId xmlns:a16="http://schemas.microsoft.com/office/drawing/2014/main" id="{B82DE0C2-F4D3-2D4A-A969-8DD95BF75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782" y="3479180"/>
            <a:ext cx="4420529" cy="3182781"/>
          </a:xfrm>
          <a:prstGeom prst="rect">
            <a:avLst/>
          </a:prstGeom>
        </p:spPr>
      </p:pic>
    </p:spTree>
    <p:extLst>
      <p:ext uri="{BB962C8B-B14F-4D97-AF65-F5344CB8AC3E}">
        <p14:creationId xmlns:p14="http://schemas.microsoft.com/office/powerpoint/2010/main" val="47879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BFBB-59A0-0A42-A2B5-4AFA2EDAE464}"/>
              </a:ext>
            </a:extLst>
          </p:cNvPr>
          <p:cNvSpPr>
            <a:spLocks noGrp="1"/>
          </p:cNvSpPr>
          <p:nvPr>
            <p:ph type="title"/>
          </p:nvPr>
        </p:nvSpPr>
        <p:spPr/>
        <p:txBody>
          <a:bodyPr/>
          <a:lstStyle/>
          <a:p>
            <a:r>
              <a:rPr lang="en-US" dirty="0" err="1"/>
              <a:t>fwrite</a:t>
            </a:r>
            <a:r>
              <a:rPr lang="en-US" dirty="0"/>
              <a:t>() path in both Linux and Windows</a:t>
            </a:r>
          </a:p>
        </p:txBody>
      </p:sp>
      <p:sp>
        <p:nvSpPr>
          <p:cNvPr id="4" name="Rectangle 3">
            <a:extLst>
              <a:ext uri="{FF2B5EF4-FFF2-40B4-BE49-F238E27FC236}">
                <a16:creationId xmlns:a16="http://schemas.microsoft.com/office/drawing/2014/main" id="{3BE6F36D-DAB7-E745-AC53-648A7E223761}"/>
              </a:ext>
            </a:extLst>
          </p:cNvPr>
          <p:cNvSpPr/>
          <p:nvPr/>
        </p:nvSpPr>
        <p:spPr bwMode="auto">
          <a:xfrm>
            <a:off x="1113263" y="1103969"/>
            <a:ext cx="1719147" cy="49065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rPr>
              <a:t>fwrite</a:t>
            </a:r>
            <a:r>
              <a:rPr kumimoji="0" lang="en-US" sz="2000" b="0" i="0" u="none" strike="noStrike" cap="none" normalizeH="0" baseline="0" dirty="0">
                <a:ln>
                  <a:noFill/>
                </a:ln>
                <a:solidFill>
                  <a:schemeClr val="tx1"/>
                </a:solidFill>
                <a:effectLst/>
                <a:latin typeface="Arial" charset="0"/>
              </a:rPr>
              <a:t>()</a:t>
            </a:r>
          </a:p>
        </p:txBody>
      </p:sp>
      <p:sp>
        <p:nvSpPr>
          <p:cNvPr id="5" name="Rectangle 4">
            <a:extLst>
              <a:ext uri="{FF2B5EF4-FFF2-40B4-BE49-F238E27FC236}">
                <a16:creationId xmlns:a16="http://schemas.microsoft.com/office/drawing/2014/main" id="{6BBAD687-9509-E94B-9CFA-C39C2C962B80}"/>
              </a:ext>
            </a:extLst>
          </p:cNvPr>
          <p:cNvSpPr/>
          <p:nvPr/>
        </p:nvSpPr>
        <p:spPr bwMode="auto">
          <a:xfrm>
            <a:off x="1113262" y="1843744"/>
            <a:ext cx="1719148" cy="49065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write()</a:t>
            </a:r>
          </a:p>
        </p:txBody>
      </p:sp>
      <p:sp>
        <p:nvSpPr>
          <p:cNvPr id="7" name="Rectangle 6">
            <a:extLst>
              <a:ext uri="{FF2B5EF4-FFF2-40B4-BE49-F238E27FC236}">
                <a16:creationId xmlns:a16="http://schemas.microsoft.com/office/drawing/2014/main" id="{0E38DE96-DEE9-0A4F-8E0A-4FA11093FE09}"/>
              </a:ext>
            </a:extLst>
          </p:cNvPr>
          <p:cNvSpPr/>
          <p:nvPr/>
        </p:nvSpPr>
        <p:spPr bwMode="auto">
          <a:xfrm>
            <a:off x="1113262" y="2583519"/>
            <a:ext cx="1719148" cy="49065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interrupt 0x80</a:t>
            </a:r>
          </a:p>
        </p:txBody>
      </p:sp>
      <p:sp>
        <p:nvSpPr>
          <p:cNvPr id="8" name="Rectangle 7">
            <a:extLst>
              <a:ext uri="{FF2B5EF4-FFF2-40B4-BE49-F238E27FC236}">
                <a16:creationId xmlns:a16="http://schemas.microsoft.com/office/drawing/2014/main" id="{A71B8761-2ED9-3448-834D-A2EDA63C7A38}"/>
              </a:ext>
            </a:extLst>
          </p:cNvPr>
          <p:cNvSpPr/>
          <p:nvPr/>
        </p:nvSpPr>
        <p:spPr bwMode="auto">
          <a:xfrm>
            <a:off x="1113262" y="5055373"/>
            <a:ext cx="1719148" cy="62059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rPr>
              <a:t>sys_write</a:t>
            </a:r>
            <a:r>
              <a:rPr kumimoji="0" lang="en-US" sz="2000" b="0" i="0" u="none" strike="noStrike" cap="none" normalizeH="0" baseline="0" dirty="0">
                <a:ln>
                  <a:noFill/>
                </a:ln>
                <a:solidFill>
                  <a:schemeClr val="tx1"/>
                </a:solidFill>
                <a:effectLst/>
                <a:latin typeface="Arial" charset="0"/>
              </a:rPr>
              <a:t>()</a:t>
            </a:r>
          </a:p>
          <a:p>
            <a:pPr marL="0" marR="0" indent="0" algn="ctr" defTabSz="914400" rtl="0" eaLnBrk="1" fontAlgn="base" latinLnBrk="0" hangingPunct="1">
              <a:lnSpc>
                <a:spcPct val="100000"/>
              </a:lnSpc>
              <a:spcBef>
                <a:spcPct val="0"/>
              </a:spcBef>
              <a:spcAft>
                <a:spcPct val="0"/>
              </a:spcAft>
              <a:buClrTx/>
              <a:buSzTx/>
              <a:buFontTx/>
              <a:buNone/>
              <a:tabLst/>
            </a:pPr>
            <a:r>
              <a:rPr lang="en-US" dirty="0"/>
              <a:t>Kernel</a:t>
            </a:r>
            <a:endParaRPr kumimoji="0" lang="en-US" sz="2000" b="0" i="0" u="none" strike="noStrike" cap="none" normalizeH="0" baseline="0" dirty="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587C1418-5867-D44B-BE04-559C057CC03E}"/>
              </a:ext>
            </a:extLst>
          </p:cNvPr>
          <p:cNvSpPr/>
          <p:nvPr/>
        </p:nvSpPr>
        <p:spPr bwMode="auto">
          <a:xfrm>
            <a:off x="5558882" y="1134406"/>
            <a:ext cx="1719147" cy="49065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rPr>
              <a:t>fwrite</a:t>
            </a:r>
            <a:r>
              <a:rPr kumimoji="0" lang="en-US" sz="2000" b="0" i="0" u="none" strike="noStrike" cap="none" normalizeH="0" baseline="0" dirty="0">
                <a:ln>
                  <a:noFill/>
                </a:ln>
                <a:solidFill>
                  <a:schemeClr val="tx1"/>
                </a:solidFill>
                <a:effectLst/>
                <a:latin typeface="Arial" charset="0"/>
              </a:rPr>
              <a:t>()</a:t>
            </a:r>
          </a:p>
        </p:txBody>
      </p:sp>
      <p:sp>
        <p:nvSpPr>
          <p:cNvPr id="10" name="Rectangle 9">
            <a:extLst>
              <a:ext uri="{FF2B5EF4-FFF2-40B4-BE49-F238E27FC236}">
                <a16:creationId xmlns:a16="http://schemas.microsoft.com/office/drawing/2014/main" id="{4B89C87D-8286-7541-ACA1-BD6CC6EDE7C5}"/>
              </a:ext>
            </a:extLst>
          </p:cNvPr>
          <p:cNvSpPr/>
          <p:nvPr/>
        </p:nvSpPr>
        <p:spPr bwMode="auto">
          <a:xfrm>
            <a:off x="5558881" y="1961336"/>
            <a:ext cx="1719148" cy="49065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write()</a:t>
            </a:r>
          </a:p>
        </p:txBody>
      </p:sp>
      <p:sp>
        <p:nvSpPr>
          <p:cNvPr id="11" name="Rectangle 10">
            <a:extLst>
              <a:ext uri="{FF2B5EF4-FFF2-40B4-BE49-F238E27FC236}">
                <a16:creationId xmlns:a16="http://schemas.microsoft.com/office/drawing/2014/main" id="{EE5C9D6F-C426-AD4C-8875-184E4111B1C9}"/>
              </a:ext>
            </a:extLst>
          </p:cNvPr>
          <p:cNvSpPr/>
          <p:nvPr/>
        </p:nvSpPr>
        <p:spPr bwMode="auto">
          <a:xfrm>
            <a:off x="5558881" y="3344570"/>
            <a:ext cx="1719148" cy="49065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rPr>
              <a:t>NtWriteFile</a:t>
            </a:r>
            <a:r>
              <a:rPr kumimoji="0" lang="en-US" sz="2000" b="0" i="0" u="none" strike="noStrike" cap="none" normalizeH="0" baseline="0" dirty="0">
                <a:ln>
                  <a:noFill/>
                </a:ln>
                <a:solidFill>
                  <a:schemeClr val="tx1"/>
                </a:solidFill>
                <a:effectLst/>
                <a:latin typeface="Arial" charset="0"/>
              </a:rPr>
              <a:t>()</a:t>
            </a:r>
          </a:p>
        </p:txBody>
      </p:sp>
      <p:sp>
        <p:nvSpPr>
          <p:cNvPr id="12" name="Rectangle 11">
            <a:extLst>
              <a:ext uri="{FF2B5EF4-FFF2-40B4-BE49-F238E27FC236}">
                <a16:creationId xmlns:a16="http://schemas.microsoft.com/office/drawing/2014/main" id="{7790DDE5-95C2-E340-BDED-F774BD7C044E}"/>
              </a:ext>
            </a:extLst>
          </p:cNvPr>
          <p:cNvSpPr/>
          <p:nvPr/>
        </p:nvSpPr>
        <p:spPr bwMode="auto">
          <a:xfrm>
            <a:off x="5558881" y="3944566"/>
            <a:ext cx="1719148" cy="49065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Interrupt 0x2e</a:t>
            </a:r>
          </a:p>
        </p:txBody>
      </p:sp>
      <p:sp>
        <p:nvSpPr>
          <p:cNvPr id="13" name="Rectangle 12">
            <a:extLst>
              <a:ext uri="{FF2B5EF4-FFF2-40B4-BE49-F238E27FC236}">
                <a16:creationId xmlns:a16="http://schemas.microsoft.com/office/drawing/2014/main" id="{86F3D6C9-720B-7445-ACAC-8DA27567A17A}"/>
              </a:ext>
            </a:extLst>
          </p:cNvPr>
          <p:cNvSpPr/>
          <p:nvPr/>
        </p:nvSpPr>
        <p:spPr bwMode="auto">
          <a:xfrm>
            <a:off x="5558881" y="5163091"/>
            <a:ext cx="1719148" cy="62059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rPr>
              <a:t>IoWriteFile</a:t>
            </a:r>
            <a:r>
              <a:rPr kumimoji="0" lang="en-US" sz="2000" b="0" i="0" u="none" strike="noStrike" cap="none" normalizeH="0" baseline="0" dirty="0">
                <a:ln>
                  <a:noFill/>
                </a:ln>
                <a:solidFill>
                  <a:schemeClr val="tx1"/>
                </a:solidFill>
                <a:effectLst/>
                <a:latin typeface="Arial" charset="0"/>
              </a:rPr>
              <a:t>()</a:t>
            </a:r>
          </a:p>
          <a:p>
            <a:pPr marL="0" marR="0" indent="0" algn="ctr" defTabSz="914400" rtl="0" eaLnBrk="1" fontAlgn="base" latinLnBrk="0" hangingPunct="1">
              <a:lnSpc>
                <a:spcPct val="100000"/>
              </a:lnSpc>
              <a:spcBef>
                <a:spcPct val="0"/>
              </a:spcBef>
              <a:spcAft>
                <a:spcPct val="0"/>
              </a:spcAft>
              <a:buClrTx/>
              <a:buSzTx/>
              <a:buFontTx/>
              <a:buNone/>
              <a:tabLst/>
            </a:pPr>
            <a:r>
              <a:rPr lang="en-US" dirty="0"/>
              <a:t>Kernel</a:t>
            </a:r>
            <a:endParaRPr kumimoji="0" lang="en-US" sz="2000" b="0" i="0" u="none" strike="noStrike" cap="none" normalizeH="0" baseline="0" dirty="0">
              <a:ln>
                <a:noFill/>
              </a:ln>
              <a:solidFill>
                <a:schemeClr val="tx1"/>
              </a:solidFill>
              <a:effectLst/>
              <a:latin typeface="Arial" charset="0"/>
            </a:endParaRPr>
          </a:p>
        </p:txBody>
      </p:sp>
      <p:cxnSp>
        <p:nvCxnSpPr>
          <p:cNvPr id="15" name="Straight Connector 14">
            <a:extLst>
              <a:ext uri="{FF2B5EF4-FFF2-40B4-BE49-F238E27FC236}">
                <a16:creationId xmlns:a16="http://schemas.microsoft.com/office/drawing/2014/main" id="{C19CAB73-4A04-7D42-BC3A-95F51ACDD6B0}"/>
              </a:ext>
            </a:extLst>
          </p:cNvPr>
          <p:cNvCxnSpPr/>
          <p:nvPr/>
        </p:nvCxnSpPr>
        <p:spPr bwMode="auto">
          <a:xfrm>
            <a:off x="300038" y="1706137"/>
            <a:ext cx="7963016" cy="0"/>
          </a:xfrm>
          <a:prstGeom prst="line">
            <a:avLst/>
          </a:prstGeom>
          <a:ln w="571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C5016AB-AE34-0D47-83AE-B639638C1BF0}"/>
              </a:ext>
            </a:extLst>
          </p:cNvPr>
          <p:cNvCxnSpPr/>
          <p:nvPr/>
        </p:nvCxnSpPr>
        <p:spPr bwMode="auto">
          <a:xfrm>
            <a:off x="300038" y="3170060"/>
            <a:ext cx="7963016" cy="0"/>
          </a:xfrm>
          <a:prstGeom prst="line">
            <a:avLst/>
          </a:prstGeom>
          <a:ln w="571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28DD664-2317-264D-88E5-6F06302785C5}"/>
              </a:ext>
            </a:extLst>
          </p:cNvPr>
          <p:cNvCxnSpPr/>
          <p:nvPr/>
        </p:nvCxnSpPr>
        <p:spPr bwMode="auto">
          <a:xfrm>
            <a:off x="300038" y="4780156"/>
            <a:ext cx="7963016" cy="0"/>
          </a:xfrm>
          <a:prstGeom prst="line">
            <a:avLst/>
          </a:prstGeom>
          <a:ln w="571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131416C-C172-374F-B018-64BBA9FFF395}"/>
              </a:ext>
            </a:extLst>
          </p:cNvPr>
          <p:cNvSpPr txBox="1"/>
          <p:nvPr/>
        </p:nvSpPr>
        <p:spPr>
          <a:xfrm>
            <a:off x="0" y="711673"/>
            <a:ext cx="1580882" cy="400110"/>
          </a:xfrm>
          <a:prstGeom prst="rect">
            <a:avLst/>
          </a:prstGeom>
          <a:noFill/>
        </p:spPr>
        <p:txBody>
          <a:bodyPr wrap="none" rtlCol="0">
            <a:spAutoFit/>
          </a:bodyPr>
          <a:lstStyle/>
          <a:p>
            <a:r>
              <a:rPr lang="en-US" b="1" dirty="0"/>
              <a:t>Application</a:t>
            </a:r>
          </a:p>
        </p:txBody>
      </p:sp>
      <p:sp>
        <p:nvSpPr>
          <p:cNvPr id="20" name="TextBox 19">
            <a:extLst>
              <a:ext uri="{FF2B5EF4-FFF2-40B4-BE49-F238E27FC236}">
                <a16:creationId xmlns:a16="http://schemas.microsoft.com/office/drawing/2014/main" id="{61D6A899-BEA4-4144-AF00-2575A62F153A}"/>
              </a:ext>
            </a:extLst>
          </p:cNvPr>
          <p:cNvSpPr txBox="1"/>
          <p:nvPr/>
        </p:nvSpPr>
        <p:spPr>
          <a:xfrm>
            <a:off x="76784" y="1769575"/>
            <a:ext cx="1068454" cy="1323439"/>
          </a:xfrm>
          <a:prstGeom prst="rect">
            <a:avLst/>
          </a:prstGeom>
          <a:noFill/>
        </p:spPr>
        <p:txBody>
          <a:bodyPr wrap="square" rtlCol="0">
            <a:spAutoFit/>
          </a:bodyPr>
          <a:lstStyle/>
          <a:p>
            <a:r>
              <a:rPr lang="en-US" b="1" dirty="0"/>
              <a:t>C</a:t>
            </a:r>
          </a:p>
          <a:p>
            <a:r>
              <a:rPr lang="en-US" b="1" dirty="0"/>
              <a:t>Run Time </a:t>
            </a:r>
          </a:p>
          <a:p>
            <a:r>
              <a:rPr lang="en-US" b="1" dirty="0"/>
              <a:t>Library</a:t>
            </a:r>
          </a:p>
        </p:txBody>
      </p:sp>
      <p:sp>
        <p:nvSpPr>
          <p:cNvPr id="21" name="TextBox 20">
            <a:extLst>
              <a:ext uri="{FF2B5EF4-FFF2-40B4-BE49-F238E27FC236}">
                <a16:creationId xmlns:a16="http://schemas.microsoft.com/office/drawing/2014/main" id="{ADD16006-E59F-9A48-9F4F-A71C076500DC}"/>
              </a:ext>
            </a:extLst>
          </p:cNvPr>
          <p:cNvSpPr txBox="1"/>
          <p:nvPr/>
        </p:nvSpPr>
        <p:spPr>
          <a:xfrm>
            <a:off x="76784" y="3437419"/>
            <a:ext cx="1976182" cy="400110"/>
          </a:xfrm>
          <a:prstGeom prst="rect">
            <a:avLst/>
          </a:prstGeom>
          <a:noFill/>
        </p:spPr>
        <p:txBody>
          <a:bodyPr wrap="none" rtlCol="0">
            <a:spAutoFit/>
          </a:bodyPr>
          <a:lstStyle/>
          <a:p>
            <a:r>
              <a:rPr lang="en-US" b="1" dirty="0"/>
              <a:t>API (Windows)</a:t>
            </a:r>
          </a:p>
        </p:txBody>
      </p:sp>
      <p:sp>
        <p:nvSpPr>
          <p:cNvPr id="22" name="TextBox 21">
            <a:extLst>
              <a:ext uri="{FF2B5EF4-FFF2-40B4-BE49-F238E27FC236}">
                <a16:creationId xmlns:a16="http://schemas.microsoft.com/office/drawing/2014/main" id="{EC424A0F-DDDD-8A4A-B9BB-DB4AF136A84C}"/>
              </a:ext>
            </a:extLst>
          </p:cNvPr>
          <p:cNvSpPr txBox="1"/>
          <p:nvPr/>
        </p:nvSpPr>
        <p:spPr>
          <a:xfrm>
            <a:off x="162277" y="4965562"/>
            <a:ext cx="982961" cy="400110"/>
          </a:xfrm>
          <a:prstGeom prst="rect">
            <a:avLst/>
          </a:prstGeom>
          <a:noFill/>
        </p:spPr>
        <p:txBody>
          <a:bodyPr wrap="none" rtlCol="0">
            <a:spAutoFit/>
          </a:bodyPr>
          <a:lstStyle/>
          <a:p>
            <a:r>
              <a:rPr lang="en-US" b="1" dirty="0"/>
              <a:t>Kernel</a:t>
            </a:r>
          </a:p>
        </p:txBody>
      </p:sp>
      <p:cxnSp>
        <p:nvCxnSpPr>
          <p:cNvPr id="24" name="Straight Arrow Connector 23">
            <a:extLst>
              <a:ext uri="{FF2B5EF4-FFF2-40B4-BE49-F238E27FC236}">
                <a16:creationId xmlns:a16="http://schemas.microsoft.com/office/drawing/2014/main" id="{36CE4FBD-ADFA-7D47-800E-B65A7010AC96}"/>
              </a:ext>
            </a:extLst>
          </p:cNvPr>
          <p:cNvCxnSpPr>
            <a:cxnSpLocks/>
          </p:cNvCxnSpPr>
          <p:nvPr/>
        </p:nvCxnSpPr>
        <p:spPr bwMode="auto">
          <a:xfrm>
            <a:off x="4537791" y="1156768"/>
            <a:ext cx="22303" cy="4626921"/>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E43C1737-E570-BA43-B28F-4A5E4B01DFFB}"/>
              </a:ext>
            </a:extLst>
          </p:cNvPr>
          <p:cNvSpPr txBox="1"/>
          <p:nvPr/>
        </p:nvSpPr>
        <p:spPr>
          <a:xfrm>
            <a:off x="2916128" y="1088252"/>
            <a:ext cx="1279517" cy="400110"/>
          </a:xfrm>
          <a:prstGeom prst="rect">
            <a:avLst/>
          </a:prstGeom>
          <a:noFill/>
        </p:spPr>
        <p:txBody>
          <a:bodyPr wrap="none" rtlCol="0">
            <a:spAutoFit/>
          </a:bodyPr>
          <a:lstStyle/>
          <a:p>
            <a:r>
              <a:rPr lang="en-US" dirty="0"/>
              <a:t>./program</a:t>
            </a:r>
          </a:p>
        </p:txBody>
      </p:sp>
      <p:sp>
        <p:nvSpPr>
          <p:cNvPr id="26" name="TextBox 25">
            <a:extLst>
              <a:ext uri="{FF2B5EF4-FFF2-40B4-BE49-F238E27FC236}">
                <a16:creationId xmlns:a16="http://schemas.microsoft.com/office/drawing/2014/main" id="{A4A26454-5AC4-CA49-9967-597E62DFD712}"/>
              </a:ext>
            </a:extLst>
          </p:cNvPr>
          <p:cNvSpPr txBox="1"/>
          <p:nvPr/>
        </p:nvSpPr>
        <p:spPr>
          <a:xfrm>
            <a:off x="7278029" y="1110815"/>
            <a:ext cx="1622560" cy="400110"/>
          </a:xfrm>
          <a:prstGeom prst="rect">
            <a:avLst/>
          </a:prstGeom>
          <a:noFill/>
        </p:spPr>
        <p:txBody>
          <a:bodyPr wrap="none" rtlCol="0">
            <a:spAutoFit/>
          </a:bodyPr>
          <a:lstStyle/>
          <a:p>
            <a:r>
              <a:rPr lang="en-US" dirty="0" err="1"/>
              <a:t>program.exe</a:t>
            </a:r>
            <a:endParaRPr lang="en-US" dirty="0"/>
          </a:p>
        </p:txBody>
      </p:sp>
      <p:sp>
        <p:nvSpPr>
          <p:cNvPr id="27" name="TextBox 26">
            <a:extLst>
              <a:ext uri="{FF2B5EF4-FFF2-40B4-BE49-F238E27FC236}">
                <a16:creationId xmlns:a16="http://schemas.microsoft.com/office/drawing/2014/main" id="{8C3A3C10-BB04-3544-9DCF-C5632AE53064}"/>
              </a:ext>
            </a:extLst>
          </p:cNvPr>
          <p:cNvSpPr txBox="1"/>
          <p:nvPr/>
        </p:nvSpPr>
        <p:spPr>
          <a:xfrm>
            <a:off x="7278029" y="1973467"/>
            <a:ext cx="1481496" cy="707886"/>
          </a:xfrm>
          <a:prstGeom prst="rect">
            <a:avLst/>
          </a:prstGeom>
          <a:noFill/>
        </p:spPr>
        <p:txBody>
          <a:bodyPr wrap="none" rtlCol="0">
            <a:spAutoFit/>
          </a:bodyPr>
          <a:lstStyle/>
          <a:p>
            <a:r>
              <a:rPr lang="en-US" dirty="0" err="1"/>
              <a:t>Libcmt.lib</a:t>
            </a:r>
            <a:endParaRPr lang="en-US" dirty="0"/>
          </a:p>
          <a:p>
            <a:r>
              <a:rPr lang="en-US" dirty="0"/>
              <a:t>msvcr90.dll</a:t>
            </a:r>
          </a:p>
        </p:txBody>
      </p:sp>
      <p:sp>
        <p:nvSpPr>
          <p:cNvPr id="28" name="TextBox 27">
            <a:extLst>
              <a:ext uri="{FF2B5EF4-FFF2-40B4-BE49-F238E27FC236}">
                <a16:creationId xmlns:a16="http://schemas.microsoft.com/office/drawing/2014/main" id="{30542B37-9FBE-334C-AB5E-AEA58065CB87}"/>
              </a:ext>
            </a:extLst>
          </p:cNvPr>
          <p:cNvSpPr txBox="1"/>
          <p:nvPr/>
        </p:nvSpPr>
        <p:spPr>
          <a:xfrm>
            <a:off x="7419093" y="3376811"/>
            <a:ext cx="1540806" cy="1015663"/>
          </a:xfrm>
          <a:prstGeom prst="rect">
            <a:avLst/>
          </a:prstGeom>
          <a:noFill/>
        </p:spPr>
        <p:txBody>
          <a:bodyPr wrap="none" rtlCol="0">
            <a:spAutoFit/>
          </a:bodyPr>
          <a:lstStyle/>
          <a:p>
            <a:r>
              <a:rPr lang="en-US" dirty="0"/>
              <a:t>Kernel32.dll</a:t>
            </a:r>
          </a:p>
          <a:p>
            <a:endParaRPr lang="en-US" dirty="0"/>
          </a:p>
          <a:p>
            <a:r>
              <a:rPr lang="en-US" dirty="0" err="1"/>
              <a:t>NTDLL.dll</a:t>
            </a:r>
            <a:endParaRPr lang="en-US" dirty="0"/>
          </a:p>
        </p:txBody>
      </p:sp>
      <p:sp>
        <p:nvSpPr>
          <p:cNvPr id="29" name="TextBox 28">
            <a:extLst>
              <a:ext uri="{FF2B5EF4-FFF2-40B4-BE49-F238E27FC236}">
                <a16:creationId xmlns:a16="http://schemas.microsoft.com/office/drawing/2014/main" id="{FE5F75C9-0BAE-5042-821F-2FDC7809505C}"/>
              </a:ext>
            </a:extLst>
          </p:cNvPr>
          <p:cNvSpPr txBox="1"/>
          <p:nvPr/>
        </p:nvSpPr>
        <p:spPr>
          <a:xfrm>
            <a:off x="7445896" y="5335101"/>
            <a:ext cx="1653017" cy="400110"/>
          </a:xfrm>
          <a:prstGeom prst="rect">
            <a:avLst/>
          </a:prstGeom>
          <a:noFill/>
        </p:spPr>
        <p:txBody>
          <a:bodyPr wrap="none" rtlCol="0">
            <a:spAutoFit/>
          </a:bodyPr>
          <a:lstStyle/>
          <a:p>
            <a:r>
              <a:rPr lang="en-US" dirty="0" err="1"/>
              <a:t>NtosKrnl.exe</a:t>
            </a:r>
            <a:endParaRPr lang="en-US" dirty="0"/>
          </a:p>
        </p:txBody>
      </p:sp>
      <p:sp>
        <p:nvSpPr>
          <p:cNvPr id="30" name="TextBox 29">
            <a:extLst>
              <a:ext uri="{FF2B5EF4-FFF2-40B4-BE49-F238E27FC236}">
                <a16:creationId xmlns:a16="http://schemas.microsoft.com/office/drawing/2014/main" id="{873296DC-2E99-7F44-B135-5D70883D0922}"/>
              </a:ext>
            </a:extLst>
          </p:cNvPr>
          <p:cNvSpPr txBox="1"/>
          <p:nvPr/>
        </p:nvSpPr>
        <p:spPr>
          <a:xfrm>
            <a:off x="2985879" y="1781018"/>
            <a:ext cx="912429" cy="707886"/>
          </a:xfrm>
          <a:prstGeom prst="rect">
            <a:avLst/>
          </a:prstGeom>
          <a:noFill/>
        </p:spPr>
        <p:txBody>
          <a:bodyPr wrap="none" rtlCol="0">
            <a:spAutoFit/>
          </a:bodyPr>
          <a:lstStyle/>
          <a:p>
            <a:r>
              <a:rPr lang="en-US" dirty="0" err="1"/>
              <a:t>libc.a</a:t>
            </a:r>
            <a:endParaRPr lang="en-US" dirty="0"/>
          </a:p>
          <a:p>
            <a:r>
              <a:rPr lang="en-US" dirty="0" err="1"/>
              <a:t>libc.so</a:t>
            </a:r>
            <a:endParaRPr lang="en-US" dirty="0"/>
          </a:p>
        </p:txBody>
      </p:sp>
      <p:sp>
        <p:nvSpPr>
          <p:cNvPr id="31" name="TextBox 30">
            <a:extLst>
              <a:ext uri="{FF2B5EF4-FFF2-40B4-BE49-F238E27FC236}">
                <a16:creationId xmlns:a16="http://schemas.microsoft.com/office/drawing/2014/main" id="{E09E8A10-E42C-DD47-926A-DE1E339773B6}"/>
              </a:ext>
            </a:extLst>
          </p:cNvPr>
          <p:cNvSpPr txBox="1"/>
          <p:nvPr/>
        </p:nvSpPr>
        <p:spPr>
          <a:xfrm>
            <a:off x="2988259" y="2424207"/>
            <a:ext cx="912429" cy="707886"/>
          </a:xfrm>
          <a:prstGeom prst="rect">
            <a:avLst/>
          </a:prstGeom>
          <a:noFill/>
        </p:spPr>
        <p:txBody>
          <a:bodyPr wrap="none" rtlCol="0">
            <a:spAutoFit/>
          </a:bodyPr>
          <a:lstStyle/>
          <a:p>
            <a:r>
              <a:rPr lang="en-US" dirty="0" err="1"/>
              <a:t>libc.a</a:t>
            </a:r>
            <a:endParaRPr lang="en-US" dirty="0"/>
          </a:p>
          <a:p>
            <a:r>
              <a:rPr lang="en-US" dirty="0" err="1"/>
              <a:t>libc.so</a:t>
            </a:r>
            <a:endParaRPr lang="en-US" dirty="0"/>
          </a:p>
        </p:txBody>
      </p:sp>
      <p:sp>
        <p:nvSpPr>
          <p:cNvPr id="32" name="TextBox 31">
            <a:extLst>
              <a:ext uri="{FF2B5EF4-FFF2-40B4-BE49-F238E27FC236}">
                <a16:creationId xmlns:a16="http://schemas.microsoft.com/office/drawing/2014/main" id="{F75CAF81-CF22-504E-B9F8-CDA88328E1B5}"/>
              </a:ext>
            </a:extLst>
          </p:cNvPr>
          <p:cNvSpPr txBox="1"/>
          <p:nvPr/>
        </p:nvSpPr>
        <p:spPr>
          <a:xfrm>
            <a:off x="3003409" y="5163091"/>
            <a:ext cx="1111202" cy="400110"/>
          </a:xfrm>
          <a:prstGeom prst="rect">
            <a:avLst/>
          </a:prstGeom>
          <a:noFill/>
        </p:spPr>
        <p:txBody>
          <a:bodyPr wrap="none" rtlCol="0">
            <a:spAutoFit/>
          </a:bodyPr>
          <a:lstStyle/>
          <a:p>
            <a:r>
              <a:rPr lang="en-US" dirty="0"/>
              <a:t>./</a:t>
            </a:r>
            <a:r>
              <a:rPr lang="en-US" dirty="0" err="1"/>
              <a:t>vlinuxz</a:t>
            </a:r>
            <a:endParaRPr lang="en-US" dirty="0"/>
          </a:p>
        </p:txBody>
      </p:sp>
    </p:spTree>
    <p:extLst>
      <p:ext uri="{BB962C8B-B14F-4D97-AF65-F5344CB8AC3E}">
        <p14:creationId xmlns:p14="http://schemas.microsoft.com/office/powerpoint/2010/main" val="868333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System Call </a:t>
            </a:r>
            <a:br>
              <a:rPr lang="en-US" dirty="0"/>
            </a:br>
            <a:endParaRPr lang="en-US" dirty="0"/>
          </a:p>
        </p:txBody>
      </p:sp>
      <p:sp>
        <p:nvSpPr>
          <p:cNvPr id="3" name="Content Placeholder 2"/>
          <p:cNvSpPr>
            <a:spLocks noGrp="1"/>
          </p:cNvSpPr>
          <p:nvPr>
            <p:ph idx="1"/>
          </p:nvPr>
        </p:nvSpPr>
        <p:spPr>
          <a:xfrm>
            <a:off x="300038" y="1025612"/>
            <a:ext cx="8524875" cy="4313238"/>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575"/>
            <a:ext cx="8379912" cy="6160182"/>
          </a:xfrm>
          <a:prstGeom prst="rect">
            <a:avLst/>
          </a:prstGeom>
        </p:spPr>
      </p:pic>
      <p:sp>
        <p:nvSpPr>
          <p:cNvPr id="5" name="Rectangle 4"/>
          <p:cNvSpPr/>
          <p:nvPr/>
        </p:nvSpPr>
        <p:spPr>
          <a:xfrm>
            <a:off x="4560094" y="825557"/>
            <a:ext cx="3544560" cy="400110"/>
          </a:xfrm>
          <a:prstGeom prst="rect">
            <a:avLst/>
          </a:prstGeom>
        </p:spPr>
        <p:txBody>
          <a:bodyPr wrap="none">
            <a:spAutoFit/>
          </a:bodyPr>
          <a:lstStyle/>
          <a:p>
            <a:r>
              <a:rPr lang="en-US" dirty="0">
                <a:hlinkClick r:id="rId3"/>
              </a:rPr>
              <a:t>http://</a:t>
            </a:r>
            <a:r>
              <a:rPr lang="en-US" dirty="0" err="1">
                <a:hlinkClick r:id="rId3"/>
              </a:rPr>
              <a:t>syscalls.kernelgrok.com</a:t>
            </a:r>
            <a:endParaRPr lang="en-US" dirty="0"/>
          </a:p>
        </p:txBody>
      </p:sp>
    </p:spTree>
    <p:extLst>
      <p:ext uri="{BB962C8B-B14F-4D97-AF65-F5344CB8AC3E}">
        <p14:creationId xmlns:p14="http://schemas.microsoft.com/office/powerpoint/2010/main" val="1093070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308F-40E0-AF48-B463-F4849AE9A51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3B46408-87F9-8E47-8EA7-41A5E8164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50"/>
            <a:ext cx="5203102" cy="3824868"/>
          </a:xfrm>
          <a:prstGeom prst="rect">
            <a:avLst/>
          </a:prstGeom>
        </p:spPr>
      </p:pic>
      <p:pic>
        <p:nvPicPr>
          <p:cNvPr id="9" name="Content Placeholder 8">
            <a:extLst>
              <a:ext uri="{FF2B5EF4-FFF2-40B4-BE49-F238E27FC236}">
                <a16:creationId xmlns:a16="http://schemas.microsoft.com/office/drawing/2014/main" id="{A86CA599-6DD5-9144-BCE8-C8B0FC125B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7571" y="11150"/>
            <a:ext cx="4036429" cy="6871891"/>
          </a:xfrm>
        </p:spPr>
      </p:pic>
    </p:spTree>
    <p:extLst>
      <p:ext uri="{BB962C8B-B14F-4D97-AF65-F5344CB8AC3E}">
        <p14:creationId xmlns:p14="http://schemas.microsoft.com/office/powerpoint/2010/main" val="2080464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Stack</a:t>
            </a:r>
            <a:endParaRPr lang="en-US" dirty="0"/>
          </a:p>
        </p:txBody>
      </p:sp>
      <p:sp>
        <p:nvSpPr>
          <p:cNvPr id="3" name="Content Placeholder 2"/>
          <p:cNvSpPr>
            <a:spLocks noGrp="1"/>
          </p:cNvSpPr>
          <p:nvPr>
            <p:ph idx="1"/>
          </p:nvPr>
        </p:nvSpPr>
        <p:spPr/>
        <p:txBody>
          <a:bodyPr/>
          <a:lstStyle/>
          <a:p>
            <a:r>
              <a:rPr lang="en-US" sz="3200" dirty="0"/>
              <a:t>Pass arguments</a:t>
            </a:r>
          </a:p>
          <a:p>
            <a:r>
              <a:rPr lang="en-US" sz="3200" dirty="0"/>
              <a:t>Save the return address</a:t>
            </a:r>
          </a:p>
          <a:p>
            <a:r>
              <a:rPr lang="en-US" sz="3200" dirty="0"/>
              <a:t>Save </a:t>
            </a:r>
            <a:r>
              <a:rPr lang="en-US" sz="3200" b="1" dirty="0"/>
              <a:t>local variable</a:t>
            </a:r>
            <a:endParaRPr lang="en-US" sz="3200" dirty="0"/>
          </a:p>
          <a:p>
            <a:endParaRPr lang="en-US" sz="3200" dirty="0"/>
          </a:p>
        </p:txBody>
      </p:sp>
    </p:spTree>
    <p:extLst>
      <p:ext uri="{BB962C8B-B14F-4D97-AF65-F5344CB8AC3E}">
        <p14:creationId xmlns:p14="http://schemas.microsoft.com/office/powerpoint/2010/main" val="2074224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Example:</a:t>
            </a:r>
            <a:r>
              <a:rPr lang="zh-CN" altLang="en-US" dirty="0"/>
              <a:t> </a:t>
            </a:r>
            <a:r>
              <a:rPr lang="en-US" altLang="zh-CN" dirty="0"/>
              <a:t>Hello</a:t>
            </a:r>
            <a:r>
              <a:rPr lang="zh-CN" altLang="en-US" dirty="0"/>
              <a:t> </a:t>
            </a:r>
            <a:r>
              <a:rPr lang="en-US" altLang="zh-CN" dirty="0"/>
              <a:t>World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1844" y="1014880"/>
            <a:ext cx="7556500" cy="3708400"/>
          </a:xfrm>
        </p:spPr>
      </p:pic>
      <p:sp>
        <p:nvSpPr>
          <p:cNvPr id="5" name="TextBox 4"/>
          <p:cNvSpPr txBox="1"/>
          <p:nvPr/>
        </p:nvSpPr>
        <p:spPr>
          <a:xfrm>
            <a:off x="6563637" y="4813857"/>
            <a:ext cx="1939955" cy="400110"/>
          </a:xfrm>
          <a:prstGeom prst="rect">
            <a:avLst/>
          </a:prstGeom>
          <a:noFill/>
        </p:spPr>
        <p:txBody>
          <a:bodyPr wrap="none" rtlCol="0">
            <a:spAutoFit/>
          </a:bodyPr>
          <a:lstStyle/>
          <a:p>
            <a:r>
              <a:rPr lang="en-US" altLang="zh-CN"/>
              <a:t>helloworld.asm</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30449"/>
            <a:ext cx="9144000" cy="438727"/>
          </a:xfrm>
          <a:prstGeom prst="rect">
            <a:avLst/>
          </a:prstGeom>
        </p:spPr>
      </p:pic>
      <p:sp>
        <p:nvSpPr>
          <p:cNvPr id="3" name="Rectangle 2">
            <a:extLst>
              <a:ext uri="{FF2B5EF4-FFF2-40B4-BE49-F238E27FC236}">
                <a16:creationId xmlns:a16="http://schemas.microsoft.com/office/drawing/2014/main" id="{3594BA05-C4BC-0247-813C-2F97E307C231}"/>
              </a:ext>
            </a:extLst>
          </p:cNvPr>
          <p:cNvSpPr/>
          <p:nvPr/>
        </p:nvSpPr>
        <p:spPr>
          <a:xfrm>
            <a:off x="5508702" y="-108504"/>
            <a:ext cx="3635298"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solidFill>
                  <a:srgbClr val="242729"/>
                </a:solidFill>
                <a:latin typeface="inherit"/>
              </a:rPr>
              <a:t>Quick review:</a:t>
            </a:r>
          </a:p>
          <a:p>
            <a:pPr lvl="1">
              <a:buFont typeface="Arial" panose="020B0604020202020204" pitchFamily="34" charset="0"/>
              <a:buChar char="•"/>
            </a:pPr>
            <a:r>
              <a:rPr lang="en-US" sz="1200" b="1" dirty="0">
                <a:solidFill>
                  <a:srgbClr val="242729"/>
                </a:solidFill>
                <a:latin typeface="inherit"/>
              </a:rPr>
              <a:t>DB</a:t>
            </a:r>
            <a:r>
              <a:rPr lang="en-US" sz="1200" dirty="0">
                <a:solidFill>
                  <a:srgbClr val="242729"/>
                </a:solidFill>
                <a:latin typeface="inherit"/>
              </a:rPr>
              <a:t> - Define Byte. 8 bits</a:t>
            </a:r>
          </a:p>
          <a:p>
            <a:pPr lvl="1">
              <a:buFont typeface="Arial" panose="020B0604020202020204" pitchFamily="34" charset="0"/>
              <a:buChar char="•"/>
            </a:pPr>
            <a:r>
              <a:rPr lang="en-US" sz="1200" b="1" dirty="0">
                <a:solidFill>
                  <a:srgbClr val="242729"/>
                </a:solidFill>
                <a:latin typeface="inherit"/>
              </a:rPr>
              <a:t>DW</a:t>
            </a:r>
            <a:r>
              <a:rPr lang="en-US" sz="1200" dirty="0">
                <a:solidFill>
                  <a:srgbClr val="242729"/>
                </a:solidFill>
                <a:latin typeface="inherit"/>
              </a:rPr>
              <a:t> - Define Word. Generally 2 bytes on a typical x86 32-bit system</a:t>
            </a:r>
          </a:p>
          <a:p>
            <a:pPr lvl="1">
              <a:buFont typeface="Arial" panose="020B0604020202020204" pitchFamily="34" charset="0"/>
              <a:buChar char="•"/>
            </a:pPr>
            <a:r>
              <a:rPr lang="en-US" sz="1200" b="1" dirty="0">
                <a:solidFill>
                  <a:srgbClr val="242729"/>
                </a:solidFill>
                <a:latin typeface="inherit"/>
              </a:rPr>
              <a:t>DD</a:t>
            </a:r>
            <a:r>
              <a:rPr lang="en-US" sz="1200" dirty="0">
                <a:solidFill>
                  <a:srgbClr val="242729"/>
                </a:solidFill>
                <a:latin typeface="inherit"/>
              </a:rPr>
              <a:t> - Define double word. Generally 4 bytes on a typical x86 32-bit system</a:t>
            </a:r>
          </a:p>
          <a:p>
            <a:r>
              <a:rPr lang="en-US" sz="1200" dirty="0">
                <a:solidFill>
                  <a:srgbClr val="242729"/>
                </a:solidFill>
                <a:latin typeface="inherit"/>
              </a:rPr>
              <a:t>From </a:t>
            </a:r>
            <a:r>
              <a:rPr lang="en-US" sz="1200" u="sng" dirty="0">
                <a:solidFill>
                  <a:srgbClr val="005999"/>
                </a:solidFill>
                <a:latin typeface="inherit"/>
                <a:hlinkClick r:id="rId5"/>
              </a:rPr>
              <a:t>x86 assembly tutorial</a:t>
            </a:r>
            <a:r>
              <a:rPr lang="en-US" sz="1200" dirty="0">
                <a:solidFill>
                  <a:srgbClr val="242729"/>
                </a:solidFill>
                <a:latin typeface="inherit"/>
              </a:rPr>
              <a:t>,</a:t>
            </a:r>
            <a:endParaRPr lang="en-US" sz="1200" b="0" i="0" dirty="0">
              <a:solidFill>
                <a:srgbClr val="242729"/>
              </a:solidFill>
              <a:effectLst/>
              <a:latin typeface="inherit"/>
            </a:endParaRPr>
          </a:p>
        </p:txBody>
      </p:sp>
    </p:spTree>
    <p:extLst>
      <p:ext uri="{BB962C8B-B14F-4D97-AF65-F5344CB8AC3E}">
        <p14:creationId xmlns:p14="http://schemas.microsoft.com/office/powerpoint/2010/main" val="398857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5C246-DB93-D540-A746-928740C1A7DC}"/>
              </a:ext>
            </a:extLst>
          </p:cNvPr>
          <p:cNvSpPr>
            <a:spLocks noGrp="1"/>
          </p:cNvSpPr>
          <p:nvPr>
            <p:ph type="title"/>
          </p:nvPr>
        </p:nvSpPr>
        <p:spPr/>
        <p:txBody>
          <a:bodyPr/>
          <a:lstStyle/>
          <a:p>
            <a:r>
              <a:rPr lang="en-US" dirty="0"/>
              <a:t>GDB with PEDA</a:t>
            </a:r>
          </a:p>
        </p:txBody>
      </p:sp>
      <p:sp>
        <p:nvSpPr>
          <p:cNvPr id="3" name="Content Placeholder 2">
            <a:extLst>
              <a:ext uri="{FF2B5EF4-FFF2-40B4-BE49-F238E27FC236}">
                <a16:creationId xmlns:a16="http://schemas.microsoft.com/office/drawing/2014/main" id="{96AADA00-0190-FB47-9344-B66B8BEBD26E}"/>
              </a:ext>
            </a:extLst>
          </p:cNvPr>
          <p:cNvSpPr>
            <a:spLocks noGrp="1"/>
          </p:cNvSpPr>
          <p:nvPr>
            <p:ph idx="1"/>
          </p:nvPr>
        </p:nvSpPr>
        <p:spPr>
          <a:xfrm>
            <a:off x="295275" y="1061237"/>
            <a:ext cx="8524875" cy="4313238"/>
          </a:xfrm>
        </p:spPr>
        <p:txBody>
          <a:bodyPr/>
          <a:lstStyle/>
          <a:p>
            <a:r>
              <a:rPr lang="en-US" dirty="0"/>
              <a:t>GDB with PEDA and </a:t>
            </a:r>
            <a:r>
              <a:rPr lang="en-US" dirty="0" err="1"/>
              <a:t>Pwntools</a:t>
            </a:r>
            <a:r>
              <a:rPr lang="en-US" dirty="0"/>
              <a:t> are two tools that we will be using extensively throughout the course. This section is designed to run through their basic use and to work out any possible kinks that might arise.</a:t>
            </a:r>
          </a:p>
          <a:p>
            <a:br>
              <a:rPr lang="en-US" dirty="0"/>
            </a:br>
            <a:endParaRPr lang="en-US" dirty="0"/>
          </a:p>
        </p:txBody>
      </p:sp>
      <p:pic>
        <p:nvPicPr>
          <p:cNvPr id="5" name="Picture 4">
            <a:extLst>
              <a:ext uri="{FF2B5EF4-FFF2-40B4-BE49-F238E27FC236}">
                <a16:creationId xmlns:a16="http://schemas.microsoft.com/office/drawing/2014/main" id="{27B2DB03-772F-1B40-8A64-980434BAA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0657"/>
            <a:ext cx="9488146" cy="5010928"/>
          </a:xfrm>
          <a:prstGeom prst="rect">
            <a:avLst/>
          </a:prstGeom>
        </p:spPr>
      </p:pic>
      <p:sp>
        <p:nvSpPr>
          <p:cNvPr id="6" name="Rectangle 5">
            <a:extLst>
              <a:ext uri="{FF2B5EF4-FFF2-40B4-BE49-F238E27FC236}">
                <a16:creationId xmlns:a16="http://schemas.microsoft.com/office/drawing/2014/main" id="{456E705C-A600-D444-B466-8D3C6582A73B}"/>
              </a:ext>
            </a:extLst>
          </p:cNvPr>
          <p:cNvSpPr/>
          <p:nvPr/>
        </p:nvSpPr>
        <p:spPr>
          <a:xfrm>
            <a:off x="3724402" y="5797920"/>
            <a:ext cx="2039341" cy="400110"/>
          </a:xfrm>
          <a:prstGeom prst="rect">
            <a:avLst/>
          </a:prstGeom>
        </p:spPr>
        <p:txBody>
          <a:bodyPr wrap="none">
            <a:spAutoFit/>
          </a:bodyPr>
          <a:lstStyle/>
          <a:p>
            <a:r>
              <a:rPr lang="en-US" dirty="0"/>
              <a:t>GDB with PEDA</a:t>
            </a:r>
          </a:p>
        </p:txBody>
      </p:sp>
    </p:spTree>
    <p:extLst>
      <p:ext uri="{BB962C8B-B14F-4D97-AF65-F5344CB8AC3E}">
        <p14:creationId xmlns:p14="http://schemas.microsoft.com/office/powerpoint/2010/main" val="571999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GNU Debugger - Basics </a:t>
            </a:r>
          </a:p>
        </p:txBody>
      </p:sp>
      <p:sp>
        <p:nvSpPr>
          <p:cNvPr id="3" name="Content Placeholder 2"/>
          <p:cNvSpPr>
            <a:spLocks noGrp="1"/>
          </p:cNvSpPr>
          <p:nvPr>
            <p:ph idx="1"/>
          </p:nvPr>
        </p:nvSpPr>
        <p:spPr/>
        <p:txBody>
          <a:bodyPr/>
          <a:lstStyle/>
          <a:p>
            <a:r>
              <a:rPr lang="en-US" sz="2800" dirty="0" err="1"/>
              <a:t>gdb</a:t>
            </a:r>
            <a:r>
              <a:rPr lang="en-US" sz="2800" dirty="0"/>
              <a:t>  </a:t>
            </a:r>
          </a:p>
          <a:p>
            <a:pPr lvl="1"/>
            <a:r>
              <a:rPr lang="en-US" sz="2600" dirty="0"/>
              <a:t>disassemble main (</a:t>
            </a:r>
            <a:r>
              <a:rPr lang="en-US" sz="2600" dirty="0" err="1"/>
              <a:t>disas</a:t>
            </a:r>
            <a:r>
              <a:rPr lang="en-US" sz="2600" dirty="0"/>
              <a:t> main)  </a:t>
            </a:r>
          </a:p>
          <a:p>
            <a:pPr lvl="1"/>
            <a:r>
              <a:rPr lang="en-US" sz="2600" dirty="0"/>
              <a:t>break main (b main)  </a:t>
            </a:r>
          </a:p>
          <a:p>
            <a:pPr lvl="1"/>
            <a:r>
              <a:rPr lang="en-US" sz="2600" dirty="0"/>
              <a:t>run </a:t>
            </a:r>
          </a:p>
          <a:p>
            <a:pPr lvl="1"/>
            <a:r>
              <a:rPr lang="en-US" sz="2600" dirty="0" err="1"/>
              <a:t>stepi</a:t>
            </a:r>
            <a:r>
              <a:rPr lang="en-US" sz="2600" dirty="0"/>
              <a:t> (s), step into  </a:t>
            </a:r>
          </a:p>
          <a:p>
            <a:pPr lvl="1"/>
            <a:r>
              <a:rPr lang="en-US" sz="2600" dirty="0" err="1"/>
              <a:t>nexti</a:t>
            </a:r>
            <a:r>
              <a:rPr lang="en-US" sz="2600" dirty="0"/>
              <a:t> (n), step over </a:t>
            </a:r>
          </a:p>
        </p:txBody>
      </p:sp>
    </p:spTree>
    <p:extLst>
      <p:ext uri="{BB962C8B-B14F-4D97-AF65-F5344CB8AC3E}">
        <p14:creationId xmlns:p14="http://schemas.microsoft.com/office/powerpoint/2010/main" val="1902904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GNU Debugger – Examine Memory </a:t>
            </a:r>
          </a:p>
        </p:txBody>
      </p:sp>
      <p:sp>
        <p:nvSpPr>
          <p:cNvPr id="3" name="Content Placeholder 2"/>
          <p:cNvSpPr>
            <a:spLocks noGrp="1"/>
          </p:cNvSpPr>
          <p:nvPr>
            <p:ph idx="1"/>
          </p:nvPr>
        </p:nvSpPr>
        <p:spPr/>
        <p:txBody>
          <a:bodyPr/>
          <a:lstStyle/>
          <a:p>
            <a:r>
              <a:rPr lang="en-US" sz="2400" dirty="0"/>
              <a:t>Examine memory: x/NFU address </a:t>
            </a:r>
          </a:p>
          <a:p>
            <a:r>
              <a:rPr lang="en-US" sz="2400" dirty="0"/>
              <a:t>N = number </a:t>
            </a:r>
          </a:p>
          <a:p>
            <a:r>
              <a:rPr lang="en-US" sz="2400" dirty="0"/>
              <a:t>F = format </a:t>
            </a:r>
          </a:p>
          <a:p>
            <a:r>
              <a:rPr lang="en-US" sz="2400" dirty="0"/>
              <a:t>U = unit </a:t>
            </a:r>
          </a:p>
          <a:p>
            <a:r>
              <a:rPr lang="en-US" sz="2400" dirty="0"/>
              <a:t>• Examples </a:t>
            </a:r>
          </a:p>
          <a:p>
            <a:pPr lvl="2"/>
            <a:r>
              <a:rPr lang="en-US" sz="2000" dirty="0"/>
              <a:t>x/10xb 0xdeadbeef, examine 10 bytes in 0xdeadbeef </a:t>
            </a:r>
          </a:p>
          <a:p>
            <a:pPr lvl="2"/>
            <a:r>
              <a:rPr lang="en-US" sz="2000" dirty="0"/>
              <a:t>x/</a:t>
            </a:r>
            <a:r>
              <a:rPr lang="en-US" sz="2000" dirty="0" err="1"/>
              <a:t>xw</a:t>
            </a:r>
            <a:r>
              <a:rPr lang="en-US" sz="2000" dirty="0"/>
              <a:t> 0xdeadbeef, examine 1 word in 0xdeadbeef </a:t>
            </a:r>
          </a:p>
          <a:p>
            <a:pPr lvl="2"/>
            <a:r>
              <a:rPr lang="en-US" sz="2000" dirty="0"/>
              <a:t>x/s 0xdeadbeef, examine null terminated string </a:t>
            </a:r>
          </a:p>
        </p:txBody>
      </p:sp>
    </p:spTree>
    <p:extLst>
      <p:ext uri="{BB962C8B-B14F-4D97-AF65-F5344CB8AC3E}">
        <p14:creationId xmlns:p14="http://schemas.microsoft.com/office/powerpoint/2010/main" val="926929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BASH refresher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845" y="1489075"/>
            <a:ext cx="7955734" cy="4313238"/>
          </a:xfrm>
        </p:spPr>
      </p:pic>
    </p:spTree>
    <p:extLst>
      <p:ext uri="{BB962C8B-B14F-4D97-AF65-F5344CB8AC3E}">
        <p14:creationId xmlns:p14="http://schemas.microsoft.com/office/powerpoint/2010/main" val="919040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gdb</a:t>
            </a:r>
            <a:r>
              <a:rPr lang="en-US" dirty="0"/>
              <a:t> </a:t>
            </a:r>
            <a:r>
              <a:rPr lang="en-US" dirty="0" err="1"/>
              <a:t>io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00"/>
            <a:ext cx="9144000" cy="4929380"/>
          </a:xfrm>
          <a:prstGeom prst="rect">
            <a:avLst/>
          </a:prstGeom>
        </p:spPr>
      </p:pic>
    </p:spTree>
    <p:extLst>
      <p:ext uri="{BB962C8B-B14F-4D97-AF65-F5344CB8AC3E}">
        <p14:creationId xmlns:p14="http://schemas.microsoft.com/office/powerpoint/2010/main" val="1596404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5CDC-9294-6543-9545-4697BAEB82C9}"/>
              </a:ext>
            </a:extLst>
          </p:cNvPr>
          <p:cNvSpPr>
            <a:spLocks noGrp="1"/>
          </p:cNvSpPr>
          <p:nvPr>
            <p:ph type="title"/>
          </p:nvPr>
        </p:nvSpPr>
        <p:spPr/>
        <p:txBody>
          <a:bodyPr/>
          <a:lstStyle/>
          <a:p>
            <a:r>
              <a:rPr lang="en-US" dirty="0" err="1"/>
              <a:t>Pwntools</a:t>
            </a:r>
            <a:endParaRPr lang="en-US" dirty="0"/>
          </a:p>
        </p:txBody>
      </p:sp>
      <p:pic>
        <p:nvPicPr>
          <p:cNvPr id="5" name="Content Placeholder 4">
            <a:extLst>
              <a:ext uri="{FF2B5EF4-FFF2-40B4-BE49-F238E27FC236}">
                <a16:creationId xmlns:a16="http://schemas.microsoft.com/office/drawing/2014/main" id="{52E34EA6-185E-9B4D-823C-9471AFF09A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038" y="827542"/>
            <a:ext cx="8524875" cy="3975283"/>
          </a:xfrm>
        </p:spPr>
      </p:pic>
      <p:sp>
        <p:nvSpPr>
          <p:cNvPr id="6" name="Rectangle 5">
            <a:extLst>
              <a:ext uri="{FF2B5EF4-FFF2-40B4-BE49-F238E27FC236}">
                <a16:creationId xmlns:a16="http://schemas.microsoft.com/office/drawing/2014/main" id="{22098BEA-1A28-0E45-BE03-803C1FB0B7FE}"/>
              </a:ext>
            </a:extLst>
          </p:cNvPr>
          <p:cNvSpPr/>
          <p:nvPr/>
        </p:nvSpPr>
        <p:spPr>
          <a:xfrm>
            <a:off x="3972187" y="4881067"/>
            <a:ext cx="4572000" cy="769441"/>
          </a:xfrm>
          <a:prstGeom prst="rect">
            <a:avLst/>
          </a:prstGeom>
        </p:spPr>
        <p:txBody>
          <a:bodyPr>
            <a:spAutoFit/>
          </a:bodyPr>
          <a:lstStyle/>
          <a:p>
            <a:br>
              <a:rPr lang="en-US" sz="1100" dirty="0"/>
            </a:br>
            <a:r>
              <a:rPr lang="en-US" sz="1100" dirty="0" err="1">
                <a:solidFill>
                  <a:srgbClr val="24292E"/>
                </a:solidFill>
                <a:latin typeface="-apple-system"/>
              </a:rPr>
              <a:t>Pwntools</a:t>
            </a:r>
            <a:r>
              <a:rPr lang="en-US" sz="1100" dirty="0">
                <a:solidFill>
                  <a:srgbClr val="24292E"/>
                </a:solidFill>
                <a:latin typeface="-apple-system"/>
              </a:rPr>
              <a:t> is best supported on </a:t>
            </a:r>
            <a:r>
              <a:rPr lang="en-US" sz="1100" b="1" dirty="0">
                <a:solidFill>
                  <a:srgbClr val="FF0000"/>
                </a:solidFill>
                <a:latin typeface="-apple-system"/>
              </a:rPr>
              <a:t>64-bit</a:t>
            </a:r>
            <a:r>
              <a:rPr lang="en-US" sz="1100" dirty="0">
                <a:solidFill>
                  <a:srgbClr val="24292E"/>
                </a:solidFill>
                <a:latin typeface="-apple-system"/>
              </a:rPr>
              <a:t> Ubuntu LTE releases (12.04, 14.04, and 16.04). Most functionality should work on any </a:t>
            </a:r>
            <a:r>
              <a:rPr lang="en-US" sz="1100" dirty="0" err="1">
                <a:solidFill>
                  <a:srgbClr val="24292E"/>
                </a:solidFill>
                <a:latin typeface="-apple-system"/>
              </a:rPr>
              <a:t>Posix</a:t>
            </a:r>
            <a:r>
              <a:rPr lang="en-US" sz="1100" dirty="0">
                <a:solidFill>
                  <a:srgbClr val="24292E"/>
                </a:solidFill>
                <a:latin typeface="-apple-system"/>
              </a:rPr>
              <a:t>-like distribution (Debian, Arch, FreeBSD, OSX, etc.). Python 2.7 is required.</a:t>
            </a:r>
            <a:endParaRPr lang="en-US" sz="1100" dirty="0"/>
          </a:p>
        </p:txBody>
      </p:sp>
    </p:spTree>
    <p:extLst>
      <p:ext uri="{BB962C8B-B14F-4D97-AF65-F5344CB8AC3E}">
        <p14:creationId xmlns:p14="http://schemas.microsoft.com/office/powerpoint/2010/main" val="2960339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dirty="0"/>
          </a:p>
        </p:txBody>
      </p:sp>
      <p:sp>
        <p:nvSpPr>
          <p:cNvPr id="4" name="TextBox 5"/>
          <p:cNvSpPr txBox="1"/>
          <p:nvPr/>
        </p:nvSpPr>
        <p:spPr>
          <a:xfrm>
            <a:off x="3307988" y="2373119"/>
            <a:ext cx="2420104" cy="1015663"/>
          </a:xfrm>
          <a:prstGeom prst="rect">
            <a:avLst/>
          </a:prstGeom>
          <a:noFill/>
        </p:spPr>
        <p:txBody>
          <a:bodyPr wrap="none" rtlCol="0">
            <a:spAutoFit/>
          </a:bodyPr>
          <a:lstStyle/>
          <a:p>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 &amp; A</a:t>
            </a:r>
          </a:p>
        </p:txBody>
      </p:sp>
    </p:spTree>
    <p:extLst>
      <p:ext uri="{BB962C8B-B14F-4D97-AF65-F5344CB8AC3E}">
        <p14:creationId xmlns:p14="http://schemas.microsoft.com/office/powerpoint/2010/main" val="98284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47" y="1489075"/>
            <a:ext cx="6549731" cy="4313238"/>
          </a:xfrm>
        </p:spPr>
      </p:pic>
      <p:sp>
        <p:nvSpPr>
          <p:cNvPr id="5" name="TextBox 4"/>
          <p:cNvSpPr txBox="1"/>
          <p:nvPr/>
        </p:nvSpPr>
        <p:spPr>
          <a:xfrm>
            <a:off x="3641551" y="6581001"/>
            <a:ext cx="4796057" cy="276999"/>
          </a:xfrm>
          <a:prstGeom prst="rect">
            <a:avLst/>
          </a:prstGeom>
          <a:noFill/>
        </p:spPr>
        <p:txBody>
          <a:bodyPr wrap="none" rtlCol="0">
            <a:spAutoFit/>
          </a:bodyPr>
          <a:lstStyle/>
          <a:p>
            <a:r>
              <a:rPr lang="en-US" sz="1200" dirty="0"/>
              <a:t>https://</a:t>
            </a:r>
            <a:r>
              <a:rPr lang="en-US" sz="1200" dirty="0" err="1"/>
              <a:t>www.slideshare.net</a:t>
            </a:r>
            <a:r>
              <a:rPr lang="en-US" sz="1200" dirty="0"/>
              <a:t>/</a:t>
            </a:r>
            <a:r>
              <a:rPr lang="en-US" sz="1200" dirty="0" err="1"/>
              <a:t>saumilshah</a:t>
            </a:r>
            <a:r>
              <a:rPr lang="en-US" sz="1200" dirty="0"/>
              <a:t>/how-functions-work-7776073</a:t>
            </a:r>
          </a:p>
        </p:txBody>
      </p:sp>
    </p:spTree>
    <p:extLst>
      <p:ext uri="{BB962C8B-B14F-4D97-AF65-F5344CB8AC3E}">
        <p14:creationId xmlns:p14="http://schemas.microsoft.com/office/powerpoint/2010/main" val="4138661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7170" y="1489075"/>
            <a:ext cx="6381085" cy="4313238"/>
          </a:xfrm>
        </p:spPr>
      </p:pic>
      <p:sp>
        <p:nvSpPr>
          <p:cNvPr id="5" name="TextBox 4"/>
          <p:cNvSpPr txBox="1"/>
          <p:nvPr/>
        </p:nvSpPr>
        <p:spPr>
          <a:xfrm>
            <a:off x="3641551" y="6581001"/>
            <a:ext cx="4796057" cy="276999"/>
          </a:xfrm>
          <a:prstGeom prst="rect">
            <a:avLst/>
          </a:prstGeom>
          <a:noFill/>
        </p:spPr>
        <p:txBody>
          <a:bodyPr wrap="none" rtlCol="0">
            <a:spAutoFit/>
          </a:bodyPr>
          <a:lstStyle/>
          <a:p>
            <a:r>
              <a:rPr lang="en-US" sz="1200" dirty="0"/>
              <a:t>https://</a:t>
            </a:r>
            <a:r>
              <a:rPr lang="en-US" sz="1200" dirty="0" err="1"/>
              <a:t>www.slideshare.net</a:t>
            </a:r>
            <a:r>
              <a:rPr lang="en-US" sz="1200" dirty="0"/>
              <a:t>/</a:t>
            </a:r>
            <a:r>
              <a:rPr lang="en-US" sz="1200" dirty="0" err="1"/>
              <a:t>saumilshah</a:t>
            </a:r>
            <a:r>
              <a:rPr lang="en-US" sz="1200" dirty="0"/>
              <a:t>/how-functions-work-7776073</a:t>
            </a:r>
          </a:p>
        </p:txBody>
      </p:sp>
    </p:spTree>
    <p:extLst>
      <p:ext uri="{BB962C8B-B14F-4D97-AF65-F5344CB8AC3E}">
        <p14:creationId xmlns:p14="http://schemas.microsoft.com/office/powerpoint/2010/main" val="299587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8398" y="1489075"/>
            <a:ext cx="6278629" cy="4313238"/>
          </a:xfrm>
        </p:spPr>
      </p:pic>
      <p:sp>
        <p:nvSpPr>
          <p:cNvPr id="5" name="TextBox 4"/>
          <p:cNvSpPr txBox="1"/>
          <p:nvPr/>
        </p:nvSpPr>
        <p:spPr>
          <a:xfrm>
            <a:off x="3641551" y="6581001"/>
            <a:ext cx="4796057" cy="276999"/>
          </a:xfrm>
          <a:prstGeom prst="rect">
            <a:avLst/>
          </a:prstGeom>
          <a:noFill/>
        </p:spPr>
        <p:txBody>
          <a:bodyPr wrap="none" rtlCol="0">
            <a:spAutoFit/>
          </a:bodyPr>
          <a:lstStyle/>
          <a:p>
            <a:r>
              <a:rPr lang="en-US" sz="1200" dirty="0"/>
              <a:t>https://</a:t>
            </a:r>
            <a:r>
              <a:rPr lang="en-US" sz="1200" dirty="0" err="1"/>
              <a:t>www.slideshare.net</a:t>
            </a:r>
            <a:r>
              <a:rPr lang="en-US" sz="1200" dirty="0"/>
              <a:t>/</a:t>
            </a:r>
            <a:r>
              <a:rPr lang="en-US" sz="1200" dirty="0" err="1"/>
              <a:t>saumilshah</a:t>
            </a:r>
            <a:r>
              <a:rPr lang="en-US" sz="1200" dirty="0"/>
              <a:t>/how-functions-work-7776073</a:t>
            </a:r>
          </a:p>
        </p:txBody>
      </p:sp>
    </p:spTree>
    <p:extLst>
      <p:ext uri="{BB962C8B-B14F-4D97-AF65-F5344CB8AC3E}">
        <p14:creationId xmlns:p14="http://schemas.microsoft.com/office/powerpoint/2010/main" val="1805041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2784" y="1489075"/>
            <a:ext cx="6469857" cy="4313238"/>
          </a:xfrm>
        </p:spPr>
      </p:pic>
      <p:sp>
        <p:nvSpPr>
          <p:cNvPr id="5" name="TextBox 4"/>
          <p:cNvSpPr txBox="1"/>
          <p:nvPr/>
        </p:nvSpPr>
        <p:spPr>
          <a:xfrm>
            <a:off x="3641551" y="6581001"/>
            <a:ext cx="4796057" cy="276999"/>
          </a:xfrm>
          <a:prstGeom prst="rect">
            <a:avLst/>
          </a:prstGeom>
          <a:noFill/>
        </p:spPr>
        <p:txBody>
          <a:bodyPr wrap="none" rtlCol="0">
            <a:spAutoFit/>
          </a:bodyPr>
          <a:lstStyle/>
          <a:p>
            <a:r>
              <a:rPr lang="en-US" sz="1200" dirty="0"/>
              <a:t>https://</a:t>
            </a:r>
            <a:r>
              <a:rPr lang="en-US" sz="1200" dirty="0" err="1"/>
              <a:t>www.slideshare.net</a:t>
            </a:r>
            <a:r>
              <a:rPr lang="en-US" sz="1200" dirty="0"/>
              <a:t>/</a:t>
            </a:r>
            <a:r>
              <a:rPr lang="en-US" sz="1200" dirty="0" err="1"/>
              <a:t>saumilshah</a:t>
            </a:r>
            <a:r>
              <a:rPr lang="en-US" sz="1200" dirty="0"/>
              <a:t>/how-functions-work-7776073</a:t>
            </a:r>
          </a:p>
        </p:txBody>
      </p:sp>
    </p:spTree>
    <p:extLst>
      <p:ext uri="{BB962C8B-B14F-4D97-AF65-F5344CB8AC3E}">
        <p14:creationId xmlns:p14="http://schemas.microsoft.com/office/powerpoint/2010/main" val="104946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7774" y="1489075"/>
            <a:ext cx="6299877" cy="4313238"/>
          </a:xfrm>
        </p:spPr>
      </p:pic>
      <p:sp>
        <p:nvSpPr>
          <p:cNvPr id="5" name="TextBox 4"/>
          <p:cNvSpPr txBox="1"/>
          <p:nvPr/>
        </p:nvSpPr>
        <p:spPr>
          <a:xfrm>
            <a:off x="3641551" y="6581001"/>
            <a:ext cx="4796057" cy="276999"/>
          </a:xfrm>
          <a:prstGeom prst="rect">
            <a:avLst/>
          </a:prstGeom>
          <a:noFill/>
        </p:spPr>
        <p:txBody>
          <a:bodyPr wrap="none" rtlCol="0">
            <a:spAutoFit/>
          </a:bodyPr>
          <a:lstStyle/>
          <a:p>
            <a:r>
              <a:rPr lang="en-US" sz="1200" dirty="0"/>
              <a:t>https://</a:t>
            </a:r>
            <a:r>
              <a:rPr lang="en-US" sz="1200" dirty="0" err="1"/>
              <a:t>www.slideshare.net</a:t>
            </a:r>
            <a:r>
              <a:rPr lang="en-US" sz="1200" dirty="0"/>
              <a:t>/</a:t>
            </a:r>
            <a:r>
              <a:rPr lang="en-US" sz="1200" dirty="0" err="1"/>
              <a:t>saumilshah</a:t>
            </a:r>
            <a:r>
              <a:rPr lang="en-US" sz="1200" dirty="0"/>
              <a:t>/how-functions-work-7776073</a:t>
            </a:r>
          </a:p>
        </p:txBody>
      </p:sp>
    </p:spTree>
    <p:extLst>
      <p:ext uri="{BB962C8B-B14F-4D97-AF65-F5344CB8AC3E}">
        <p14:creationId xmlns:p14="http://schemas.microsoft.com/office/powerpoint/2010/main" val="202624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45AF-E496-0544-9F4D-11C94D0C89B6}"/>
              </a:ext>
            </a:extLst>
          </p:cNvPr>
          <p:cNvSpPr>
            <a:spLocks noGrp="1"/>
          </p:cNvSpPr>
          <p:nvPr>
            <p:ph type="title"/>
          </p:nvPr>
        </p:nvSpPr>
        <p:spPr/>
        <p:txBody>
          <a:bodyPr/>
          <a:lstStyle/>
          <a:p>
            <a:r>
              <a:rPr lang="en-US" altLang="zh-CN" dirty="0"/>
              <a:t>CALL</a:t>
            </a:r>
            <a:r>
              <a:rPr lang="zh-CN" altLang="en-US" dirty="0"/>
              <a:t> </a:t>
            </a:r>
            <a:r>
              <a:rPr lang="en-US" altLang="zh-CN" dirty="0"/>
              <a:t>&amp;</a:t>
            </a:r>
            <a:r>
              <a:rPr lang="zh-CN" altLang="en-US" dirty="0"/>
              <a:t> </a:t>
            </a:r>
            <a:r>
              <a:rPr lang="en-US" altLang="zh-CN" dirty="0"/>
              <a:t>RET</a:t>
            </a:r>
            <a:endParaRPr lang="en-US" dirty="0"/>
          </a:p>
        </p:txBody>
      </p:sp>
      <p:sp>
        <p:nvSpPr>
          <p:cNvPr id="3" name="Content Placeholder 2">
            <a:extLst>
              <a:ext uri="{FF2B5EF4-FFF2-40B4-BE49-F238E27FC236}">
                <a16:creationId xmlns:a16="http://schemas.microsoft.com/office/drawing/2014/main" id="{1BD2A7ED-B014-7146-8461-84B1308F65E7}"/>
              </a:ext>
            </a:extLst>
          </p:cNvPr>
          <p:cNvSpPr>
            <a:spLocks noGrp="1"/>
          </p:cNvSpPr>
          <p:nvPr>
            <p:ph idx="1"/>
          </p:nvPr>
        </p:nvSpPr>
        <p:spPr/>
        <p:txBody>
          <a:bodyPr/>
          <a:lstStyle/>
          <a:p>
            <a:r>
              <a:rPr lang="en-US" dirty="0">
                <a:solidFill>
                  <a:srgbClr val="000000"/>
                </a:solidFill>
                <a:latin typeface="Times" pitchFamily="2" charset="0"/>
              </a:rPr>
              <a:t>Two instructions control the use of assembly-language </a:t>
            </a:r>
            <a:r>
              <a:rPr lang="en-US" i="1" dirty="0">
                <a:solidFill>
                  <a:srgbClr val="000000"/>
                </a:solidFill>
                <a:latin typeface="Times" pitchFamily="2" charset="0"/>
              </a:rPr>
              <a:t>procedures</a:t>
            </a:r>
            <a:r>
              <a:rPr lang="en-US" dirty="0">
                <a:solidFill>
                  <a:srgbClr val="000000"/>
                </a:solidFill>
                <a:latin typeface="Times" pitchFamily="2" charset="0"/>
              </a:rPr>
              <a:t>:</a:t>
            </a:r>
          </a:p>
          <a:p>
            <a:pPr lvl="1" fontAlgn="ctr">
              <a:buFont typeface="Arial" panose="020B0604020202020204" pitchFamily="34" charset="0"/>
              <a:buChar char="•"/>
            </a:pPr>
            <a:r>
              <a:rPr lang="en-US" dirty="0">
                <a:solidFill>
                  <a:srgbClr val="0000FF"/>
                </a:solidFill>
                <a:latin typeface="Times" pitchFamily="2" charset="0"/>
              </a:rPr>
              <a:t>CALL</a:t>
            </a:r>
            <a:r>
              <a:rPr lang="en-US" dirty="0">
                <a:solidFill>
                  <a:srgbClr val="000000"/>
                </a:solidFill>
                <a:latin typeface="Times" pitchFamily="2" charset="0"/>
              </a:rPr>
              <a:t> pushes the return address onto the stack and transfers control to a procedure.</a:t>
            </a:r>
          </a:p>
          <a:p>
            <a:pPr lvl="1" fontAlgn="ctr">
              <a:buFont typeface="Arial" panose="020B0604020202020204" pitchFamily="34" charset="0"/>
              <a:buChar char="•"/>
            </a:pPr>
            <a:r>
              <a:rPr lang="en-US" dirty="0">
                <a:solidFill>
                  <a:srgbClr val="0000FF"/>
                </a:solidFill>
                <a:latin typeface="Times" pitchFamily="2" charset="0"/>
              </a:rPr>
              <a:t>RET</a:t>
            </a:r>
            <a:r>
              <a:rPr lang="en-US" dirty="0">
                <a:solidFill>
                  <a:srgbClr val="000000"/>
                </a:solidFill>
                <a:latin typeface="Times" pitchFamily="2" charset="0"/>
              </a:rPr>
              <a:t> pops the return address off the stack and returns control to that location.</a:t>
            </a:r>
          </a:p>
          <a:p>
            <a:endParaRPr lang="en-US" dirty="0"/>
          </a:p>
        </p:txBody>
      </p:sp>
    </p:spTree>
    <p:extLst>
      <p:ext uri="{BB962C8B-B14F-4D97-AF65-F5344CB8AC3E}">
        <p14:creationId xmlns:p14="http://schemas.microsoft.com/office/powerpoint/2010/main" val="742819881"/>
      </p:ext>
    </p:extLst>
  </p:cSld>
  <p:clrMapOvr>
    <a:masterClrMapping/>
  </p:clrMapOvr>
</p:sld>
</file>

<file path=ppt/theme/theme1.xml><?xml version="1.0" encoding="utf-8"?>
<a:theme xmlns:a="http://schemas.openxmlformats.org/drawingml/2006/main" name="Standard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41095</TotalTime>
  <Words>848</Words>
  <Application>Microsoft Macintosh PowerPoint</Application>
  <PresentationFormat>On-screen Show (4:3)</PresentationFormat>
  <Paragraphs>166</Paragraphs>
  <Slides>37</Slides>
  <Notes>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-apple-system</vt:lpstr>
      <vt:lpstr>inherit</vt:lpstr>
      <vt:lpstr>Agency FB</vt:lpstr>
      <vt:lpstr>Arial</vt:lpstr>
      <vt:lpstr>Franklin Gothic Book</vt:lpstr>
      <vt:lpstr>Franklin Gothic Medium</vt:lpstr>
      <vt:lpstr>Times</vt:lpstr>
      <vt:lpstr>Wingdings</vt:lpstr>
      <vt:lpstr>Standarddesign</vt:lpstr>
      <vt:lpstr>PowerPoint Presentation</vt:lpstr>
      <vt:lpstr>PowerPoint Presentation</vt:lpstr>
      <vt:lpstr>Stack</vt:lpstr>
      <vt:lpstr>PowerPoint Presentation</vt:lpstr>
      <vt:lpstr>PowerPoint Presentation</vt:lpstr>
      <vt:lpstr>PowerPoint Presentation</vt:lpstr>
      <vt:lpstr>PowerPoint Presentation</vt:lpstr>
      <vt:lpstr>PowerPoint Presentation</vt:lpstr>
      <vt:lpstr>CALL &amp; RET</vt:lpstr>
      <vt:lpstr>PowerPoint Presentation</vt:lpstr>
      <vt:lpstr>Stack Frame</vt:lpstr>
      <vt:lpstr>PowerPoint Presentation</vt:lpstr>
      <vt:lpstr>Two Questions</vt:lpstr>
      <vt:lpstr>Standard C Calling Conventions</vt:lpstr>
      <vt:lpstr>CDECL  </vt:lpstr>
      <vt:lpstr>CDECL  </vt:lpstr>
      <vt:lpstr>STDCALL</vt:lpstr>
      <vt:lpstr>STDCALL</vt:lpstr>
      <vt:lpstr>Difference between CDECL and STDCALL </vt:lpstr>
      <vt:lpstr>FASTCALL </vt:lpstr>
      <vt:lpstr>PowerPoint Presentation</vt:lpstr>
      <vt:lpstr>System Call  </vt:lpstr>
      <vt:lpstr>What is System Call?</vt:lpstr>
      <vt:lpstr>What System Call?</vt:lpstr>
      <vt:lpstr>CPU Interrupt</vt:lpstr>
      <vt:lpstr>Windows System Call and API</vt:lpstr>
      <vt:lpstr>fwrite() path in both Linux and Windows</vt:lpstr>
      <vt:lpstr>Linux System Call  </vt:lpstr>
      <vt:lpstr>PowerPoint Presentation</vt:lpstr>
      <vt:lpstr>Example: Hello World</vt:lpstr>
      <vt:lpstr>GDB with PEDA</vt:lpstr>
      <vt:lpstr>GNU Debugger - Basics </vt:lpstr>
      <vt:lpstr>GNU Debugger – Examine Memory </vt:lpstr>
      <vt:lpstr>BASH refresher</vt:lpstr>
      <vt:lpstr>gdb io</vt:lpstr>
      <vt:lpstr>Pwntools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quake0day</dc:creator>
  <dc:description>PresentationLoad.com</dc:description>
  <cp:lastModifiedBy>Chen, Si</cp:lastModifiedBy>
  <cp:revision>1058</cp:revision>
  <dcterms:created xsi:type="dcterms:W3CDTF">2011-12-10T02:50:46Z</dcterms:created>
  <dcterms:modified xsi:type="dcterms:W3CDTF">2019-09-11T15:21:57Z</dcterms:modified>
</cp:coreProperties>
</file>