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587" r:id="rId2"/>
    <p:sldId id="755" r:id="rId3"/>
    <p:sldId id="758" r:id="rId4"/>
    <p:sldId id="804" r:id="rId5"/>
    <p:sldId id="760" r:id="rId6"/>
    <p:sldId id="805" r:id="rId7"/>
    <p:sldId id="767" r:id="rId8"/>
    <p:sldId id="768" r:id="rId9"/>
    <p:sldId id="769" r:id="rId10"/>
    <p:sldId id="770" r:id="rId11"/>
    <p:sldId id="771" r:id="rId12"/>
    <p:sldId id="762" r:id="rId13"/>
    <p:sldId id="757" r:id="rId14"/>
    <p:sldId id="779" r:id="rId15"/>
    <p:sldId id="783" r:id="rId16"/>
    <p:sldId id="780" r:id="rId17"/>
    <p:sldId id="781" r:id="rId18"/>
    <p:sldId id="784" r:id="rId19"/>
    <p:sldId id="785" r:id="rId20"/>
    <p:sldId id="786" r:id="rId21"/>
    <p:sldId id="787" r:id="rId22"/>
    <p:sldId id="788" r:id="rId23"/>
    <p:sldId id="782" r:id="rId24"/>
    <p:sldId id="790" r:id="rId25"/>
    <p:sldId id="791" r:id="rId26"/>
    <p:sldId id="792" r:id="rId27"/>
    <p:sldId id="793" r:id="rId28"/>
    <p:sldId id="794" r:id="rId29"/>
    <p:sldId id="789" r:id="rId30"/>
    <p:sldId id="795" r:id="rId31"/>
    <p:sldId id="796" r:id="rId32"/>
    <p:sldId id="798" r:id="rId33"/>
    <p:sldId id="797" r:id="rId34"/>
    <p:sldId id="799" r:id="rId35"/>
    <p:sldId id="800" r:id="rId36"/>
    <p:sldId id="801" r:id="rId37"/>
    <p:sldId id="802" r:id="rId38"/>
    <p:sldId id="803" r:id="rId39"/>
    <p:sldId id="716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92" autoAdjust="0"/>
    <p:restoredTop sz="83289"/>
  </p:normalViewPr>
  <p:slideViewPr>
    <p:cSldViewPr snapToGrid="0" snapToObjects="1">
      <p:cViewPr varScale="1">
        <p:scale>
          <a:sx n="108" d="100"/>
          <a:sy n="108" d="100"/>
        </p:scale>
        <p:origin x="29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26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59826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29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363834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30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390126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EBP</a:t>
            </a:r>
            <a:r>
              <a:rPr lang="zh-CN" altLang="en-US" baseline="0" dirty="0"/>
              <a:t> </a:t>
            </a:r>
            <a:r>
              <a:rPr lang="en-US" altLang="zh-CN" baseline="0" dirty="0"/>
              <a:t>12FFC0</a:t>
            </a:r>
            <a:endParaRPr lang="en-US" altLang="zh-CN" dirty="0"/>
          </a:p>
          <a:p>
            <a:r>
              <a:rPr lang="en-US" altLang="zh-CN" dirty="0"/>
              <a:t>ESP</a:t>
            </a:r>
            <a:r>
              <a:rPr lang="zh-CN" altLang="en-US" dirty="0"/>
              <a:t> </a:t>
            </a:r>
            <a:r>
              <a:rPr lang="en-US" altLang="zh-CN" dirty="0"/>
              <a:t>12FF7C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16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0861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EBP</a:t>
            </a:r>
          </a:p>
          <a:p>
            <a:r>
              <a:rPr lang="en-US" altLang="zh-CN" dirty="0"/>
              <a:t>ESP</a:t>
            </a:r>
            <a:r>
              <a:rPr lang="zh-CN" altLang="en-US" baseline="0" dirty="0"/>
              <a:t> </a:t>
            </a:r>
            <a:r>
              <a:rPr lang="en-US" altLang="zh-CN" baseline="0" dirty="0"/>
              <a:t>12FF78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17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541927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EBP</a:t>
            </a:r>
          </a:p>
          <a:p>
            <a:r>
              <a:rPr lang="en-US" altLang="zh-CN" dirty="0"/>
              <a:t>ESP</a:t>
            </a:r>
            <a:r>
              <a:rPr lang="zh-CN" altLang="en-US" baseline="0" dirty="0"/>
              <a:t> </a:t>
            </a:r>
            <a:r>
              <a:rPr lang="en-US" altLang="zh-CN" baseline="0" dirty="0"/>
              <a:t>12FF78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19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236258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EBP</a:t>
            </a:r>
          </a:p>
          <a:p>
            <a:r>
              <a:rPr lang="en-US" altLang="zh-CN" dirty="0"/>
              <a:t>ESP</a:t>
            </a:r>
            <a:r>
              <a:rPr lang="zh-CN" altLang="en-US" baseline="0" dirty="0"/>
              <a:t> </a:t>
            </a:r>
            <a:r>
              <a:rPr lang="en-US" altLang="zh-CN" baseline="0" dirty="0"/>
              <a:t>12FF78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20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959487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711762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23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852105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24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18105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25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788747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73240" y="1315598"/>
            <a:ext cx="801858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495/583 Topics of Software Security</a:t>
            </a:r>
            <a:b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</a:b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Stack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Frame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&amp;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Calling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Convention</a:t>
            </a:r>
            <a:endParaRPr lang="en-US" altLang="en-US" sz="2400" b="1" dirty="0">
              <a:solidFill>
                <a:schemeClr val="bg1"/>
              </a:solidFill>
              <a:latin typeface="Agency FB" panose="020B0503020202020204" pitchFamily="34" charset="0"/>
              <a:ea typeface="Calibri" charset="0"/>
              <a:cs typeface="Calibri" charset="0"/>
              <a:sym typeface="Arial" charset="0"/>
            </a:endParaRP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Dr. 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24436" y="-93336"/>
            <a:ext cx="14478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CN" sz="7200" b="1" dirty="0">
                <a:solidFill>
                  <a:srgbClr val="247793">
                    <a:lumMod val="60000"/>
                    <a:lumOff val="40000"/>
                  </a:srgbClr>
                </a:solidFill>
                <a:latin typeface="Franklin Gothic Book" panose="020B0503020102020204"/>
              </a:rPr>
              <a:t>3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6" name="Picture 2" descr="Course Logo">
            <a:extLst>
              <a:ext uri="{FF2B5EF4-FFF2-40B4-BE49-F238E27FC236}">
                <a16:creationId xmlns:a16="http://schemas.microsoft.com/office/drawing/2014/main" id="{9282C541-23EE-469D-A06B-4D0016D94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51" y="3823398"/>
            <a:ext cx="3164449" cy="21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84" y="1489075"/>
            <a:ext cx="6469857" cy="4313238"/>
          </a:xfrm>
        </p:spPr>
      </p:pic>
      <p:sp>
        <p:nvSpPr>
          <p:cNvPr id="5" name="TextBox 4"/>
          <p:cNvSpPr txBox="1"/>
          <p:nvPr/>
        </p:nvSpPr>
        <p:spPr>
          <a:xfrm>
            <a:off x="3641551" y="6581001"/>
            <a:ext cx="4796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www.slideshare.net</a:t>
            </a:r>
            <a:r>
              <a:rPr lang="en-US" sz="1200" dirty="0"/>
              <a:t>/</a:t>
            </a:r>
            <a:r>
              <a:rPr lang="en-US" sz="1200" dirty="0" err="1"/>
              <a:t>saumilshah</a:t>
            </a:r>
            <a:r>
              <a:rPr lang="en-US" sz="1200" dirty="0"/>
              <a:t>/how-functions-work-7776073</a:t>
            </a:r>
          </a:p>
        </p:txBody>
      </p:sp>
    </p:spTree>
    <p:extLst>
      <p:ext uri="{BB962C8B-B14F-4D97-AF65-F5344CB8AC3E}">
        <p14:creationId xmlns:p14="http://schemas.microsoft.com/office/powerpoint/2010/main" val="763291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74" y="1489075"/>
            <a:ext cx="6299877" cy="4313238"/>
          </a:xfrm>
        </p:spPr>
      </p:pic>
      <p:sp>
        <p:nvSpPr>
          <p:cNvPr id="5" name="TextBox 4"/>
          <p:cNvSpPr txBox="1"/>
          <p:nvPr/>
        </p:nvSpPr>
        <p:spPr>
          <a:xfrm>
            <a:off x="3641551" y="6581001"/>
            <a:ext cx="4796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www.slideshare.net</a:t>
            </a:r>
            <a:r>
              <a:rPr lang="en-US" sz="1200" dirty="0"/>
              <a:t>/</a:t>
            </a:r>
            <a:r>
              <a:rPr lang="en-US" sz="1200" dirty="0" err="1"/>
              <a:t>saumilshah</a:t>
            </a:r>
            <a:r>
              <a:rPr lang="en-US" sz="1200" dirty="0"/>
              <a:t>/how-functions-work-7776073</a:t>
            </a:r>
          </a:p>
        </p:txBody>
      </p:sp>
    </p:spTree>
    <p:extLst>
      <p:ext uri="{BB962C8B-B14F-4D97-AF65-F5344CB8AC3E}">
        <p14:creationId xmlns:p14="http://schemas.microsoft.com/office/powerpoint/2010/main" val="1728366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8969829" cy="544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63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3" y="969169"/>
            <a:ext cx="47529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99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9148094" cy="47997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03" y="1114500"/>
            <a:ext cx="2840193" cy="2492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23" y="5809380"/>
            <a:ext cx="23749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33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6" y="1075716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177447" y="3594970"/>
            <a:ext cx="3995802" cy="576197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83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9123631" cy="4812256"/>
          </a:xfrm>
        </p:spPr>
      </p:pic>
    </p:spTree>
    <p:extLst>
      <p:ext uri="{BB962C8B-B14F-4D97-AF65-F5344CB8AC3E}">
        <p14:creationId xmlns:p14="http://schemas.microsoft.com/office/powerpoint/2010/main" val="251158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9300"/>
            <a:ext cx="9165173" cy="4824782"/>
          </a:xfrm>
        </p:spPr>
      </p:pic>
    </p:spTree>
    <p:extLst>
      <p:ext uri="{BB962C8B-B14F-4D97-AF65-F5344CB8AC3E}">
        <p14:creationId xmlns:p14="http://schemas.microsoft.com/office/powerpoint/2010/main" val="52163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6" y="1075716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390389" y="4183693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45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9300"/>
            <a:ext cx="9165173" cy="4824782"/>
          </a:xfrm>
        </p:spPr>
      </p:pic>
      <p:sp>
        <p:nvSpPr>
          <p:cNvPr id="5" name="Rectangle 4"/>
          <p:cNvSpPr/>
          <p:nvPr/>
        </p:nvSpPr>
        <p:spPr bwMode="auto">
          <a:xfrm>
            <a:off x="1753644" y="3482236"/>
            <a:ext cx="3995802" cy="162838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3852" y="5821672"/>
            <a:ext cx="5183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Create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‘a’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‘b’</a:t>
            </a:r>
            <a:r>
              <a:rPr lang="zh-CN" altLang="en-US" dirty="0"/>
              <a:t> </a:t>
            </a:r>
            <a:r>
              <a:rPr lang="zh-CN" altLang="en-US" dirty="0">
                <a:sym typeface="Wingdings"/>
              </a:rPr>
              <a:t> </a:t>
            </a:r>
            <a:r>
              <a:rPr lang="en-US" altLang="zh-CN" dirty="0">
                <a:sym typeface="Wingdings"/>
              </a:rPr>
              <a:t>long</a:t>
            </a:r>
            <a:r>
              <a:rPr lang="zh-CN" altLang="en-US" dirty="0">
                <a:sym typeface="Wingdings"/>
              </a:rPr>
              <a:t>  </a:t>
            </a:r>
            <a:r>
              <a:rPr lang="en-US" altLang="zh-CN" dirty="0">
                <a:sym typeface="Wingdings"/>
              </a:rPr>
              <a:t>4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byte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728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244" y="2753518"/>
            <a:ext cx="8524875" cy="43132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/>
              <a:t>Review</a:t>
            </a:r>
            <a:r>
              <a:rPr lang="zh-CN" altLang="en-US" sz="32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84826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9300"/>
            <a:ext cx="9165173" cy="4824782"/>
          </a:xfrm>
        </p:spPr>
      </p:pic>
      <p:sp>
        <p:nvSpPr>
          <p:cNvPr id="5" name="Rectangle 4"/>
          <p:cNvSpPr/>
          <p:nvPr/>
        </p:nvSpPr>
        <p:spPr bwMode="auto">
          <a:xfrm>
            <a:off x="1853852" y="3620022"/>
            <a:ext cx="4359058" cy="263046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3852" y="5821672"/>
            <a:ext cx="5183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Create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‘a’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‘b’</a:t>
            </a:r>
            <a:r>
              <a:rPr lang="zh-CN" altLang="en-US" dirty="0"/>
              <a:t> </a:t>
            </a:r>
            <a:r>
              <a:rPr lang="zh-CN" altLang="en-US" dirty="0">
                <a:sym typeface="Wingdings"/>
              </a:rPr>
              <a:t> </a:t>
            </a:r>
            <a:r>
              <a:rPr lang="en-US" altLang="zh-CN" dirty="0">
                <a:sym typeface="Wingdings"/>
              </a:rPr>
              <a:t>long</a:t>
            </a:r>
            <a:r>
              <a:rPr lang="zh-CN" altLang="en-US" dirty="0">
                <a:sym typeface="Wingdings"/>
              </a:rPr>
              <a:t>  </a:t>
            </a:r>
            <a:r>
              <a:rPr lang="en-US" altLang="zh-CN" dirty="0">
                <a:sym typeface="Wingdings"/>
              </a:rPr>
              <a:t>4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byte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46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8626183"/>
              </p:ext>
            </p:extLst>
          </p:nvPr>
        </p:nvGraphicFramePr>
        <p:xfrm>
          <a:off x="300038" y="2184307"/>
          <a:ext cx="852487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1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Assembly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Type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Conversion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DWORD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PTR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SS:[EBP-4]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(DWORD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)(EBP-4)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DWORD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(4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byte)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WORD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PTR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SS:[EBP-4]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(WORD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)(EBP-4)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WORD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(2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byte)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BYTE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baseline="0" dirty="0"/>
                        <a:t>PTR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SS:[EBP-4]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(BYTE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)(EBP-4)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byte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8" y="1289883"/>
            <a:ext cx="9144000" cy="3538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463" y="4008195"/>
            <a:ext cx="488146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Byte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address</a:t>
            </a:r>
            <a:r>
              <a:rPr lang="zh-CN" altLang="en-US" dirty="0"/>
              <a:t> </a:t>
            </a:r>
            <a:r>
              <a:rPr lang="en-US" altLang="zh-CN" dirty="0"/>
              <a:t>[EBP-4]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44" y="4893230"/>
            <a:ext cx="7487368" cy="19647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601244" y="4893230"/>
            <a:ext cx="2219194" cy="442858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128455"/>
            <a:ext cx="8524875" cy="88099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61910" y="4096010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154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66" y="5224328"/>
            <a:ext cx="8524875" cy="34462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95275" y="1791221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896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64292" y="2304789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2" y="4951393"/>
            <a:ext cx="8524875" cy="1235113"/>
          </a:xfrm>
        </p:spPr>
      </p:pic>
      <p:sp>
        <p:nvSpPr>
          <p:cNvPr id="8" name="Rectangle 7"/>
          <p:cNvSpPr/>
          <p:nvPr/>
        </p:nvSpPr>
        <p:spPr bwMode="auto">
          <a:xfrm>
            <a:off x="207591" y="5298510"/>
            <a:ext cx="8524875" cy="887996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366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64292" y="2597279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5436508"/>
            <a:ext cx="8524875" cy="351820"/>
          </a:xfrm>
        </p:spPr>
      </p:pic>
    </p:spTree>
    <p:extLst>
      <p:ext uri="{BB962C8B-B14F-4D97-AF65-F5344CB8AC3E}">
        <p14:creationId xmlns:p14="http://schemas.microsoft.com/office/powerpoint/2010/main" val="1220152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64292" y="2597279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5202416"/>
            <a:ext cx="8524875" cy="733068"/>
          </a:xfrm>
        </p:spPr>
      </p:pic>
    </p:spTree>
    <p:extLst>
      <p:ext uri="{BB962C8B-B14F-4D97-AF65-F5344CB8AC3E}">
        <p14:creationId xmlns:p14="http://schemas.microsoft.com/office/powerpoint/2010/main" val="1611247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3268010"/>
            <a:ext cx="8524875" cy="755368"/>
          </a:xfrm>
        </p:spPr>
      </p:pic>
      <p:sp>
        <p:nvSpPr>
          <p:cNvPr id="7" name="TextBox 6"/>
          <p:cNvSpPr txBox="1"/>
          <p:nvPr/>
        </p:nvSpPr>
        <p:spPr>
          <a:xfrm>
            <a:off x="4747364" y="3268010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Clean</a:t>
            </a:r>
            <a:r>
              <a:rPr lang="zh-CN" altLang="en-US" dirty="0"/>
              <a:t> </a:t>
            </a:r>
            <a:r>
              <a:rPr lang="en-US" altLang="zh-CN" dirty="0"/>
              <a:t>Stack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89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3268010"/>
            <a:ext cx="8524875" cy="755368"/>
          </a:xfrm>
        </p:spPr>
      </p:pic>
      <p:sp>
        <p:nvSpPr>
          <p:cNvPr id="7" name="TextBox 6"/>
          <p:cNvSpPr txBox="1"/>
          <p:nvPr/>
        </p:nvSpPr>
        <p:spPr>
          <a:xfrm>
            <a:off x="4747364" y="3268010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Clean</a:t>
            </a:r>
            <a:r>
              <a:rPr lang="zh-CN" altLang="en-US" dirty="0"/>
              <a:t> </a:t>
            </a:r>
            <a:r>
              <a:rPr lang="en-US" altLang="zh-CN" dirty="0"/>
              <a:t>Stack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53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5216796"/>
            <a:ext cx="8524875" cy="70430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92859" y="4096010"/>
            <a:ext cx="1812555" cy="2881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68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039019"/>
            <a:ext cx="8524875" cy="4313238"/>
          </a:xfrm>
        </p:spPr>
        <p:txBody>
          <a:bodyPr/>
          <a:lstStyle/>
          <a:p>
            <a:r>
              <a:rPr lang="en-US" dirty="0"/>
              <a:t>A stack frame is </a:t>
            </a:r>
            <a:r>
              <a:rPr lang="en-US" b="1" dirty="0">
                <a:solidFill>
                  <a:srgbClr val="FF0000"/>
                </a:solidFill>
              </a:rPr>
              <a:t>a frame of data that gets pushed onto the stack</a:t>
            </a:r>
            <a:r>
              <a:rPr lang="en-US" dirty="0"/>
              <a:t>. </a:t>
            </a:r>
          </a:p>
          <a:p>
            <a:r>
              <a:rPr lang="en-US" dirty="0"/>
              <a:t>In the case of a </a:t>
            </a:r>
            <a:r>
              <a:rPr lang="en-US" b="1" dirty="0"/>
              <a:t>call stack</a:t>
            </a:r>
            <a:r>
              <a:rPr lang="en-US" dirty="0"/>
              <a:t>, a stack frame would represent </a:t>
            </a:r>
            <a:r>
              <a:rPr lang="en-US" b="1" dirty="0">
                <a:solidFill>
                  <a:srgbClr val="FF0000"/>
                </a:solidFill>
              </a:rPr>
              <a:t>a function call and its argument data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6" y="2281236"/>
            <a:ext cx="6372226" cy="42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87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30229" y="4359056"/>
            <a:ext cx="1812555" cy="2881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181600"/>
            <a:ext cx="5562600" cy="774700"/>
          </a:xfrm>
        </p:spPr>
      </p:pic>
      <p:sp>
        <p:nvSpPr>
          <p:cNvPr id="8" name="Left Arrow 7"/>
          <p:cNvSpPr/>
          <p:nvPr/>
        </p:nvSpPr>
        <p:spPr bwMode="auto">
          <a:xfrm>
            <a:off x="5606083" y="5093918"/>
            <a:ext cx="513110" cy="38735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7962" y="4921250"/>
            <a:ext cx="2489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EAX</a:t>
            </a:r>
            <a:r>
              <a:rPr lang="zh-CN" altLang="en-US" dirty="0"/>
              <a:t> </a:t>
            </a:r>
            <a:r>
              <a:rPr lang="mr-IN" altLang="zh-CN" dirty="0"/>
              <a:t>–</a:t>
            </a:r>
            <a:r>
              <a:rPr lang="en-US" altLang="zh-CN" dirty="0"/>
              <a:t>&gt;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</a:p>
          <a:p>
            <a:r>
              <a:rPr lang="en-US" altLang="zh-CN" dirty="0"/>
              <a:t>Faster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dirty="0"/>
              <a:t>	</a:t>
            </a:r>
            <a:r>
              <a:rPr lang="en-US" altLang="zh-CN" dirty="0"/>
              <a:t>MOV</a:t>
            </a:r>
            <a:r>
              <a:rPr lang="zh-CN" altLang="en-US" dirty="0"/>
              <a:t> </a:t>
            </a:r>
            <a:r>
              <a:rPr lang="en-US" altLang="zh-CN" dirty="0"/>
              <a:t>EAX,0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120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0844" y="2775289"/>
            <a:ext cx="8524875" cy="43132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/>
              <a:t>Calling</a:t>
            </a:r>
            <a:r>
              <a:rPr lang="zh-CN" altLang="en-US" sz="3200" dirty="0"/>
              <a:t> </a:t>
            </a:r>
            <a:r>
              <a:rPr lang="en-US" altLang="zh-CN" sz="3200" dirty="0"/>
              <a:t>Convention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1549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Q: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r>
              <a:rPr lang="zh-CN" altLang="en-US" dirty="0"/>
              <a:t> </a:t>
            </a:r>
            <a:r>
              <a:rPr lang="en-US" altLang="zh-CN" dirty="0"/>
              <a:t>finished,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handle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left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stack.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Q: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r>
              <a:rPr lang="zh-CN" altLang="en-US" dirty="0"/>
              <a:t> </a:t>
            </a:r>
            <a:r>
              <a:rPr lang="en-US" altLang="zh-CN" dirty="0"/>
              <a:t>finished,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ESP</a:t>
            </a:r>
            <a:r>
              <a:rPr lang="zh-CN" altLang="en-US" dirty="0"/>
              <a:t> </a:t>
            </a:r>
            <a:r>
              <a:rPr lang="en-US" altLang="zh-CN" dirty="0"/>
              <a:t>value?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29" y="2037296"/>
            <a:ext cx="7487368" cy="1964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275" y="4150177"/>
            <a:ext cx="2329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A: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don’t</a:t>
            </a:r>
            <a:r>
              <a:rPr lang="zh-CN" altLang="en-US" dirty="0"/>
              <a:t> </a:t>
            </a:r>
            <a:r>
              <a:rPr lang="en-US" altLang="zh-CN" dirty="0"/>
              <a:t>care</a:t>
            </a:r>
            <a:r>
              <a:rPr lang="mr-IN" altLang="zh-CN" dirty="0"/>
              <a:t>…</a:t>
            </a:r>
            <a:endParaRPr lang="en-US" altLang="zh-CN" dirty="0"/>
          </a:p>
        </p:txBody>
      </p:sp>
      <p:sp>
        <p:nvSpPr>
          <p:cNvPr id="6" name="Rectangle 5"/>
          <p:cNvSpPr/>
          <p:nvPr/>
        </p:nvSpPr>
        <p:spPr>
          <a:xfrm>
            <a:off x="420535" y="5304612"/>
            <a:ext cx="57056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A:</a:t>
            </a:r>
            <a:r>
              <a:rPr lang="zh-CN" altLang="en-US" dirty="0"/>
              <a:t> </a:t>
            </a:r>
            <a:r>
              <a:rPr lang="en-US" altLang="zh-CN" dirty="0"/>
              <a:t>ESP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restored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previous</a:t>
            </a:r>
            <a:r>
              <a:rPr lang="zh-CN" altLang="en-US" dirty="0"/>
              <a:t> </a:t>
            </a:r>
            <a:r>
              <a:rPr lang="en-US" altLang="zh-CN" dirty="0"/>
              <a:t>value</a:t>
            </a:r>
            <a:r>
              <a:rPr lang="zh-CN" altLang="en-US" dirty="0"/>
              <a:t>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6357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Standard C Calling Conventions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Calling conventions</a:t>
            </a:r>
            <a:r>
              <a:rPr lang="en-US" dirty="0"/>
              <a:t> are a standardized method for functions to be implemented and called by the machine. </a:t>
            </a:r>
          </a:p>
          <a:p>
            <a:r>
              <a:rPr lang="en-US" dirty="0"/>
              <a:t>A calling convention specifies the method that a compiler sets up to access a subroutine.</a:t>
            </a:r>
          </a:p>
          <a:p>
            <a:r>
              <a:rPr lang="en-US" dirty="0"/>
              <a:t>There are three major calling conventions that are used with the C language on 32-bit x86 processors: </a:t>
            </a:r>
          </a:p>
          <a:p>
            <a:pPr lvl="1"/>
            <a:r>
              <a:rPr lang="en-US" dirty="0"/>
              <a:t>CDECL</a:t>
            </a:r>
          </a:p>
          <a:p>
            <a:pPr lvl="1"/>
            <a:r>
              <a:rPr lang="en-US" dirty="0"/>
              <a:t>STDCALL, </a:t>
            </a:r>
          </a:p>
          <a:p>
            <a:pPr lvl="1"/>
            <a:r>
              <a:rPr lang="en-US" dirty="0"/>
              <a:t>FASTCALL.</a:t>
            </a:r>
          </a:p>
        </p:txBody>
      </p:sp>
    </p:spTree>
    <p:extLst>
      <p:ext uri="{BB962C8B-B14F-4D97-AF65-F5344CB8AC3E}">
        <p14:creationId xmlns:p14="http://schemas.microsoft.com/office/powerpoint/2010/main" val="602430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CDECL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 language, by default, uses the CDECL calling convention</a:t>
            </a:r>
          </a:p>
          <a:p>
            <a:r>
              <a:rPr lang="en-US" dirty="0"/>
              <a:t>In the CDECL calling convention the following holds:</a:t>
            </a:r>
          </a:p>
          <a:p>
            <a:pPr lvl="1"/>
            <a:r>
              <a:rPr lang="en-US" dirty="0"/>
              <a:t>Arguments are passed on the stack in Right-to-Left order, and return values are passed in </a:t>
            </a:r>
            <a:r>
              <a:rPr lang="en-US" dirty="0" err="1"/>
              <a:t>eax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</a:t>
            </a:r>
            <a:r>
              <a:rPr lang="en-US" b="1" dirty="0">
                <a:solidFill>
                  <a:srgbClr val="FF0000"/>
                </a:solidFill>
              </a:rPr>
              <a:t> </a:t>
            </a:r>
            <a:r>
              <a:rPr lang="en-US" b="1" i="1" dirty="0">
                <a:solidFill>
                  <a:srgbClr val="FF0000"/>
                </a:solidFill>
              </a:rPr>
              <a:t>calling</a:t>
            </a:r>
            <a:r>
              <a:rPr lang="en-US" b="1" dirty="0">
                <a:solidFill>
                  <a:srgbClr val="FF0000"/>
                </a:solidFill>
              </a:rPr>
              <a:t> function cleans the stack</a:t>
            </a:r>
            <a:r>
              <a:rPr lang="en-US" dirty="0"/>
              <a:t>. This allows CDECL functions to have </a:t>
            </a:r>
            <a:r>
              <a:rPr lang="en-US" i="1" dirty="0"/>
              <a:t>variable-length argument lists</a:t>
            </a:r>
            <a:r>
              <a:rPr lang="en-US" altLang="zh-C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08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STDCALL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 language, by default, uses the CDECL calling convention</a:t>
            </a:r>
          </a:p>
          <a:p>
            <a:r>
              <a:rPr lang="en-US" dirty="0"/>
              <a:t>In the CDECL calling convention the following holds:</a:t>
            </a:r>
          </a:p>
          <a:p>
            <a:pPr lvl="1"/>
            <a:r>
              <a:rPr lang="en-US" dirty="0"/>
              <a:t>Arguments are passed on the stack in Right-to-Left order, and return values are passed in </a:t>
            </a:r>
            <a:r>
              <a:rPr lang="en-US" dirty="0" err="1"/>
              <a:t>eax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</a:t>
            </a:r>
            <a:r>
              <a:rPr lang="en-US" b="1" dirty="0">
                <a:solidFill>
                  <a:srgbClr val="FF0000"/>
                </a:solidFill>
              </a:rPr>
              <a:t> </a:t>
            </a:r>
            <a:r>
              <a:rPr lang="en-US" b="1" i="1" dirty="0">
                <a:solidFill>
                  <a:srgbClr val="FF0000"/>
                </a:solidFill>
              </a:rPr>
              <a:t>calling</a:t>
            </a:r>
            <a:r>
              <a:rPr lang="en-US" b="1" dirty="0">
                <a:solidFill>
                  <a:srgbClr val="FF0000"/>
                </a:solidFill>
              </a:rPr>
              <a:t> function cleans the stack</a:t>
            </a:r>
            <a:r>
              <a:rPr lang="en-US" dirty="0"/>
              <a:t>. This allows CDECL functions to have </a:t>
            </a:r>
            <a:r>
              <a:rPr lang="en-US" i="1" dirty="0"/>
              <a:t>variable-length argument lists</a:t>
            </a:r>
            <a:r>
              <a:rPr lang="en-US" altLang="zh-CN" dirty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58" y="0"/>
            <a:ext cx="5883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28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STDCALL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STDCALL, also known as "WINAPI" (and a few other names, depending on where you are reading it) is used almost exclusively by Microsoft as the standard calling convention for the Win32 API. </a:t>
            </a:r>
          </a:p>
          <a:p>
            <a:pPr lvl="1"/>
            <a:r>
              <a:rPr lang="en-US" dirty="0"/>
              <a:t>STDCALL passes arguments right-to-left, and returns the value in </a:t>
            </a:r>
            <a:r>
              <a:rPr lang="en-US" dirty="0" err="1"/>
              <a:t>eax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called function cleans the stack</a:t>
            </a:r>
            <a:r>
              <a:rPr lang="en-US" dirty="0"/>
              <a:t>, unlike CDECL. This means that STDCALL doesn't allow variable-length argument lists.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16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STDCALL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STDCALL, also known as "WINAPI" (and a few other names, depending on where you are reading it) is used almost exclusively by Microsoft as the standard calling convention for the Win32 API. </a:t>
            </a:r>
          </a:p>
          <a:p>
            <a:pPr lvl="1"/>
            <a:r>
              <a:rPr lang="en-US" dirty="0"/>
              <a:t>STDCALL passes arguments right-to-left, and returns the value in </a:t>
            </a:r>
            <a:r>
              <a:rPr lang="en-US" dirty="0" err="1"/>
              <a:t>eax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called function cleans the stack</a:t>
            </a:r>
            <a:r>
              <a:rPr lang="en-US" dirty="0"/>
              <a:t>, unlike CDECL. This means that STDCALL doesn't allow variable-length argument lists.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42" y="0"/>
            <a:ext cx="472925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932" y="4885151"/>
            <a:ext cx="3509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RET</a:t>
            </a:r>
            <a:r>
              <a:rPr lang="zh-CN" altLang="en-US" b="1" dirty="0"/>
              <a:t> </a:t>
            </a:r>
            <a:r>
              <a:rPr lang="en-US" altLang="zh-CN" b="1" dirty="0"/>
              <a:t>8</a:t>
            </a:r>
            <a:r>
              <a:rPr lang="zh-CN" altLang="en-US" b="1" dirty="0"/>
              <a:t> </a:t>
            </a:r>
            <a:r>
              <a:rPr lang="zh-CN" altLang="en-US" b="1" dirty="0">
                <a:sym typeface="Wingdings"/>
              </a:rPr>
              <a:t> </a:t>
            </a:r>
            <a:r>
              <a:rPr lang="en-US" altLang="zh-CN" b="1" dirty="0">
                <a:sym typeface="Wingdings"/>
              </a:rPr>
              <a:t>RET</a:t>
            </a:r>
            <a:r>
              <a:rPr lang="zh-CN" altLang="en-US" b="1" dirty="0">
                <a:sym typeface="Wingdings"/>
              </a:rPr>
              <a:t> </a:t>
            </a:r>
            <a:r>
              <a:rPr lang="en-US" altLang="zh-CN" b="1" dirty="0">
                <a:sym typeface="Wingdings"/>
              </a:rPr>
              <a:t>+</a:t>
            </a:r>
            <a:r>
              <a:rPr lang="zh-CN" altLang="en-US" b="1" dirty="0">
                <a:sym typeface="Wingdings"/>
              </a:rPr>
              <a:t> </a:t>
            </a:r>
            <a:r>
              <a:rPr lang="en-US" altLang="zh-CN" b="1" dirty="0">
                <a:sym typeface="Wingdings"/>
              </a:rPr>
              <a:t>POP</a:t>
            </a:r>
            <a:r>
              <a:rPr lang="zh-CN" altLang="en-US" b="1" dirty="0">
                <a:sym typeface="Wingdings"/>
              </a:rPr>
              <a:t> </a:t>
            </a:r>
            <a:r>
              <a:rPr lang="en-US" altLang="zh-CN" b="1" dirty="0">
                <a:sym typeface="Wingdings"/>
              </a:rPr>
              <a:t>8</a:t>
            </a:r>
            <a:r>
              <a:rPr lang="zh-CN" altLang="en-US" b="1" dirty="0">
                <a:sym typeface="Wingdings"/>
              </a:rPr>
              <a:t> </a:t>
            </a:r>
            <a:r>
              <a:rPr lang="en-US" altLang="zh-CN" b="1" dirty="0">
                <a:sym typeface="Wingdings"/>
              </a:rPr>
              <a:t>Byte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8157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FASTCALL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FASTCALL calling convention </a:t>
            </a:r>
            <a:r>
              <a:rPr lang="en-US" b="1" dirty="0">
                <a:solidFill>
                  <a:srgbClr val="FF0000"/>
                </a:solidFill>
              </a:rPr>
              <a:t>is not completely standard </a:t>
            </a:r>
            <a:r>
              <a:rPr lang="en-US" dirty="0"/>
              <a:t>across all compilers, so it should be used with caution. </a:t>
            </a:r>
          </a:p>
          <a:p>
            <a:r>
              <a:rPr lang="en-US" dirty="0"/>
              <a:t>The calling function most frequently is responsible for cleaning the stack, if needed.</a:t>
            </a:r>
          </a:p>
        </p:txBody>
      </p:sp>
    </p:spTree>
    <p:extLst>
      <p:ext uri="{BB962C8B-B14F-4D97-AF65-F5344CB8AC3E}">
        <p14:creationId xmlns:p14="http://schemas.microsoft.com/office/powerpoint/2010/main" val="1767943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  <p:pic>
        <p:nvPicPr>
          <p:cNvPr id="5" name="Picture 9" descr="imgres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11" y="3385498"/>
            <a:ext cx="1662089" cy="16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Pass arguments</a:t>
            </a:r>
          </a:p>
          <a:p>
            <a:r>
              <a:rPr lang="en-US" sz="3200" dirty="0"/>
              <a:t>Save the return address</a:t>
            </a:r>
          </a:p>
          <a:p>
            <a:r>
              <a:rPr lang="en-US" sz="3200" dirty="0"/>
              <a:t>Save </a:t>
            </a:r>
            <a:r>
              <a:rPr lang="en-US" sz="3200" b="1" dirty="0"/>
              <a:t>local variable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4068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46"/>
            <a:ext cx="3344182" cy="334418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82" y="425450"/>
            <a:ext cx="6314547" cy="640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1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dirty="0"/>
              <a:t>Register</a:t>
            </a:r>
            <a:r>
              <a:rPr lang="en-US" altLang="zh-CN" dirty="0"/>
              <a:t>(s)</a:t>
            </a:r>
            <a:r>
              <a:rPr lang="zh-CN" altLang="en-US" dirty="0"/>
              <a:t> </a:t>
            </a:r>
            <a:r>
              <a:rPr lang="zh-CN" altLang="en-US" dirty="0">
                <a:sym typeface="Wingdings"/>
              </a:rPr>
              <a:t> </a:t>
            </a:r>
            <a:r>
              <a:rPr lang="en-US" altLang="zh-CN" dirty="0"/>
              <a:t>Store</a:t>
            </a:r>
            <a:r>
              <a:rPr lang="zh-CN" altLang="en-US" dirty="0"/>
              <a:t> </a:t>
            </a:r>
            <a:r>
              <a:rPr lang="en-US" i="1" dirty="0"/>
              <a:t>Local Variable</a:t>
            </a:r>
            <a:r>
              <a:rPr lang="zh-CN" altLang="en-US" i="1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stack</a:t>
            </a:r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i="1" dirty="0" err="1">
                <a:solidFill>
                  <a:srgbClr val="FF0000"/>
                </a:solidFill>
              </a:rPr>
              <a:t>esp</a:t>
            </a:r>
            <a:r>
              <a:rPr lang="en-US" dirty="0"/>
              <a:t> </a:t>
            </a:r>
            <a:r>
              <a:rPr lang="en-US" altLang="zh-CN" dirty="0"/>
              <a:t>and</a:t>
            </a:r>
            <a:r>
              <a:rPr lang="en-US" dirty="0"/>
              <a:t> </a:t>
            </a:r>
            <a:r>
              <a:rPr lang="en-US" i="1" dirty="0" err="1">
                <a:solidFill>
                  <a:srgbClr val="FF0000"/>
                </a:solidFill>
              </a:rPr>
              <a:t>ebp</a:t>
            </a:r>
            <a:r>
              <a:rPr lang="en-US" dirty="0"/>
              <a:t> 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define</a:t>
            </a:r>
            <a:r>
              <a:rPr 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dirty="0"/>
              <a:t>stack </a:t>
            </a:r>
            <a:r>
              <a:rPr lang="en-US" altLang="zh-CN" dirty="0"/>
              <a:t>frame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endParaRPr lang="en-US" dirty="0"/>
          </a:p>
          <a:p>
            <a:pPr lvl="1"/>
            <a:r>
              <a:rPr lang="en-US" altLang="zh-CN" dirty="0"/>
              <a:t>Use</a:t>
            </a:r>
            <a:r>
              <a:rPr lang="en-US" dirty="0"/>
              <a:t> </a:t>
            </a:r>
            <a:r>
              <a:rPr lang="en-US" altLang="zh-CN" dirty="0"/>
              <a:t>relative</a:t>
            </a:r>
            <a:r>
              <a:rPr lang="zh-CN" altLang="en-US" dirty="0"/>
              <a:t> </a:t>
            </a:r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i="1" dirty="0" err="1">
                <a:solidFill>
                  <a:srgbClr val="FF0000"/>
                </a:solidFill>
              </a:rPr>
              <a:t>esp</a:t>
            </a:r>
            <a:r>
              <a:rPr lang="en-US" dirty="0"/>
              <a:t> </a:t>
            </a:r>
            <a:r>
              <a:rPr lang="en-US" altLang="zh-CN" dirty="0"/>
              <a:t>or</a:t>
            </a:r>
            <a:r>
              <a:rPr lang="en-US" dirty="0"/>
              <a:t> </a:t>
            </a:r>
            <a:r>
              <a:rPr lang="en-US" i="1" dirty="0" err="1">
                <a:solidFill>
                  <a:srgbClr val="FF0000"/>
                </a:solidFill>
              </a:rPr>
              <a:t>ebp</a:t>
            </a:r>
            <a:r>
              <a:rPr lang="en-US" dirty="0"/>
              <a:t> 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retrieving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storing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US" dirty="0"/>
          </a:p>
          <a:p>
            <a:pPr lvl="2"/>
            <a:r>
              <a:rPr lang="en-US" altLang="zh-CN" dirty="0"/>
              <a:t>e.g.</a:t>
            </a:r>
            <a:r>
              <a:rPr lang="zh-CN" altLang="en-US" dirty="0"/>
              <a:t> </a:t>
            </a:r>
            <a:r>
              <a:rPr lang="en-US" dirty="0" err="1"/>
              <a:t>mov</a:t>
            </a:r>
            <a:r>
              <a:rPr lang="en-US" dirty="0"/>
              <a:t> </a:t>
            </a:r>
            <a:r>
              <a:rPr lang="en-US" dirty="0" err="1"/>
              <a:t>eax</a:t>
            </a:r>
            <a:r>
              <a:rPr lang="en-US" dirty="0"/>
              <a:t>, [esp+124]</a:t>
            </a:r>
          </a:p>
          <a:p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easy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en-US" dirty="0"/>
              <a:t> recursive call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061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47" y="1489075"/>
            <a:ext cx="6549731" cy="4313238"/>
          </a:xfrm>
        </p:spPr>
      </p:pic>
      <p:sp>
        <p:nvSpPr>
          <p:cNvPr id="5" name="TextBox 4"/>
          <p:cNvSpPr txBox="1"/>
          <p:nvPr/>
        </p:nvSpPr>
        <p:spPr>
          <a:xfrm>
            <a:off x="3641551" y="6581001"/>
            <a:ext cx="4796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www.slideshare.net</a:t>
            </a:r>
            <a:r>
              <a:rPr lang="en-US" sz="1200" dirty="0"/>
              <a:t>/</a:t>
            </a:r>
            <a:r>
              <a:rPr lang="en-US" sz="1200" dirty="0" err="1"/>
              <a:t>saumilshah</a:t>
            </a:r>
            <a:r>
              <a:rPr lang="en-US" sz="1200" dirty="0"/>
              <a:t>/how-functions-work-7776073</a:t>
            </a:r>
          </a:p>
        </p:txBody>
      </p:sp>
    </p:spTree>
    <p:extLst>
      <p:ext uri="{BB962C8B-B14F-4D97-AF65-F5344CB8AC3E}">
        <p14:creationId xmlns:p14="http://schemas.microsoft.com/office/powerpoint/2010/main" val="318865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70" y="1489075"/>
            <a:ext cx="6381085" cy="4313238"/>
          </a:xfrm>
        </p:spPr>
      </p:pic>
      <p:sp>
        <p:nvSpPr>
          <p:cNvPr id="5" name="TextBox 4"/>
          <p:cNvSpPr txBox="1"/>
          <p:nvPr/>
        </p:nvSpPr>
        <p:spPr>
          <a:xfrm>
            <a:off x="3641551" y="6581001"/>
            <a:ext cx="4796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www.slideshare.net</a:t>
            </a:r>
            <a:r>
              <a:rPr lang="en-US" sz="1200" dirty="0"/>
              <a:t>/</a:t>
            </a:r>
            <a:r>
              <a:rPr lang="en-US" sz="1200" dirty="0" err="1"/>
              <a:t>saumilshah</a:t>
            </a:r>
            <a:r>
              <a:rPr lang="en-US" sz="1200" dirty="0"/>
              <a:t>/how-functions-work-7776073</a:t>
            </a:r>
          </a:p>
        </p:txBody>
      </p:sp>
    </p:spTree>
    <p:extLst>
      <p:ext uri="{BB962C8B-B14F-4D97-AF65-F5344CB8AC3E}">
        <p14:creationId xmlns:p14="http://schemas.microsoft.com/office/powerpoint/2010/main" val="1193986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98" y="1489075"/>
            <a:ext cx="6278629" cy="4313238"/>
          </a:xfrm>
        </p:spPr>
      </p:pic>
      <p:sp>
        <p:nvSpPr>
          <p:cNvPr id="5" name="TextBox 4"/>
          <p:cNvSpPr txBox="1"/>
          <p:nvPr/>
        </p:nvSpPr>
        <p:spPr>
          <a:xfrm>
            <a:off x="3641551" y="6581001"/>
            <a:ext cx="4796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www.slideshare.net</a:t>
            </a:r>
            <a:r>
              <a:rPr lang="en-US" sz="1200" dirty="0"/>
              <a:t>/</a:t>
            </a:r>
            <a:r>
              <a:rPr lang="en-US" sz="1200" dirty="0" err="1"/>
              <a:t>saumilshah</a:t>
            </a:r>
            <a:r>
              <a:rPr lang="en-US" sz="1200" dirty="0"/>
              <a:t>/how-functions-work-7776073</a:t>
            </a:r>
          </a:p>
        </p:txBody>
      </p:sp>
    </p:spTree>
    <p:extLst>
      <p:ext uri="{BB962C8B-B14F-4D97-AF65-F5344CB8AC3E}">
        <p14:creationId xmlns:p14="http://schemas.microsoft.com/office/powerpoint/2010/main" val="1235739730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40497</TotalTime>
  <Words>562</Words>
  <Application>Microsoft Macintosh PowerPoint</Application>
  <PresentationFormat>On-screen Show (4:3)</PresentationFormat>
  <Paragraphs>125</Paragraphs>
  <Slides>39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Agency FB</vt:lpstr>
      <vt:lpstr>ＭＳ Ｐゴシック</vt:lpstr>
      <vt:lpstr>PMingLiU</vt:lpstr>
      <vt:lpstr>宋体</vt:lpstr>
      <vt:lpstr>Arial</vt:lpstr>
      <vt:lpstr>Calibri</vt:lpstr>
      <vt:lpstr>Franklin Gothic Book</vt:lpstr>
      <vt:lpstr>Franklin Gothic Medium</vt:lpstr>
      <vt:lpstr>Wingdings</vt:lpstr>
      <vt:lpstr>Standarddesign</vt:lpstr>
      <vt:lpstr>PowerPoint Presentation</vt:lpstr>
      <vt:lpstr>PowerPoint Presentation</vt:lpstr>
      <vt:lpstr>Stack Frame</vt:lpstr>
      <vt:lpstr>Stack</vt:lpstr>
      <vt:lpstr>Stack Frame</vt:lpstr>
      <vt:lpstr>Local Variable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Stack Frame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PowerPoint Presentation</vt:lpstr>
      <vt:lpstr>Two Questions</vt:lpstr>
      <vt:lpstr>Standard C Calling Conventions</vt:lpstr>
      <vt:lpstr>CDECL  </vt:lpstr>
      <vt:lpstr>STDCALL </vt:lpstr>
      <vt:lpstr>STDCALL</vt:lpstr>
      <vt:lpstr>STDCALL</vt:lpstr>
      <vt:lpstr>FASTCALL 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Chen, Si</cp:lastModifiedBy>
  <cp:revision>970</cp:revision>
  <dcterms:created xsi:type="dcterms:W3CDTF">2011-12-10T02:50:46Z</dcterms:created>
  <dcterms:modified xsi:type="dcterms:W3CDTF">2018-09-06T18:15:38Z</dcterms:modified>
</cp:coreProperties>
</file>