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6"/>
  </p:notesMasterIdLst>
  <p:handoutMasterIdLst>
    <p:handoutMasterId r:id="rId47"/>
  </p:handoutMasterIdLst>
  <p:sldIdLst>
    <p:sldId id="587" r:id="rId2"/>
    <p:sldId id="755" r:id="rId3"/>
    <p:sldId id="730" r:id="rId4"/>
    <p:sldId id="756" r:id="rId5"/>
    <p:sldId id="744" r:id="rId6"/>
    <p:sldId id="804" r:id="rId7"/>
    <p:sldId id="747" r:id="rId8"/>
    <p:sldId id="748" r:id="rId9"/>
    <p:sldId id="805" r:id="rId10"/>
    <p:sldId id="806" r:id="rId11"/>
    <p:sldId id="719" r:id="rId12"/>
    <p:sldId id="721" r:id="rId13"/>
    <p:sldId id="761" r:id="rId14"/>
    <p:sldId id="758" r:id="rId15"/>
    <p:sldId id="759" r:id="rId16"/>
    <p:sldId id="760" r:id="rId17"/>
    <p:sldId id="762" r:id="rId18"/>
    <p:sldId id="757" r:id="rId19"/>
    <p:sldId id="779" r:id="rId20"/>
    <p:sldId id="783" r:id="rId21"/>
    <p:sldId id="780" r:id="rId22"/>
    <p:sldId id="781" r:id="rId23"/>
    <p:sldId id="784" r:id="rId24"/>
    <p:sldId id="785" r:id="rId25"/>
    <p:sldId id="786" r:id="rId26"/>
    <p:sldId id="787" r:id="rId27"/>
    <p:sldId id="788" r:id="rId28"/>
    <p:sldId id="782" r:id="rId29"/>
    <p:sldId id="790" r:id="rId30"/>
    <p:sldId id="791" r:id="rId31"/>
    <p:sldId id="792" r:id="rId32"/>
    <p:sldId id="793" r:id="rId33"/>
    <p:sldId id="794" r:id="rId34"/>
    <p:sldId id="789" r:id="rId35"/>
    <p:sldId id="795" r:id="rId36"/>
    <p:sldId id="796" r:id="rId37"/>
    <p:sldId id="798" r:id="rId38"/>
    <p:sldId id="797" r:id="rId39"/>
    <p:sldId id="799" r:id="rId40"/>
    <p:sldId id="800" r:id="rId41"/>
    <p:sldId id="801" r:id="rId42"/>
    <p:sldId id="802" r:id="rId43"/>
    <p:sldId id="803" r:id="rId44"/>
    <p:sldId id="716" r:id="rId45"/>
  </p:sldIdLst>
  <p:sldSz cx="9144000" cy="6858000" type="screen4x3"/>
  <p:notesSz cx="6858000" cy="9144000"/>
  <p:defaultTextStyle>
    <a:defPPr>
      <a:defRPr lang="en-US"/>
    </a:defPPr>
    <a:lvl1pPr algn="l" rtl="0" fontAlgn="base">
      <a:spcBef>
        <a:spcPct val="0"/>
      </a:spcBef>
      <a:spcAft>
        <a:spcPct val="0"/>
      </a:spcAft>
      <a:defRPr sz="2000" kern="1200">
        <a:solidFill>
          <a:schemeClr val="tx1"/>
        </a:solidFill>
        <a:latin typeface="Arial" charset="0"/>
        <a:ea typeface="宋体" charset="0"/>
        <a:cs typeface="宋体" charset="0"/>
      </a:defRPr>
    </a:lvl1pPr>
    <a:lvl2pPr marL="457200" algn="l" rtl="0" fontAlgn="base">
      <a:spcBef>
        <a:spcPct val="0"/>
      </a:spcBef>
      <a:spcAft>
        <a:spcPct val="0"/>
      </a:spcAft>
      <a:defRPr sz="2000" kern="1200">
        <a:solidFill>
          <a:schemeClr val="tx1"/>
        </a:solidFill>
        <a:latin typeface="Arial" charset="0"/>
        <a:ea typeface="宋体" charset="0"/>
        <a:cs typeface="宋体" charset="0"/>
      </a:defRPr>
    </a:lvl2pPr>
    <a:lvl3pPr marL="914400" algn="l" rtl="0" fontAlgn="base">
      <a:spcBef>
        <a:spcPct val="0"/>
      </a:spcBef>
      <a:spcAft>
        <a:spcPct val="0"/>
      </a:spcAft>
      <a:defRPr sz="2000" kern="1200">
        <a:solidFill>
          <a:schemeClr val="tx1"/>
        </a:solidFill>
        <a:latin typeface="Arial" charset="0"/>
        <a:ea typeface="宋体" charset="0"/>
        <a:cs typeface="宋体" charset="0"/>
      </a:defRPr>
    </a:lvl3pPr>
    <a:lvl4pPr marL="1371600" algn="l" rtl="0" fontAlgn="base">
      <a:spcBef>
        <a:spcPct val="0"/>
      </a:spcBef>
      <a:spcAft>
        <a:spcPct val="0"/>
      </a:spcAft>
      <a:defRPr sz="2000" kern="1200">
        <a:solidFill>
          <a:schemeClr val="tx1"/>
        </a:solidFill>
        <a:latin typeface="Arial" charset="0"/>
        <a:ea typeface="宋体" charset="0"/>
        <a:cs typeface="宋体" charset="0"/>
      </a:defRPr>
    </a:lvl4pPr>
    <a:lvl5pPr marL="1828800" algn="l" rtl="0" fontAlgn="base">
      <a:spcBef>
        <a:spcPct val="0"/>
      </a:spcBef>
      <a:spcAft>
        <a:spcPct val="0"/>
      </a:spcAft>
      <a:defRPr sz="2000" kern="1200">
        <a:solidFill>
          <a:schemeClr val="tx1"/>
        </a:solidFill>
        <a:latin typeface="Arial" charset="0"/>
        <a:ea typeface="宋体" charset="0"/>
        <a:cs typeface="宋体" charset="0"/>
      </a:defRPr>
    </a:lvl5pPr>
    <a:lvl6pPr marL="2286000" algn="l" defTabSz="457200" rtl="0" eaLnBrk="1" latinLnBrk="0" hangingPunct="1">
      <a:defRPr sz="2000" kern="1200">
        <a:solidFill>
          <a:schemeClr val="tx1"/>
        </a:solidFill>
        <a:latin typeface="Arial" charset="0"/>
        <a:ea typeface="宋体" charset="0"/>
        <a:cs typeface="宋体" charset="0"/>
      </a:defRPr>
    </a:lvl6pPr>
    <a:lvl7pPr marL="2743200" algn="l" defTabSz="457200" rtl="0" eaLnBrk="1" latinLnBrk="0" hangingPunct="1">
      <a:defRPr sz="2000" kern="1200">
        <a:solidFill>
          <a:schemeClr val="tx1"/>
        </a:solidFill>
        <a:latin typeface="Arial" charset="0"/>
        <a:ea typeface="宋体" charset="0"/>
        <a:cs typeface="宋体" charset="0"/>
      </a:defRPr>
    </a:lvl7pPr>
    <a:lvl8pPr marL="3200400" algn="l" defTabSz="457200" rtl="0" eaLnBrk="1" latinLnBrk="0" hangingPunct="1">
      <a:defRPr sz="2000" kern="1200">
        <a:solidFill>
          <a:schemeClr val="tx1"/>
        </a:solidFill>
        <a:latin typeface="Arial" charset="0"/>
        <a:ea typeface="宋体" charset="0"/>
        <a:cs typeface="宋体" charset="0"/>
      </a:defRPr>
    </a:lvl8pPr>
    <a:lvl9pPr marL="3657600" algn="l" defTabSz="457200" rtl="0" eaLnBrk="1" latinLnBrk="0" hangingPunct="1">
      <a:defRPr sz="2000" kern="1200">
        <a:solidFill>
          <a:schemeClr val="tx1"/>
        </a:solidFill>
        <a:latin typeface="Arial" charset="0"/>
        <a:ea typeface="宋体" charset="0"/>
        <a:cs typeface="宋体"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21" autoAdjust="0"/>
    <p:restoredTop sz="83289"/>
  </p:normalViewPr>
  <p:slideViewPr>
    <p:cSldViewPr snapToGrid="0" snapToObjects="1">
      <p:cViewPr varScale="1">
        <p:scale>
          <a:sx n="108" d="100"/>
          <a:sy n="108" d="100"/>
        </p:scale>
        <p:origin x="274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PMingLiU" charset="0"/>
              </a:defRPr>
            </a:lvl1pPr>
          </a:lstStyle>
          <a:p>
            <a:pPr>
              <a:defRPr/>
            </a:pPr>
            <a:endParaRPr lang="en-US" altLang="zh-TW"/>
          </a:p>
        </p:txBody>
      </p:sp>
      <p:sp>
        <p:nvSpPr>
          <p:cNvPr id="819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PMingLiU" charset="0"/>
              </a:defRPr>
            </a:lvl1pPr>
          </a:lstStyle>
          <a:p>
            <a:pPr>
              <a:defRPr/>
            </a:pPr>
            <a:endParaRPr lang="zh-TW" altLang="en-US"/>
          </a:p>
        </p:txBody>
      </p:sp>
      <p:sp>
        <p:nvSpPr>
          <p:cNvPr id="819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PMingLiU" charset="0"/>
              </a:defRPr>
            </a:lvl1pPr>
          </a:lstStyle>
          <a:p>
            <a:pPr>
              <a:defRPr/>
            </a:pPr>
            <a:endParaRPr lang="en-US" altLang="zh-TW"/>
          </a:p>
        </p:txBody>
      </p:sp>
      <p:sp>
        <p:nvSpPr>
          <p:cNvPr id="819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PMingLiU" charset="0"/>
              </a:defRPr>
            </a:lvl1pPr>
          </a:lstStyle>
          <a:p>
            <a:pPr>
              <a:defRPr/>
            </a:pPr>
            <a:fld id="{BA9611C0-22CD-3B4D-A545-A25F1CC1E2EE}" type="slidenum">
              <a:rPr lang="zh-TW" altLang="en-US"/>
              <a:pPr>
                <a:defRPr/>
              </a:pPr>
              <a:t>‹#›</a:t>
            </a:fld>
            <a:endParaRPr lang="en-US" altLang="zh-TW"/>
          </a:p>
        </p:txBody>
      </p:sp>
    </p:spTree>
    <p:extLst>
      <p:ext uri="{BB962C8B-B14F-4D97-AF65-F5344CB8AC3E}">
        <p14:creationId xmlns:p14="http://schemas.microsoft.com/office/powerpoint/2010/main" val="1228096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ea typeface="宋体" pitchFamily="2" charset="-122"/>
                <a:cs typeface="+mn-cs"/>
              </a:defRPr>
            </a:lvl1pPr>
          </a:lstStyle>
          <a:p>
            <a:pPr>
              <a:defRPr/>
            </a:pPr>
            <a:endParaRPr lang="de-DE" altLang="zh-CN"/>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ea typeface="宋体" pitchFamily="2" charset="-122"/>
                <a:cs typeface="+mn-cs"/>
              </a:defRPr>
            </a:lvl1pPr>
          </a:lstStyle>
          <a:p>
            <a:pPr>
              <a:defRPr/>
            </a:pPr>
            <a:endParaRPr lang="de-DE" altLang="zh-CN"/>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altLang="zh-CN" noProof="0"/>
              <a:t>Textmasterformate durch Klicken bearbeiten</a:t>
            </a:r>
          </a:p>
          <a:p>
            <a:pPr lvl="1"/>
            <a:r>
              <a:rPr lang="de-DE" altLang="zh-CN" noProof="0"/>
              <a:t>Zweite Ebene</a:t>
            </a:r>
          </a:p>
          <a:p>
            <a:pPr lvl="2"/>
            <a:r>
              <a:rPr lang="de-DE" altLang="zh-CN" noProof="0"/>
              <a:t>Dritte Ebene</a:t>
            </a:r>
          </a:p>
          <a:p>
            <a:pPr lvl="3"/>
            <a:r>
              <a:rPr lang="de-DE" altLang="zh-CN" noProof="0"/>
              <a:t>Vierte Ebene</a:t>
            </a:r>
          </a:p>
          <a:p>
            <a:pPr lvl="4"/>
            <a:r>
              <a:rPr lang="de-DE" altLang="zh-CN" noProof="0"/>
              <a:t>Fünfte Ebene</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ea typeface="宋体" pitchFamily="2" charset="-122"/>
                <a:cs typeface="+mn-cs"/>
              </a:defRPr>
            </a:lvl1pPr>
          </a:lstStyle>
          <a:p>
            <a:pPr>
              <a:defRPr/>
            </a:pPr>
            <a:endParaRPr lang="de-DE" altLang="zh-CN"/>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91BB238-3B1B-EE4E-BFC2-DF2FE134C0D2}" type="slidenum">
              <a:rPr lang="de-DE" altLang="zh-CN"/>
              <a:pPr>
                <a:defRPr/>
              </a:pPr>
              <a:t>‹#›</a:t>
            </a:fld>
            <a:endParaRPr lang="de-DE" altLang="zh-CN"/>
          </a:p>
        </p:txBody>
      </p:sp>
    </p:spTree>
    <p:extLst>
      <p:ext uri="{BB962C8B-B14F-4D97-AF65-F5344CB8AC3E}">
        <p14:creationId xmlns:p14="http://schemas.microsoft.com/office/powerpoint/2010/main" val="10557670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2pPr>
    <a:lvl3pPr marL="9144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3pPr>
    <a:lvl4pPr marL="13716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4pPr>
    <a:lvl5pPr marL="18288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1</a:t>
            </a:fld>
            <a:endParaRPr lang="de-DE" altLang="zh-CN"/>
          </a:p>
        </p:txBody>
      </p:sp>
    </p:spTree>
    <p:extLst>
      <p:ext uri="{BB962C8B-B14F-4D97-AF65-F5344CB8AC3E}">
        <p14:creationId xmlns:p14="http://schemas.microsoft.com/office/powerpoint/2010/main" val="1423182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29</a:t>
            </a:fld>
            <a:endParaRPr lang="de-DE" altLang="zh-CN"/>
          </a:p>
        </p:txBody>
      </p:sp>
    </p:spTree>
    <p:extLst>
      <p:ext uri="{BB962C8B-B14F-4D97-AF65-F5344CB8AC3E}">
        <p14:creationId xmlns:p14="http://schemas.microsoft.com/office/powerpoint/2010/main" val="418105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30</a:t>
            </a:fld>
            <a:endParaRPr lang="de-DE" altLang="zh-CN"/>
          </a:p>
        </p:txBody>
      </p:sp>
    </p:spTree>
    <p:extLst>
      <p:ext uri="{BB962C8B-B14F-4D97-AF65-F5344CB8AC3E}">
        <p14:creationId xmlns:p14="http://schemas.microsoft.com/office/powerpoint/2010/main" val="788747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31</a:t>
            </a:fld>
            <a:endParaRPr lang="de-DE" altLang="zh-CN"/>
          </a:p>
        </p:txBody>
      </p:sp>
    </p:spTree>
    <p:extLst>
      <p:ext uri="{BB962C8B-B14F-4D97-AF65-F5344CB8AC3E}">
        <p14:creationId xmlns:p14="http://schemas.microsoft.com/office/powerpoint/2010/main" val="459826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34</a:t>
            </a:fld>
            <a:endParaRPr lang="de-DE" altLang="zh-CN"/>
          </a:p>
        </p:txBody>
      </p:sp>
    </p:spTree>
    <p:extLst>
      <p:ext uri="{BB962C8B-B14F-4D97-AF65-F5344CB8AC3E}">
        <p14:creationId xmlns:p14="http://schemas.microsoft.com/office/powerpoint/2010/main" val="1363834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35</a:t>
            </a:fld>
            <a:endParaRPr lang="de-DE" altLang="zh-CN"/>
          </a:p>
        </p:txBody>
      </p:sp>
    </p:spTree>
    <p:extLst>
      <p:ext uri="{BB962C8B-B14F-4D97-AF65-F5344CB8AC3E}">
        <p14:creationId xmlns:p14="http://schemas.microsoft.com/office/powerpoint/2010/main" val="1390126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000000"/>
                </a:solidFill>
                <a:latin typeface="Times" charset="0"/>
              </a:rPr>
              <a:t>The following figure shows the lower 16 bits of the general-purpose registers can be used with the names AX, BX, CX, DX, BP, SP, SI, and DI (the names for the corresponding 32-bit ones have a prefix "E" for "extended"). Each of the lower two bytes of the EAX, EBX, ECX, and EDX registers can be referenced by the names AH, BH, CH, and DH (high bytes) and AL, BL, CL, and DL (low bytes).</a:t>
            </a:r>
            <a:br>
              <a:rPr lang="en-US" sz="1200" dirty="0"/>
            </a:br>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3</a:t>
            </a:fld>
            <a:endParaRPr lang="de-DE" altLang="zh-CN"/>
          </a:p>
        </p:txBody>
      </p:sp>
    </p:spTree>
    <p:extLst>
      <p:ext uri="{BB962C8B-B14F-4D97-AF65-F5344CB8AC3E}">
        <p14:creationId xmlns:p14="http://schemas.microsoft.com/office/powerpoint/2010/main" val="1708654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4</a:t>
            </a:fld>
            <a:endParaRPr lang="de-DE" altLang="zh-CN"/>
          </a:p>
        </p:txBody>
      </p:sp>
    </p:spTree>
    <p:extLst>
      <p:ext uri="{BB962C8B-B14F-4D97-AF65-F5344CB8AC3E}">
        <p14:creationId xmlns:p14="http://schemas.microsoft.com/office/powerpoint/2010/main" val="1442724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EBP</a:t>
            </a:r>
            <a:r>
              <a:rPr lang="zh-CN" altLang="en-US" baseline="0" dirty="0"/>
              <a:t> </a:t>
            </a:r>
            <a:r>
              <a:rPr lang="en-US" altLang="zh-CN" baseline="0" dirty="0"/>
              <a:t>12FFC0</a:t>
            </a:r>
            <a:endParaRPr lang="en-US" altLang="zh-CN" dirty="0"/>
          </a:p>
          <a:p>
            <a:r>
              <a:rPr lang="en-US" altLang="zh-CN" dirty="0"/>
              <a:t>ESP</a:t>
            </a:r>
            <a:r>
              <a:rPr lang="zh-CN" altLang="en-US" dirty="0"/>
              <a:t> </a:t>
            </a:r>
            <a:r>
              <a:rPr lang="en-US" altLang="zh-CN" dirty="0"/>
              <a:t>12FF7C</a:t>
            </a:r>
            <a:endParaRPr 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21</a:t>
            </a:fld>
            <a:endParaRPr lang="de-DE" altLang="zh-CN"/>
          </a:p>
        </p:txBody>
      </p:sp>
    </p:spTree>
    <p:extLst>
      <p:ext uri="{BB962C8B-B14F-4D97-AF65-F5344CB8AC3E}">
        <p14:creationId xmlns:p14="http://schemas.microsoft.com/office/powerpoint/2010/main" val="1408618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EBP</a:t>
            </a:r>
          </a:p>
          <a:p>
            <a:r>
              <a:rPr lang="en-US" altLang="zh-CN" dirty="0"/>
              <a:t>ESP</a:t>
            </a:r>
            <a:r>
              <a:rPr lang="zh-CN" altLang="en-US" baseline="0" dirty="0"/>
              <a:t> </a:t>
            </a:r>
            <a:r>
              <a:rPr lang="en-US" altLang="zh-CN" baseline="0" dirty="0"/>
              <a:t>12FF78</a:t>
            </a:r>
            <a:endParaRPr 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22</a:t>
            </a:fld>
            <a:endParaRPr lang="de-DE" altLang="zh-CN"/>
          </a:p>
        </p:txBody>
      </p:sp>
    </p:spTree>
    <p:extLst>
      <p:ext uri="{BB962C8B-B14F-4D97-AF65-F5344CB8AC3E}">
        <p14:creationId xmlns:p14="http://schemas.microsoft.com/office/powerpoint/2010/main" val="541927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EBP</a:t>
            </a:r>
          </a:p>
          <a:p>
            <a:r>
              <a:rPr lang="en-US" altLang="zh-CN" dirty="0"/>
              <a:t>ESP</a:t>
            </a:r>
            <a:r>
              <a:rPr lang="zh-CN" altLang="en-US" baseline="0" dirty="0"/>
              <a:t> </a:t>
            </a:r>
            <a:r>
              <a:rPr lang="en-US" altLang="zh-CN" baseline="0" dirty="0"/>
              <a:t>12FF78</a:t>
            </a:r>
            <a:endParaRPr 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24</a:t>
            </a:fld>
            <a:endParaRPr lang="de-DE" altLang="zh-CN"/>
          </a:p>
        </p:txBody>
      </p:sp>
    </p:spTree>
    <p:extLst>
      <p:ext uri="{BB962C8B-B14F-4D97-AF65-F5344CB8AC3E}">
        <p14:creationId xmlns:p14="http://schemas.microsoft.com/office/powerpoint/2010/main" val="1236258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EBP</a:t>
            </a:r>
          </a:p>
          <a:p>
            <a:r>
              <a:rPr lang="en-US" altLang="zh-CN" dirty="0"/>
              <a:t>ESP</a:t>
            </a:r>
            <a:r>
              <a:rPr lang="zh-CN" altLang="en-US" baseline="0" dirty="0"/>
              <a:t> </a:t>
            </a:r>
            <a:r>
              <a:rPr lang="en-US" altLang="zh-CN" baseline="0" dirty="0"/>
              <a:t>12FF78</a:t>
            </a:r>
            <a:endParaRPr 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25</a:t>
            </a:fld>
            <a:endParaRPr lang="de-DE" altLang="zh-CN"/>
          </a:p>
        </p:txBody>
      </p:sp>
    </p:spTree>
    <p:extLst>
      <p:ext uri="{BB962C8B-B14F-4D97-AF65-F5344CB8AC3E}">
        <p14:creationId xmlns:p14="http://schemas.microsoft.com/office/powerpoint/2010/main" val="959487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26</a:t>
            </a:fld>
            <a:endParaRPr lang="de-DE" altLang="zh-CN"/>
          </a:p>
        </p:txBody>
      </p:sp>
    </p:spTree>
    <p:extLst>
      <p:ext uri="{BB962C8B-B14F-4D97-AF65-F5344CB8AC3E}">
        <p14:creationId xmlns:p14="http://schemas.microsoft.com/office/powerpoint/2010/main" val="1711762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28</a:t>
            </a:fld>
            <a:endParaRPr lang="de-DE" altLang="zh-CN"/>
          </a:p>
        </p:txBody>
      </p:sp>
    </p:spTree>
    <p:extLst>
      <p:ext uri="{BB962C8B-B14F-4D97-AF65-F5344CB8AC3E}">
        <p14:creationId xmlns:p14="http://schemas.microsoft.com/office/powerpoint/2010/main" val="8521058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1629" name="Rectangle 7"/>
          <p:cNvSpPr>
            <a:spLocks noGrp="1" noChangeArrowheads="1"/>
          </p:cNvSpPr>
          <p:nvPr>
            <p:ph type="ctrTitle"/>
          </p:nvPr>
        </p:nvSpPr>
        <p:spPr>
          <a:xfrm>
            <a:off x="693738" y="1435100"/>
            <a:ext cx="7754937" cy="1082675"/>
          </a:xfrm>
        </p:spPr>
        <p:txBody>
          <a:bodyPr anchor="b"/>
          <a:lstStyle>
            <a:lvl1pPr algn="ctr">
              <a:lnSpc>
                <a:spcPct val="110000"/>
              </a:lnSpc>
              <a:defRPr sz="3200"/>
            </a:lvl1pPr>
          </a:lstStyle>
          <a:p>
            <a:r>
              <a:rPr lang="de-DE"/>
              <a:t>Titelmasterformat durch</a:t>
            </a:r>
            <a:br>
              <a:rPr lang="de-DE"/>
            </a:br>
            <a:r>
              <a:rPr lang="de-DE"/>
              <a:t>Klicken bearbeiten</a:t>
            </a:r>
          </a:p>
        </p:txBody>
      </p:sp>
      <p:sp>
        <p:nvSpPr>
          <p:cNvPr id="111630" name="Rectangle 12"/>
          <p:cNvSpPr>
            <a:spLocks noGrp="1" noChangeArrowheads="1"/>
          </p:cNvSpPr>
          <p:nvPr>
            <p:ph type="subTitle" idx="1"/>
          </p:nvPr>
        </p:nvSpPr>
        <p:spPr bwMode="gray">
          <a:xfrm>
            <a:off x="696913" y="2517775"/>
            <a:ext cx="7751762" cy="800100"/>
          </a:xfrm>
        </p:spPr>
        <p:txBody>
          <a:bodyPr tIns="45720" bIns="45720"/>
          <a:lstStyle>
            <a:lvl1pPr marL="0" indent="0" algn="ctr">
              <a:buFont typeface="Wingdings" pitchFamily="2" charset="2"/>
              <a:buNone/>
              <a:defRPr sz="2400">
                <a:solidFill>
                  <a:schemeClr val="bg1"/>
                </a:solidFill>
              </a:defRPr>
            </a:lvl1pPr>
          </a:lstStyle>
          <a:p>
            <a:r>
              <a:rPr lang="de-DE"/>
              <a:t>Formatvorlage des Untertitelmasters durch Klicken bearbeiten</a:t>
            </a:r>
          </a:p>
        </p:txBody>
      </p:sp>
      <p:sp>
        <p:nvSpPr>
          <p:cNvPr id="4" name="Rectangle 5"/>
          <p:cNvSpPr>
            <a:spLocks noGrp="1" noChangeArrowheads="1"/>
          </p:cNvSpPr>
          <p:nvPr>
            <p:ph type="ftr" sz="quarter" idx="10"/>
          </p:nvPr>
        </p:nvSpPr>
        <p:spPr>
          <a:xfrm>
            <a:off x="3124200" y="6245225"/>
            <a:ext cx="2895600" cy="476250"/>
          </a:xfrm>
        </p:spPr>
        <p:txBody>
          <a:bodyPr/>
          <a:lstStyle>
            <a:lvl1pPr>
              <a:defRPr>
                <a:solidFill>
                  <a:schemeClr val="tx1"/>
                </a:solidFill>
              </a:defRPr>
            </a:lvl1pPr>
          </a:lstStyle>
          <a:p>
            <a:pPr>
              <a:defRPr/>
            </a:pPr>
            <a:endParaRPr lang="zh-CN" altLang="zh-CN"/>
          </a:p>
        </p:txBody>
      </p:sp>
    </p:spTree>
    <p:extLst>
      <p:ext uri="{BB962C8B-B14F-4D97-AF65-F5344CB8AC3E}">
        <p14:creationId xmlns:p14="http://schemas.microsoft.com/office/powerpoint/2010/main" val="3880540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1802016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89725" y="101600"/>
            <a:ext cx="2130425" cy="570071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295275" y="101600"/>
            <a:ext cx="6242050" cy="5700713"/>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1252358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48700" y="6065721"/>
            <a:ext cx="495300" cy="809625"/>
          </a:xfrm>
          <a:prstGeom prst="rect">
            <a:avLst/>
          </a:prstGeom>
        </p:spPr>
      </p:pic>
    </p:spTree>
    <p:extLst>
      <p:ext uri="{BB962C8B-B14F-4D97-AF65-F5344CB8AC3E}">
        <p14:creationId xmlns:p14="http://schemas.microsoft.com/office/powerpoint/2010/main" val="3877735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48700" y="6065721"/>
            <a:ext cx="495300" cy="809625"/>
          </a:xfrm>
          <a:prstGeom prst="rect">
            <a:avLst/>
          </a:prstGeom>
        </p:spPr>
      </p:pic>
    </p:spTree>
    <p:extLst>
      <p:ext uri="{BB962C8B-B14F-4D97-AF65-F5344CB8AC3E}">
        <p14:creationId xmlns:p14="http://schemas.microsoft.com/office/powerpoint/2010/main" val="127828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295275" y="1489075"/>
            <a:ext cx="4186238"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33913" y="1489075"/>
            <a:ext cx="4186237"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2121697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186014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909493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2594493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2423415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4118970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295275" y="1489075"/>
            <a:ext cx="8524875" cy="4313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zh-CN"/>
              <a:t>Textmasterformate durch Klicken bearbeiten</a:t>
            </a:r>
          </a:p>
          <a:p>
            <a:pPr lvl="1"/>
            <a:r>
              <a:rPr lang="de-DE" altLang="zh-CN"/>
              <a:t>Zweite Ebene</a:t>
            </a:r>
          </a:p>
          <a:p>
            <a:pPr lvl="2"/>
            <a:r>
              <a:rPr lang="de-DE" altLang="zh-CN"/>
              <a:t>Dritte Ebene</a:t>
            </a:r>
          </a:p>
          <a:p>
            <a:pPr lvl="3"/>
            <a:r>
              <a:rPr lang="de-DE" altLang="zh-CN"/>
              <a:t>Vierte Ebene</a:t>
            </a:r>
          </a:p>
          <a:p>
            <a:pPr lvl="4"/>
            <a:r>
              <a:rPr lang="de-DE" altLang="zh-CN"/>
              <a:t>Fünfte Ebene</a:t>
            </a:r>
          </a:p>
        </p:txBody>
      </p:sp>
      <p:sp>
        <p:nvSpPr>
          <p:cNvPr id="110595" name="Rectangle 5"/>
          <p:cNvSpPr>
            <a:spLocks noGrp="1" noChangeArrowheads="1"/>
          </p:cNvSpPr>
          <p:nvPr>
            <p:ph type="ftr" sz="quarter" idx="3"/>
          </p:nvPr>
        </p:nvSpPr>
        <p:spPr bwMode="gray">
          <a:xfrm>
            <a:off x="3124200" y="6365875"/>
            <a:ext cx="2895600" cy="24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00" noProof="1">
                <a:solidFill>
                  <a:schemeClr val="bg1"/>
                </a:solidFill>
                <a:latin typeface="Arial" pitchFamily="34" charset="0"/>
                <a:ea typeface="宋体" pitchFamily="2" charset="-122"/>
                <a:cs typeface="+mn-cs"/>
              </a:defRPr>
            </a:lvl1pPr>
          </a:lstStyle>
          <a:p>
            <a:pPr>
              <a:defRPr/>
            </a:pPr>
            <a:endParaRPr lang="zh-CN" altLang="zh-CN"/>
          </a:p>
        </p:txBody>
      </p:sp>
      <p:sp>
        <p:nvSpPr>
          <p:cNvPr id="1028" name="Rectangle 7"/>
          <p:cNvSpPr>
            <a:spLocks noGrp="1" noChangeArrowheads="1"/>
          </p:cNvSpPr>
          <p:nvPr>
            <p:ph type="title"/>
          </p:nvPr>
        </p:nvSpPr>
        <p:spPr bwMode="gray">
          <a:xfrm>
            <a:off x="300038" y="101600"/>
            <a:ext cx="8520112" cy="6477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de-DE" altLang="zh-CN"/>
              <a:t>Klicken Sie, um das Titelformat zu bearbeiten</a:t>
            </a:r>
          </a:p>
        </p:txBody>
      </p:sp>
      <p:sp>
        <p:nvSpPr>
          <p:cNvPr id="1029" name="Rectangle 5"/>
          <p:cNvSpPr>
            <a:spLocks noChangeArrowheads="1"/>
          </p:cNvSpPr>
          <p:nvPr/>
        </p:nvSpPr>
        <p:spPr bwMode="gray">
          <a:xfrm>
            <a:off x="219075" y="6365875"/>
            <a:ext cx="1343025"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de-DE" altLang="zh-CN" sz="1000"/>
              <a:t>Page </a:t>
            </a:r>
            <a:r>
              <a:rPr lang="de-DE" altLang="zh-CN" sz="1000">
                <a:sym typeface="Wingdings" charset="0"/>
              </a:rPr>
              <a:t></a:t>
            </a:r>
            <a:r>
              <a:rPr lang="de-DE" altLang="zh-CN" sz="1000"/>
              <a:t> </a:t>
            </a:r>
            <a:fld id="{EB0D860B-0F9F-024D-87B2-26EC2F8908EF}" type="slidenum">
              <a:rPr lang="de-DE" altLang="zh-CN" sz="1000"/>
              <a:pPr/>
              <a:t>‹#›</a:t>
            </a:fld>
            <a:endParaRPr lang="de-DE" altLang="zh-CN" sz="1000"/>
          </a:p>
        </p:txBody>
      </p:sp>
    </p:spTree>
  </p:cSld>
  <p:clrMap bg1="lt1" tx1="dk1" bg2="lt2" tx2="dk2" accent1="accent1" accent2="accent2" accent3="accent3" accent4="accent4" accent5="accent5" accent6="accent6" hlink="hlink" folHlink="folHlink"/>
  <p:sldLayoutIdLst>
    <p:sldLayoutId id="2147484098"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txStyles>
    <p:titleStyle>
      <a:lvl1pPr algn="l" rtl="0" eaLnBrk="0" fontAlgn="base" hangingPunct="0">
        <a:lnSpc>
          <a:spcPct val="90000"/>
        </a:lnSpc>
        <a:spcBef>
          <a:spcPct val="0"/>
        </a:spcBef>
        <a:spcAft>
          <a:spcPct val="0"/>
        </a:spcAft>
        <a:defRPr sz="2600" b="1">
          <a:solidFill>
            <a:schemeClr val="bg1"/>
          </a:solidFill>
          <a:latin typeface="+mj-lt"/>
          <a:ea typeface="宋体" charset="0"/>
          <a:cs typeface="+mj-cs"/>
        </a:defRPr>
      </a:lvl1pPr>
      <a:lvl2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2pPr>
      <a:lvl3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3pPr>
      <a:lvl4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4pPr>
      <a:lvl5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5pPr>
      <a:lvl6pPr marL="457200" algn="l" rtl="0" fontAlgn="base">
        <a:lnSpc>
          <a:spcPct val="90000"/>
        </a:lnSpc>
        <a:spcBef>
          <a:spcPct val="0"/>
        </a:spcBef>
        <a:spcAft>
          <a:spcPct val="0"/>
        </a:spcAft>
        <a:defRPr sz="2600" b="1">
          <a:solidFill>
            <a:schemeClr val="bg1"/>
          </a:solidFill>
          <a:latin typeface="Arial" charset="0"/>
          <a:cs typeface="Arial" charset="0"/>
        </a:defRPr>
      </a:lvl6pPr>
      <a:lvl7pPr marL="914400" algn="l" rtl="0" fontAlgn="base">
        <a:lnSpc>
          <a:spcPct val="90000"/>
        </a:lnSpc>
        <a:spcBef>
          <a:spcPct val="0"/>
        </a:spcBef>
        <a:spcAft>
          <a:spcPct val="0"/>
        </a:spcAft>
        <a:defRPr sz="2600" b="1">
          <a:solidFill>
            <a:schemeClr val="bg1"/>
          </a:solidFill>
          <a:latin typeface="Arial" charset="0"/>
          <a:cs typeface="Arial" charset="0"/>
        </a:defRPr>
      </a:lvl7pPr>
      <a:lvl8pPr marL="1371600" algn="l" rtl="0" fontAlgn="base">
        <a:lnSpc>
          <a:spcPct val="90000"/>
        </a:lnSpc>
        <a:spcBef>
          <a:spcPct val="0"/>
        </a:spcBef>
        <a:spcAft>
          <a:spcPct val="0"/>
        </a:spcAft>
        <a:defRPr sz="2600" b="1">
          <a:solidFill>
            <a:schemeClr val="bg1"/>
          </a:solidFill>
          <a:latin typeface="Arial" charset="0"/>
          <a:cs typeface="Arial" charset="0"/>
        </a:defRPr>
      </a:lvl8pPr>
      <a:lvl9pPr marL="1828800" algn="l" rtl="0" fontAlgn="base">
        <a:lnSpc>
          <a:spcPct val="90000"/>
        </a:lnSpc>
        <a:spcBef>
          <a:spcPct val="0"/>
        </a:spcBef>
        <a:spcAft>
          <a:spcPct val="0"/>
        </a:spcAft>
        <a:defRPr sz="2600" b="1">
          <a:solidFill>
            <a:schemeClr val="bg1"/>
          </a:solidFill>
          <a:latin typeface="Arial" charset="0"/>
          <a:cs typeface="Arial" charset="0"/>
        </a:defRPr>
      </a:lvl9pPr>
    </p:titleStyle>
    <p:bodyStyle>
      <a:lvl1pPr marL="180975" indent="-180975" algn="l" rtl="0" eaLnBrk="0" fontAlgn="base" hangingPunct="0">
        <a:spcBef>
          <a:spcPct val="0"/>
        </a:spcBef>
        <a:spcAft>
          <a:spcPct val="40000"/>
        </a:spcAft>
        <a:buFont typeface="Wingdings" charset="0"/>
        <a:buChar char="§"/>
        <a:defRPr kumimoji="1" sz="2000">
          <a:solidFill>
            <a:schemeClr val="tx1"/>
          </a:solidFill>
          <a:latin typeface="+mn-lt"/>
          <a:ea typeface="宋体" charset="0"/>
          <a:cs typeface="+mn-cs"/>
        </a:defRPr>
      </a:lvl1pPr>
      <a:lvl2pPr marL="444500" indent="-261938" algn="l" rtl="0" eaLnBrk="0" fontAlgn="base" hangingPunct="0">
        <a:spcBef>
          <a:spcPct val="0"/>
        </a:spcBef>
        <a:spcAft>
          <a:spcPct val="40000"/>
        </a:spcAft>
        <a:buChar char="–"/>
        <a:defRPr kumimoji="1">
          <a:solidFill>
            <a:schemeClr val="tx1"/>
          </a:solidFill>
          <a:latin typeface="+mn-lt"/>
          <a:ea typeface="Arial" charset="0"/>
          <a:cs typeface="+mn-cs"/>
        </a:defRPr>
      </a:lvl2pPr>
      <a:lvl3pPr marL="720725" indent="-274638" algn="l" rtl="0" eaLnBrk="0" fontAlgn="base" hangingPunct="0">
        <a:spcBef>
          <a:spcPct val="0"/>
        </a:spcBef>
        <a:spcAft>
          <a:spcPct val="40000"/>
        </a:spcAft>
        <a:buChar char="•"/>
        <a:defRPr kumimoji="1">
          <a:solidFill>
            <a:schemeClr val="tx1"/>
          </a:solidFill>
          <a:latin typeface="+mn-lt"/>
          <a:ea typeface="Arial" charset="0"/>
          <a:cs typeface="+mn-cs"/>
        </a:defRPr>
      </a:lvl3pPr>
      <a:lvl4pPr marL="987425" indent="-265113" algn="l" rtl="0" eaLnBrk="0" fontAlgn="base" hangingPunct="0">
        <a:spcBef>
          <a:spcPct val="0"/>
        </a:spcBef>
        <a:spcAft>
          <a:spcPct val="40000"/>
        </a:spcAft>
        <a:buChar char="–"/>
        <a:defRPr kumimoji="1">
          <a:solidFill>
            <a:schemeClr val="tx1"/>
          </a:solidFill>
          <a:latin typeface="+mn-lt"/>
          <a:ea typeface="Arial" charset="0"/>
          <a:cs typeface="+mn-cs"/>
        </a:defRPr>
      </a:lvl4pPr>
      <a:lvl5pPr marL="1254125" indent="-265113" algn="l" rtl="0" eaLnBrk="0" fontAlgn="base" hangingPunct="0">
        <a:spcBef>
          <a:spcPct val="0"/>
        </a:spcBef>
        <a:spcAft>
          <a:spcPct val="40000"/>
        </a:spcAft>
        <a:buChar char="»"/>
        <a:defRPr kumimoji="1">
          <a:solidFill>
            <a:schemeClr val="tx1"/>
          </a:solidFill>
          <a:latin typeface="+mn-lt"/>
          <a:ea typeface="Arial" charset="0"/>
          <a:cs typeface="+mn-cs"/>
        </a:defRPr>
      </a:lvl5pPr>
      <a:lvl6pPr marL="1711325" indent="-265113" algn="l" rtl="0" fontAlgn="base">
        <a:spcBef>
          <a:spcPct val="0"/>
        </a:spcBef>
        <a:spcAft>
          <a:spcPct val="40000"/>
        </a:spcAft>
        <a:buChar char="»"/>
        <a:defRPr>
          <a:solidFill>
            <a:schemeClr val="tx1"/>
          </a:solidFill>
          <a:latin typeface="+mn-lt"/>
          <a:cs typeface="+mn-cs"/>
        </a:defRPr>
      </a:lvl6pPr>
      <a:lvl7pPr marL="2168525" indent="-265113" algn="l" rtl="0" fontAlgn="base">
        <a:spcBef>
          <a:spcPct val="0"/>
        </a:spcBef>
        <a:spcAft>
          <a:spcPct val="40000"/>
        </a:spcAft>
        <a:buChar char="»"/>
        <a:defRPr>
          <a:solidFill>
            <a:schemeClr val="tx1"/>
          </a:solidFill>
          <a:latin typeface="+mn-lt"/>
          <a:cs typeface="+mn-cs"/>
        </a:defRPr>
      </a:lvl7pPr>
      <a:lvl8pPr marL="2625725" indent="-265113" algn="l" rtl="0" fontAlgn="base">
        <a:spcBef>
          <a:spcPct val="0"/>
        </a:spcBef>
        <a:spcAft>
          <a:spcPct val="40000"/>
        </a:spcAft>
        <a:buChar char="»"/>
        <a:defRPr>
          <a:solidFill>
            <a:schemeClr val="tx1"/>
          </a:solidFill>
          <a:latin typeface="+mn-lt"/>
          <a:cs typeface="+mn-cs"/>
        </a:defRPr>
      </a:lvl8pPr>
      <a:lvl9pPr marL="3082925" indent="-265113" algn="l" rtl="0" fontAlgn="base">
        <a:spcBef>
          <a:spcPct val="0"/>
        </a:spcBef>
        <a:spcAft>
          <a:spcPct val="40000"/>
        </a:spcAft>
        <a:buChar char="»"/>
        <a:defRPr>
          <a:solidFill>
            <a:schemeClr val="tx1"/>
          </a:solidFill>
          <a:latin typeface="+mn-lt"/>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673240" y="1315598"/>
            <a:ext cx="801858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200" b="1" dirty="0">
                <a:solidFill>
                  <a:schemeClr val="bg1"/>
                </a:solidFill>
                <a:latin typeface="Agency FB" panose="020B0503020202020204" pitchFamily="34" charset="0"/>
                <a:ea typeface="Calibri" charset="0"/>
                <a:cs typeface="Calibri" charset="0"/>
                <a:sym typeface="Arial" charset="0"/>
              </a:rPr>
              <a:t>CSC 495/583 Topics of Software Security</a:t>
            </a:r>
            <a:br>
              <a:rPr lang="en-US" altLang="en-US" sz="3200" b="1" dirty="0">
                <a:solidFill>
                  <a:schemeClr val="bg1"/>
                </a:solidFill>
                <a:latin typeface="Agency FB" panose="020B0503020202020204" pitchFamily="34" charset="0"/>
                <a:ea typeface="Calibri" charset="0"/>
                <a:cs typeface="Calibri" charset="0"/>
                <a:sym typeface="Arial" charset="0"/>
              </a:rPr>
            </a:br>
            <a:r>
              <a:rPr lang="en-US" altLang="zh-CN" sz="3200" b="1" dirty="0">
                <a:solidFill>
                  <a:schemeClr val="bg1"/>
                </a:solidFill>
                <a:latin typeface="Agency FB" panose="020B0503020202020204" pitchFamily="34" charset="0"/>
                <a:ea typeface="Calibri" charset="0"/>
                <a:cs typeface="Calibri" charset="0"/>
                <a:sym typeface="Arial" charset="0"/>
              </a:rPr>
              <a:t>X86</a:t>
            </a:r>
            <a:r>
              <a:rPr lang="zh-CN" altLang="en-US" sz="3200" b="1" dirty="0">
                <a:solidFill>
                  <a:schemeClr val="bg1"/>
                </a:solidFill>
                <a:latin typeface="Agency FB" panose="020B0503020202020204" pitchFamily="34" charset="0"/>
                <a:ea typeface="Calibri" charset="0"/>
                <a:cs typeface="Calibri" charset="0"/>
                <a:sym typeface="Arial" charset="0"/>
              </a:rPr>
              <a:t> </a:t>
            </a:r>
            <a:r>
              <a:rPr lang="en-US" altLang="zh-CN" sz="3200" b="1" dirty="0">
                <a:solidFill>
                  <a:schemeClr val="bg1"/>
                </a:solidFill>
                <a:latin typeface="Agency FB" panose="020B0503020202020204" pitchFamily="34" charset="0"/>
                <a:ea typeface="Calibri" charset="0"/>
                <a:cs typeface="Calibri" charset="0"/>
                <a:sym typeface="Arial" charset="0"/>
              </a:rPr>
              <a:t>Assembly</a:t>
            </a:r>
            <a:r>
              <a:rPr lang="zh-CN" altLang="en-US" sz="3200" b="1" dirty="0">
                <a:solidFill>
                  <a:schemeClr val="bg1"/>
                </a:solidFill>
                <a:latin typeface="Agency FB" panose="020B0503020202020204" pitchFamily="34" charset="0"/>
                <a:ea typeface="Calibri" charset="0"/>
                <a:cs typeface="Calibri" charset="0"/>
                <a:sym typeface="Arial" charset="0"/>
              </a:rPr>
              <a:t> </a:t>
            </a:r>
            <a:r>
              <a:rPr lang="en-US" altLang="zh-CN" sz="3200" b="1" dirty="0">
                <a:solidFill>
                  <a:schemeClr val="bg1"/>
                </a:solidFill>
                <a:latin typeface="Agency FB" panose="020B0503020202020204" pitchFamily="34" charset="0"/>
                <a:ea typeface="Calibri" charset="0"/>
                <a:cs typeface="Calibri" charset="0"/>
                <a:sym typeface="Arial" charset="0"/>
              </a:rPr>
              <a:t>&amp;</a:t>
            </a:r>
            <a:r>
              <a:rPr lang="zh-CN" altLang="en-US" sz="3200" b="1" dirty="0">
                <a:solidFill>
                  <a:schemeClr val="bg1"/>
                </a:solidFill>
                <a:latin typeface="Agency FB" panose="020B0503020202020204" pitchFamily="34" charset="0"/>
                <a:ea typeface="Calibri" charset="0"/>
                <a:cs typeface="Calibri" charset="0"/>
                <a:sym typeface="Arial" charset="0"/>
              </a:rPr>
              <a:t> </a:t>
            </a:r>
            <a:r>
              <a:rPr lang="en-US" altLang="zh-CN" sz="3200" b="1" dirty="0">
                <a:solidFill>
                  <a:schemeClr val="bg1"/>
                </a:solidFill>
                <a:latin typeface="Agency FB" panose="020B0503020202020204" pitchFamily="34" charset="0"/>
                <a:ea typeface="Calibri" charset="0"/>
                <a:cs typeface="Calibri" charset="0"/>
                <a:sym typeface="Arial" charset="0"/>
              </a:rPr>
              <a:t>Stack</a:t>
            </a:r>
            <a:r>
              <a:rPr lang="zh-CN" altLang="en-US" sz="3200" b="1" dirty="0">
                <a:solidFill>
                  <a:schemeClr val="bg1"/>
                </a:solidFill>
                <a:latin typeface="Agency FB" panose="020B0503020202020204" pitchFamily="34" charset="0"/>
                <a:ea typeface="Calibri" charset="0"/>
                <a:cs typeface="Calibri" charset="0"/>
                <a:sym typeface="Arial" charset="0"/>
              </a:rPr>
              <a:t>  </a:t>
            </a:r>
            <a:r>
              <a:rPr lang="en-US" altLang="zh-CN" sz="3200" b="1" dirty="0">
                <a:solidFill>
                  <a:schemeClr val="bg1"/>
                </a:solidFill>
                <a:latin typeface="Agency FB" panose="020B0503020202020204" pitchFamily="34" charset="0"/>
                <a:ea typeface="Calibri" charset="0"/>
                <a:cs typeface="Calibri" charset="0"/>
                <a:sym typeface="Arial" charset="0"/>
              </a:rPr>
              <a:t>&amp;</a:t>
            </a:r>
            <a:r>
              <a:rPr lang="zh-CN" altLang="en-US" sz="3200" b="1" dirty="0">
                <a:solidFill>
                  <a:schemeClr val="bg1"/>
                </a:solidFill>
                <a:latin typeface="Agency FB" panose="020B0503020202020204" pitchFamily="34" charset="0"/>
                <a:ea typeface="Calibri" charset="0"/>
                <a:cs typeface="Calibri" charset="0"/>
                <a:sym typeface="Arial" charset="0"/>
              </a:rPr>
              <a:t> </a:t>
            </a:r>
            <a:r>
              <a:rPr lang="en-US" altLang="zh-CN" sz="3200" b="1" dirty="0">
                <a:solidFill>
                  <a:schemeClr val="bg1"/>
                </a:solidFill>
                <a:latin typeface="Agency FB" panose="020B0503020202020204" pitchFamily="34" charset="0"/>
                <a:ea typeface="Calibri" charset="0"/>
                <a:cs typeface="Calibri" charset="0"/>
                <a:sym typeface="Arial" charset="0"/>
              </a:rPr>
              <a:t>Stack</a:t>
            </a:r>
            <a:r>
              <a:rPr lang="zh-CN" altLang="en-US" sz="3200" b="1" dirty="0">
                <a:solidFill>
                  <a:schemeClr val="bg1"/>
                </a:solidFill>
                <a:latin typeface="Agency FB" panose="020B0503020202020204" pitchFamily="34" charset="0"/>
                <a:ea typeface="Calibri" charset="0"/>
                <a:cs typeface="Calibri" charset="0"/>
                <a:sym typeface="Arial" charset="0"/>
              </a:rPr>
              <a:t> </a:t>
            </a:r>
            <a:r>
              <a:rPr lang="en-US" altLang="zh-CN" sz="3200" b="1" dirty="0">
                <a:solidFill>
                  <a:schemeClr val="bg1"/>
                </a:solidFill>
                <a:latin typeface="Agency FB" panose="020B0503020202020204" pitchFamily="34" charset="0"/>
                <a:ea typeface="Calibri" charset="0"/>
                <a:cs typeface="Calibri" charset="0"/>
                <a:sym typeface="Arial" charset="0"/>
              </a:rPr>
              <a:t>Frame</a:t>
            </a:r>
            <a:endParaRPr lang="en-US" altLang="en-US" sz="2400" b="1" dirty="0">
              <a:solidFill>
                <a:schemeClr val="bg1"/>
              </a:solidFill>
              <a:latin typeface="Agency FB" panose="020B0503020202020204" pitchFamily="34" charset="0"/>
              <a:ea typeface="Calibri" charset="0"/>
              <a:cs typeface="Calibri" charset="0"/>
              <a:sym typeface="Arial" charset="0"/>
            </a:endParaRPr>
          </a:p>
          <a:p>
            <a:pPr algn="ctr"/>
            <a:r>
              <a:rPr lang="en-US" altLang="en-US" sz="2400" b="1" dirty="0">
                <a:solidFill>
                  <a:schemeClr val="bg1"/>
                </a:solidFill>
                <a:latin typeface="Agency FB" panose="020B0503020202020204" pitchFamily="34" charset="0"/>
                <a:ea typeface="Calibri" charset="0"/>
                <a:cs typeface="Calibri" charset="0"/>
                <a:sym typeface="Arial" charset="0"/>
              </a:rPr>
              <a:t>Dr. Si Chen (schen@wcupa.edu)</a:t>
            </a:r>
          </a:p>
        </p:txBody>
      </p:sp>
      <p:sp>
        <p:nvSpPr>
          <p:cNvPr id="2" name="Rectangle 1"/>
          <p:cNvSpPr/>
          <p:nvPr/>
        </p:nvSpPr>
        <p:spPr>
          <a:xfrm>
            <a:off x="7224436" y="-93336"/>
            <a:ext cx="1447832" cy="1200329"/>
          </a:xfrm>
          <a:prstGeom prst="rect">
            <a:avLst/>
          </a:prstGeom>
        </p:spPr>
        <p:txBody>
          <a:bodyPr wrap="none">
            <a:spAutoFit/>
          </a:bodyPr>
          <a:lstStyle/>
          <a:p>
            <a:r>
              <a:rPr lang="en-US" altLang="zh-CN" sz="2800" b="1" spc="-150" dirty="0">
                <a:ln w="11430"/>
                <a:solidFill>
                  <a:srgbClr val="F8F8F8"/>
                </a:solidFill>
                <a:effectLst>
                  <a:outerShdw blurRad="25400" algn="tl" rotWithShape="0">
                    <a:srgbClr val="000000">
                      <a:alpha val="43000"/>
                    </a:srgbClr>
                  </a:outerShdw>
                </a:effectLst>
                <a:latin typeface="Franklin Gothic Medium" panose="020B0603020102020204"/>
              </a:rPr>
              <a:t>Class</a:t>
            </a:r>
            <a:r>
              <a:rPr lang="en-US" altLang="zh-CN" sz="7200" b="1" dirty="0">
                <a:solidFill>
                  <a:srgbClr val="247793">
                    <a:lumMod val="60000"/>
                    <a:lumOff val="40000"/>
                  </a:srgbClr>
                </a:solidFill>
                <a:latin typeface="Franklin Gothic Book" panose="020B0503020102020204"/>
              </a:rPr>
              <a:t>3</a:t>
            </a:r>
            <a:endParaRPr lang="zh-CN" altLang="en-US" sz="2800" dirty="0"/>
          </a:p>
        </p:txBody>
      </p:sp>
      <p:sp>
        <p:nvSpPr>
          <p:cNvPr id="3" name="AutoShape 8" descr="Image result for programming languag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026" name="Picture 2" descr="Course Logo">
            <a:extLst>
              <a:ext uri="{FF2B5EF4-FFF2-40B4-BE49-F238E27FC236}">
                <a16:creationId xmlns:a16="http://schemas.microsoft.com/office/drawing/2014/main" id="{9282C541-23EE-469D-A06B-4D0016D9450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979551" y="3823398"/>
            <a:ext cx="3164449" cy="2107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546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Jump</a:t>
            </a:r>
          </a:p>
        </p:txBody>
      </p:sp>
      <p:sp>
        <p:nvSpPr>
          <p:cNvPr id="3" name="Content Placeholder 2"/>
          <p:cNvSpPr>
            <a:spLocks noGrp="1"/>
          </p:cNvSpPr>
          <p:nvPr>
            <p:ph idx="1"/>
          </p:nvPr>
        </p:nvSpPr>
        <p:spPr/>
        <p:txBody>
          <a:bodyPr/>
          <a:lstStyle/>
          <a:p>
            <a:r>
              <a:rPr lang="en-US" dirty="0"/>
              <a:t>ja/</a:t>
            </a:r>
            <a:r>
              <a:rPr lang="en-US" dirty="0" err="1"/>
              <a:t>jae</a:t>
            </a:r>
            <a:r>
              <a:rPr lang="en-US" dirty="0"/>
              <a:t>/</a:t>
            </a:r>
            <a:r>
              <a:rPr lang="en-US" dirty="0" err="1"/>
              <a:t>jb</a:t>
            </a:r>
            <a:r>
              <a:rPr lang="en-US" dirty="0"/>
              <a:t>/</a:t>
            </a:r>
            <a:r>
              <a:rPr lang="en-US" dirty="0" err="1"/>
              <a:t>jbe</a:t>
            </a:r>
            <a:r>
              <a:rPr lang="en-US" dirty="0"/>
              <a:t> are unsigned comparison</a:t>
            </a:r>
          </a:p>
          <a:p>
            <a:r>
              <a:rPr lang="en-US" dirty="0" err="1"/>
              <a:t>jg</a:t>
            </a:r>
            <a:r>
              <a:rPr lang="en-US" dirty="0"/>
              <a:t>/</a:t>
            </a:r>
            <a:r>
              <a:rPr lang="en-US" dirty="0" err="1"/>
              <a:t>jge</a:t>
            </a:r>
            <a:r>
              <a:rPr lang="en-US" dirty="0"/>
              <a:t>/</a:t>
            </a:r>
            <a:r>
              <a:rPr lang="en-US" dirty="0" err="1"/>
              <a:t>jl</a:t>
            </a:r>
            <a:r>
              <a:rPr lang="en-US" dirty="0"/>
              <a:t>/</a:t>
            </a:r>
            <a:r>
              <a:rPr lang="en-US" dirty="0" err="1"/>
              <a:t>jle</a:t>
            </a:r>
            <a:r>
              <a:rPr lang="en-US" dirty="0"/>
              <a:t> are signed comparison</a:t>
            </a:r>
          </a:p>
          <a:p>
            <a:endParaRPr lang="en-US" dirty="0"/>
          </a:p>
        </p:txBody>
      </p:sp>
      <p:pic>
        <p:nvPicPr>
          <p:cNvPr id="4" name="Picture 3"/>
          <p:cNvPicPr>
            <a:picLocks noChangeAspect="1"/>
          </p:cNvPicPr>
          <p:nvPr/>
        </p:nvPicPr>
        <p:blipFill>
          <a:blip r:embed="rId2"/>
          <a:stretch>
            <a:fillRect/>
          </a:stretch>
        </p:blipFill>
        <p:spPr>
          <a:xfrm>
            <a:off x="2080800" y="2477308"/>
            <a:ext cx="5649700" cy="4241703"/>
          </a:xfrm>
          <a:prstGeom prst="rect">
            <a:avLst/>
          </a:prstGeom>
        </p:spPr>
      </p:pic>
    </p:spTree>
    <p:extLst>
      <p:ext uri="{BB962C8B-B14F-4D97-AF65-F5344CB8AC3E}">
        <p14:creationId xmlns:p14="http://schemas.microsoft.com/office/powerpoint/2010/main" val="4024405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The</a:t>
            </a:r>
            <a:r>
              <a:rPr lang="zh-CN" altLang="en-US" dirty="0"/>
              <a:t> </a:t>
            </a:r>
            <a:r>
              <a:rPr lang="en-US" altLang="zh-CN" dirty="0"/>
              <a:t>Stack</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9300"/>
            <a:ext cx="3581400" cy="5588000"/>
          </a:xfrm>
          <a:prstGeom prst="rect">
            <a:avLst/>
          </a:prstGeom>
        </p:spPr>
      </p:pic>
      <p:sp>
        <p:nvSpPr>
          <p:cNvPr id="5" name="Rectangle 4"/>
          <p:cNvSpPr/>
          <p:nvPr/>
        </p:nvSpPr>
        <p:spPr>
          <a:xfrm>
            <a:off x="3581400" y="869356"/>
            <a:ext cx="5562600" cy="1384995"/>
          </a:xfrm>
          <a:prstGeom prst="rect">
            <a:avLst/>
          </a:prstGeom>
        </p:spPr>
        <p:txBody>
          <a:bodyPr wrap="square">
            <a:spAutoFit/>
          </a:bodyPr>
          <a:lstStyle/>
          <a:p>
            <a:r>
              <a:rPr lang="en-US" altLang="zh-CN" sz="1400" b="1" dirty="0">
                <a:solidFill>
                  <a:srgbClr val="000000"/>
                </a:solidFill>
                <a:latin typeface="verdana" charset="0"/>
              </a:rPr>
              <a:t>Stack:</a:t>
            </a:r>
          </a:p>
          <a:p>
            <a:pPr marL="285750" indent="-285750">
              <a:buFont typeface="Arial" charset="0"/>
              <a:buChar char="•"/>
            </a:pPr>
            <a:r>
              <a:rPr lang="en-US" altLang="zh-CN" sz="1400" dirty="0">
                <a:solidFill>
                  <a:srgbClr val="000000"/>
                </a:solidFill>
                <a:latin typeface="verdana" charset="0"/>
              </a:rPr>
              <a:t>A</a:t>
            </a:r>
            <a:r>
              <a:rPr lang="en-US" sz="1400" dirty="0">
                <a:solidFill>
                  <a:srgbClr val="000000"/>
                </a:solidFill>
                <a:latin typeface="verdana" charset="0"/>
              </a:rPr>
              <a:t> special region of your computer's memory that </a:t>
            </a:r>
            <a:r>
              <a:rPr lang="en-US" sz="1400" b="1" dirty="0">
                <a:solidFill>
                  <a:srgbClr val="000000"/>
                </a:solidFill>
                <a:latin typeface="verdana" charset="0"/>
              </a:rPr>
              <a:t>stores temporary variables </a:t>
            </a:r>
            <a:r>
              <a:rPr lang="en-US" sz="1400" dirty="0">
                <a:solidFill>
                  <a:srgbClr val="000000"/>
                </a:solidFill>
                <a:latin typeface="verdana" charset="0"/>
              </a:rPr>
              <a:t>created by each </a:t>
            </a:r>
            <a:r>
              <a:rPr lang="en-US" altLang="zh-CN" sz="1400" dirty="0">
                <a:solidFill>
                  <a:srgbClr val="000000"/>
                </a:solidFill>
                <a:latin typeface="verdana" charset="0"/>
              </a:rPr>
              <a:t>functions</a:t>
            </a:r>
            <a:endParaRPr lang="en-US" sz="1400" dirty="0">
              <a:solidFill>
                <a:srgbClr val="000000"/>
              </a:solidFill>
              <a:latin typeface="verdana" charset="0"/>
            </a:endParaRPr>
          </a:p>
          <a:p>
            <a:pPr marL="285750" indent="-285750">
              <a:buFont typeface="Arial" charset="0"/>
              <a:buChar char="•"/>
            </a:pPr>
            <a:r>
              <a:rPr lang="en-US" sz="1400" dirty="0">
                <a:solidFill>
                  <a:srgbClr val="000000"/>
                </a:solidFill>
                <a:latin typeface="verdana" charset="0"/>
              </a:rPr>
              <a:t>The stack is a "</a:t>
            </a:r>
            <a:r>
              <a:rPr lang="en-US" sz="1400" b="1" dirty="0">
                <a:solidFill>
                  <a:srgbClr val="FF0000"/>
                </a:solidFill>
                <a:latin typeface="verdana" charset="0"/>
              </a:rPr>
              <a:t>LIFO</a:t>
            </a:r>
            <a:r>
              <a:rPr lang="en-US" sz="1400" dirty="0">
                <a:solidFill>
                  <a:srgbClr val="000000"/>
                </a:solidFill>
                <a:latin typeface="verdana" charset="0"/>
              </a:rPr>
              <a:t>" (last in, first out) data structure</a:t>
            </a:r>
          </a:p>
          <a:p>
            <a:pPr marL="285750" indent="-285750">
              <a:buFont typeface="Arial" charset="0"/>
              <a:buChar char="•"/>
            </a:pPr>
            <a:r>
              <a:rPr lang="en-US" sz="1400" dirty="0">
                <a:solidFill>
                  <a:srgbClr val="000000"/>
                </a:solidFill>
                <a:latin typeface="verdana" charset="0"/>
              </a:rPr>
              <a:t>Once a stack variable is freed, that region of memory becomes available for other stack variables.</a:t>
            </a:r>
            <a:endParaRPr lang="en-US" sz="1400" dirty="0"/>
          </a:p>
        </p:txBody>
      </p:sp>
      <p:sp>
        <p:nvSpPr>
          <p:cNvPr id="6" name="TextBox 5"/>
          <p:cNvSpPr txBox="1"/>
          <p:nvPr/>
        </p:nvSpPr>
        <p:spPr>
          <a:xfrm>
            <a:off x="1404000" y="5666400"/>
            <a:ext cx="1082348" cy="400110"/>
          </a:xfrm>
          <a:prstGeom prst="rect">
            <a:avLst/>
          </a:prstGeom>
          <a:noFill/>
        </p:spPr>
        <p:txBody>
          <a:bodyPr wrap="none" rtlCol="0">
            <a:spAutoFit/>
          </a:bodyPr>
          <a:lstStyle/>
          <a:p>
            <a:r>
              <a:rPr lang="en-US" altLang="zh-CN" b="1"/>
              <a:t>Bottom</a:t>
            </a:r>
            <a:endParaRPr lang="en-US" b="1"/>
          </a:p>
        </p:txBody>
      </p:sp>
      <p:sp>
        <p:nvSpPr>
          <p:cNvPr id="7" name="TextBox 6"/>
          <p:cNvSpPr txBox="1"/>
          <p:nvPr/>
        </p:nvSpPr>
        <p:spPr>
          <a:xfrm>
            <a:off x="1491259" y="1397000"/>
            <a:ext cx="636969" cy="400110"/>
          </a:xfrm>
          <a:prstGeom prst="rect">
            <a:avLst/>
          </a:prstGeom>
          <a:noFill/>
        </p:spPr>
        <p:txBody>
          <a:bodyPr wrap="none" rtlCol="0">
            <a:spAutoFit/>
          </a:bodyPr>
          <a:lstStyle/>
          <a:p>
            <a:r>
              <a:rPr lang="en-US" altLang="zh-CN" b="1"/>
              <a:t>Top</a:t>
            </a:r>
            <a:endParaRPr lang="en-US" b="1"/>
          </a:p>
        </p:txBody>
      </p:sp>
      <p:cxnSp>
        <p:nvCxnSpPr>
          <p:cNvPr id="9" name="Straight Arrow Connector 8"/>
          <p:cNvCxnSpPr/>
          <p:nvPr/>
        </p:nvCxnSpPr>
        <p:spPr bwMode="auto">
          <a:xfrm flipV="1">
            <a:off x="885600" y="1569953"/>
            <a:ext cx="0" cy="4469455"/>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sp>
        <p:nvSpPr>
          <p:cNvPr id="10" name="TextBox 9"/>
          <p:cNvSpPr txBox="1"/>
          <p:nvPr/>
        </p:nvSpPr>
        <p:spPr>
          <a:xfrm>
            <a:off x="891095" y="2943135"/>
            <a:ext cx="899605" cy="400110"/>
          </a:xfrm>
          <a:prstGeom prst="rect">
            <a:avLst/>
          </a:prstGeom>
          <a:noFill/>
        </p:spPr>
        <p:txBody>
          <a:bodyPr wrap="none" rtlCol="0">
            <a:spAutoFit/>
          </a:bodyPr>
          <a:lstStyle/>
          <a:p>
            <a:r>
              <a:rPr lang="en-US" altLang="zh-CN" b="1" dirty="0"/>
              <a:t>PUSH</a:t>
            </a:r>
            <a:endParaRPr lang="en-US" b="1" dirty="0"/>
          </a:p>
        </p:txBody>
      </p:sp>
      <p:cxnSp>
        <p:nvCxnSpPr>
          <p:cNvPr id="11" name="Straight Arrow Connector 10"/>
          <p:cNvCxnSpPr/>
          <p:nvPr/>
        </p:nvCxnSpPr>
        <p:spPr bwMode="auto">
          <a:xfrm>
            <a:off x="2830800" y="1526554"/>
            <a:ext cx="0" cy="4512854"/>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sp>
        <p:nvSpPr>
          <p:cNvPr id="14" name="TextBox 13"/>
          <p:cNvSpPr txBox="1"/>
          <p:nvPr/>
        </p:nvSpPr>
        <p:spPr>
          <a:xfrm>
            <a:off x="2104319" y="4120265"/>
            <a:ext cx="726481" cy="400110"/>
          </a:xfrm>
          <a:prstGeom prst="rect">
            <a:avLst/>
          </a:prstGeom>
          <a:noFill/>
        </p:spPr>
        <p:txBody>
          <a:bodyPr wrap="none" rtlCol="0">
            <a:spAutoFit/>
          </a:bodyPr>
          <a:lstStyle/>
          <a:p>
            <a:r>
              <a:rPr lang="en-US" altLang="zh-CN" b="1" dirty="0"/>
              <a:t>POP</a:t>
            </a:r>
            <a:endParaRPr lang="en-US" b="1" dirty="0"/>
          </a:p>
        </p:txBody>
      </p:sp>
      <p:sp>
        <p:nvSpPr>
          <p:cNvPr id="15" name="Rectangle 14"/>
          <p:cNvSpPr/>
          <p:nvPr/>
        </p:nvSpPr>
        <p:spPr>
          <a:xfrm>
            <a:off x="3599248" y="2581382"/>
            <a:ext cx="5443952" cy="1815882"/>
          </a:xfrm>
          <a:prstGeom prst="rect">
            <a:avLst/>
          </a:prstGeom>
        </p:spPr>
        <p:txBody>
          <a:bodyPr wrap="square">
            <a:spAutoFit/>
          </a:bodyPr>
          <a:lstStyle/>
          <a:p>
            <a:r>
              <a:rPr lang="en-US" altLang="zh-CN" sz="1400" b="1" dirty="0">
                <a:solidFill>
                  <a:srgbClr val="000000"/>
                </a:solidFill>
                <a:latin typeface="verdana" charset="0"/>
              </a:rPr>
              <a:t>Properties</a:t>
            </a:r>
            <a:r>
              <a:rPr lang="en-US" altLang="zh-CN" sz="1400" dirty="0">
                <a:solidFill>
                  <a:srgbClr val="000000"/>
                </a:solidFill>
                <a:latin typeface="verdana" charset="0"/>
              </a:rPr>
              <a:t>:</a:t>
            </a:r>
            <a:r>
              <a:rPr lang="zh-CN" altLang="en-US" sz="1400" dirty="0">
                <a:solidFill>
                  <a:srgbClr val="000000"/>
                </a:solidFill>
                <a:latin typeface="verdana" charset="0"/>
              </a:rPr>
              <a:t> </a:t>
            </a:r>
            <a:endParaRPr lang="en-US" altLang="zh-CN" sz="1400" dirty="0">
              <a:solidFill>
                <a:srgbClr val="000000"/>
              </a:solidFill>
              <a:latin typeface="verdana" charset="0"/>
            </a:endParaRPr>
          </a:p>
          <a:p>
            <a:pPr marL="285750" indent="-285750">
              <a:buFont typeface="Arial" charset="0"/>
              <a:buChar char="•"/>
            </a:pPr>
            <a:r>
              <a:rPr lang="en-US" sz="1400" dirty="0">
                <a:solidFill>
                  <a:srgbClr val="000000"/>
                </a:solidFill>
                <a:latin typeface="verdana" charset="0"/>
              </a:rPr>
              <a:t>the stack grows and shrinks as functions </a:t>
            </a:r>
            <a:r>
              <a:rPr lang="en-US" sz="1400" b="1" dirty="0">
                <a:solidFill>
                  <a:srgbClr val="000000"/>
                </a:solidFill>
                <a:latin typeface="verdana" charset="0"/>
              </a:rPr>
              <a:t>push and pop </a:t>
            </a:r>
            <a:r>
              <a:rPr lang="en-US" sz="1400" dirty="0">
                <a:solidFill>
                  <a:srgbClr val="000000"/>
                </a:solidFill>
                <a:latin typeface="verdana" charset="0"/>
              </a:rPr>
              <a:t>local </a:t>
            </a:r>
            <a:r>
              <a:rPr lang="en-US" sz="1400" b="1" dirty="0">
                <a:solidFill>
                  <a:srgbClr val="000000"/>
                </a:solidFill>
                <a:latin typeface="verdana" charset="0"/>
              </a:rPr>
              <a:t>variables</a:t>
            </a:r>
          </a:p>
          <a:p>
            <a:pPr marL="285750" indent="-285750">
              <a:buFont typeface="Arial" charset="0"/>
              <a:buChar char="•"/>
            </a:pPr>
            <a:r>
              <a:rPr lang="en-US" sz="1400" dirty="0">
                <a:solidFill>
                  <a:srgbClr val="000000"/>
                </a:solidFill>
                <a:latin typeface="verdana" charset="0"/>
              </a:rPr>
              <a:t>there is no need to manage the memory yourself, variables are allocated and freed </a:t>
            </a:r>
            <a:r>
              <a:rPr lang="en-US" sz="1400" b="1" dirty="0">
                <a:solidFill>
                  <a:srgbClr val="000000"/>
                </a:solidFill>
                <a:latin typeface="verdana" charset="0"/>
              </a:rPr>
              <a:t>automatically</a:t>
            </a:r>
          </a:p>
          <a:p>
            <a:pPr marL="285750" indent="-285750">
              <a:buFont typeface="Arial" charset="0"/>
              <a:buChar char="•"/>
            </a:pPr>
            <a:r>
              <a:rPr lang="en-US" sz="1400" dirty="0">
                <a:solidFill>
                  <a:srgbClr val="000000"/>
                </a:solidFill>
                <a:latin typeface="verdana" charset="0"/>
              </a:rPr>
              <a:t>the </a:t>
            </a:r>
            <a:r>
              <a:rPr lang="en-US" sz="1400" b="1" dirty="0">
                <a:solidFill>
                  <a:srgbClr val="000000"/>
                </a:solidFill>
                <a:latin typeface="verdana" charset="0"/>
              </a:rPr>
              <a:t>stack </a:t>
            </a:r>
            <a:r>
              <a:rPr lang="en-US" sz="1400" b="1" dirty="0">
                <a:solidFill>
                  <a:srgbClr val="FF0000"/>
                </a:solidFill>
                <a:latin typeface="verdana" charset="0"/>
              </a:rPr>
              <a:t>has size limits</a:t>
            </a:r>
          </a:p>
          <a:p>
            <a:pPr marL="285750" indent="-285750">
              <a:buFont typeface="Arial" charset="0"/>
              <a:buChar char="•"/>
            </a:pPr>
            <a:r>
              <a:rPr lang="en-US" sz="1400" dirty="0">
                <a:solidFill>
                  <a:srgbClr val="000000"/>
                </a:solidFill>
                <a:latin typeface="verdana" charset="0"/>
              </a:rPr>
              <a:t>stack variables only exist while the function that created them, is running</a:t>
            </a:r>
            <a:endParaRPr lang="en-US" sz="1400" b="0" i="0" dirty="0">
              <a:solidFill>
                <a:srgbClr val="000000"/>
              </a:solidFill>
              <a:effectLst/>
              <a:latin typeface="verdana" charset="0"/>
            </a:endParaRPr>
          </a:p>
        </p:txBody>
      </p:sp>
      <p:sp>
        <p:nvSpPr>
          <p:cNvPr id="16" name="Rectangle 15"/>
          <p:cNvSpPr/>
          <p:nvPr/>
        </p:nvSpPr>
        <p:spPr>
          <a:xfrm>
            <a:off x="3925852" y="4766349"/>
            <a:ext cx="4695634"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solidFill>
                  <a:srgbClr val="FF0000"/>
                </a:solidFill>
              </a:rPr>
              <a:t>EBP—Pointer to data on the stack ESP—Stack pointer</a:t>
            </a:r>
          </a:p>
        </p:txBody>
      </p:sp>
      <p:sp>
        <p:nvSpPr>
          <p:cNvPr id="8" name="TextBox 7">
            <a:extLst>
              <a:ext uri="{FF2B5EF4-FFF2-40B4-BE49-F238E27FC236}">
                <a16:creationId xmlns:a16="http://schemas.microsoft.com/office/drawing/2014/main" id="{F703D642-D7AC-104D-B09F-ED59BBA57246}"/>
              </a:ext>
            </a:extLst>
          </p:cNvPr>
          <p:cNvSpPr txBox="1"/>
          <p:nvPr/>
        </p:nvSpPr>
        <p:spPr>
          <a:xfrm>
            <a:off x="93564" y="1538440"/>
            <a:ext cx="702436" cy="307777"/>
          </a:xfrm>
          <a:prstGeom prst="rect">
            <a:avLst/>
          </a:prstGeom>
          <a:noFill/>
        </p:spPr>
        <p:txBody>
          <a:bodyPr wrap="none" rtlCol="0">
            <a:spAutoFit/>
          </a:bodyPr>
          <a:lstStyle/>
          <a:p>
            <a:r>
              <a:rPr lang="en-US" altLang="zh-CN" sz="1400" b="1" dirty="0"/>
              <a:t>12E00</a:t>
            </a:r>
            <a:endParaRPr lang="en-US" sz="1400" b="1" dirty="0"/>
          </a:p>
        </p:txBody>
      </p:sp>
      <p:sp>
        <p:nvSpPr>
          <p:cNvPr id="17" name="TextBox 16">
            <a:extLst>
              <a:ext uri="{FF2B5EF4-FFF2-40B4-BE49-F238E27FC236}">
                <a16:creationId xmlns:a16="http://schemas.microsoft.com/office/drawing/2014/main" id="{0DF8D5D0-34DC-8444-8770-878C90836A4C}"/>
              </a:ext>
            </a:extLst>
          </p:cNvPr>
          <p:cNvSpPr txBox="1"/>
          <p:nvPr/>
        </p:nvSpPr>
        <p:spPr>
          <a:xfrm>
            <a:off x="90602" y="5758733"/>
            <a:ext cx="681597" cy="307777"/>
          </a:xfrm>
          <a:prstGeom prst="rect">
            <a:avLst/>
          </a:prstGeom>
          <a:noFill/>
        </p:spPr>
        <p:txBody>
          <a:bodyPr wrap="none" rtlCol="0">
            <a:spAutoFit/>
          </a:bodyPr>
          <a:lstStyle/>
          <a:p>
            <a:r>
              <a:rPr lang="en-US" altLang="zh-CN" sz="1400" b="1" dirty="0"/>
              <a:t>13000</a:t>
            </a:r>
            <a:endParaRPr lang="en-US" sz="1400" b="1" dirty="0"/>
          </a:p>
        </p:txBody>
      </p:sp>
    </p:spTree>
    <p:extLst>
      <p:ext uri="{BB962C8B-B14F-4D97-AF65-F5344CB8AC3E}">
        <p14:creationId xmlns:p14="http://schemas.microsoft.com/office/powerpoint/2010/main" val="57680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heckerboard(across)">
                                      <p:cBhvr>
                                        <p:cTn id="18" dur="500"/>
                                        <p:tgtEl>
                                          <p:spTgt spid="10"/>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heckerboard(across)">
                                      <p:cBhvr>
                                        <p:cTn id="21" dur="500"/>
                                        <p:tgtEl>
                                          <p:spTgt spid="14"/>
                                        </p:tgtEl>
                                      </p:cBhvr>
                                    </p:animEffect>
                                  </p:childTnLst>
                                </p:cTn>
                              </p:par>
                              <p:par>
                                <p:cTn id="22" presetID="5" presetClass="entr" presetSubtype="1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heckerboard(across)">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The</a:t>
            </a:r>
            <a:r>
              <a:rPr lang="zh-CN" altLang="en-US" dirty="0"/>
              <a:t> </a:t>
            </a:r>
            <a:r>
              <a:rPr lang="en-US" altLang="zh-CN" dirty="0"/>
              <a:t>Stack</a:t>
            </a:r>
            <a:endParaRPr lang="en-US" dirty="0"/>
          </a:p>
        </p:txBody>
      </p:sp>
      <p:sp>
        <p:nvSpPr>
          <p:cNvPr id="5" name="Rectangle 4"/>
          <p:cNvSpPr/>
          <p:nvPr/>
        </p:nvSpPr>
        <p:spPr>
          <a:xfrm>
            <a:off x="300038" y="811756"/>
            <a:ext cx="8447962" cy="1384995"/>
          </a:xfrm>
          <a:prstGeom prst="rect">
            <a:avLst/>
          </a:prstGeom>
        </p:spPr>
        <p:txBody>
          <a:bodyPr wrap="square">
            <a:spAutoFit/>
          </a:bodyPr>
          <a:lstStyle/>
          <a:p>
            <a:r>
              <a:rPr lang="en-US" altLang="zh-CN" sz="1400" b="1" dirty="0">
                <a:solidFill>
                  <a:srgbClr val="000000"/>
                </a:solidFill>
                <a:latin typeface="verdana" charset="0"/>
              </a:rPr>
              <a:t>Stack:</a:t>
            </a:r>
          </a:p>
          <a:p>
            <a:pPr marL="285750" indent="-285750">
              <a:buFont typeface="Arial" charset="0"/>
              <a:buChar char="•"/>
            </a:pPr>
            <a:r>
              <a:rPr lang="en-US" altLang="zh-CN" sz="1400" dirty="0">
                <a:solidFill>
                  <a:srgbClr val="000000"/>
                </a:solidFill>
                <a:latin typeface="verdana" charset="0"/>
              </a:rPr>
              <a:t>A</a:t>
            </a:r>
            <a:r>
              <a:rPr lang="en-US" sz="1400" dirty="0">
                <a:solidFill>
                  <a:srgbClr val="000000"/>
                </a:solidFill>
                <a:latin typeface="verdana" charset="0"/>
              </a:rPr>
              <a:t> special region of your computer's memory that </a:t>
            </a:r>
            <a:r>
              <a:rPr lang="en-US" sz="1400" b="1" dirty="0">
                <a:solidFill>
                  <a:srgbClr val="000000"/>
                </a:solidFill>
                <a:latin typeface="verdana" charset="0"/>
              </a:rPr>
              <a:t>stores temporary variables </a:t>
            </a:r>
            <a:r>
              <a:rPr lang="en-US" sz="1400" dirty="0">
                <a:solidFill>
                  <a:srgbClr val="000000"/>
                </a:solidFill>
                <a:latin typeface="verdana" charset="0"/>
              </a:rPr>
              <a:t>created by each </a:t>
            </a:r>
            <a:r>
              <a:rPr lang="en-US" altLang="zh-CN" sz="1400" dirty="0">
                <a:solidFill>
                  <a:srgbClr val="000000"/>
                </a:solidFill>
                <a:latin typeface="verdana" charset="0"/>
              </a:rPr>
              <a:t>functions</a:t>
            </a:r>
            <a:endParaRPr lang="en-US" sz="1400" dirty="0">
              <a:solidFill>
                <a:srgbClr val="000000"/>
              </a:solidFill>
              <a:latin typeface="verdana" charset="0"/>
            </a:endParaRPr>
          </a:p>
          <a:p>
            <a:pPr marL="285750" indent="-285750">
              <a:buFont typeface="Arial" charset="0"/>
              <a:buChar char="•"/>
            </a:pPr>
            <a:r>
              <a:rPr lang="en-US" sz="1400" dirty="0">
                <a:solidFill>
                  <a:srgbClr val="000000"/>
                </a:solidFill>
                <a:latin typeface="verdana" charset="0"/>
              </a:rPr>
              <a:t>The stack is a "</a:t>
            </a:r>
            <a:r>
              <a:rPr lang="en-US" sz="1400" b="1" dirty="0">
                <a:solidFill>
                  <a:srgbClr val="FF0000"/>
                </a:solidFill>
                <a:latin typeface="verdana" charset="0"/>
              </a:rPr>
              <a:t>LIFO</a:t>
            </a:r>
            <a:r>
              <a:rPr lang="en-US" sz="1400" dirty="0">
                <a:solidFill>
                  <a:srgbClr val="000000"/>
                </a:solidFill>
                <a:latin typeface="verdana" charset="0"/>
              </a:rPr>
              <a:t>" (last in, first out) data structure</a:t>
            </a:r>
          </a:p>
          <a:p>
            <a:pPr marL="285750" indent="-285750">
              <a:buFont typeface="Arial" charset="0"/>
              <a:buChar char="•"/>
            </a:pPr>
            <a:r>
              <a:rPr lang="en-US" sz="1400" dirty="0">
                <a:solidFill>
                  <a:srgbClr val="000000"/>
                </a:solidFill>
                <a:latin typeface="verdana" charset="0"/>
              </a:rPr>
              <a:t>Once a stack variable is freed, that region of memory becomes available for other stack variables.</a:t>
            </a:r>
            <a:endParaRPr lang="en-US" sz="1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6400" y="2257103"/>
            <a:ext cx="5761300" cy="4600897"/>
          </a:xfrm>
          <a:prstGeom prst="rect">
            <a:avLst/>
          </a:prstGeom>
        </p:spPr>
      </p:pic>
    </p:spTree>
    <p:extLst>
      <p:ext uri="{BB962C8B-B14F-4D97-AF65-F5344CB8AC3E}">
        <p14:creationId xmlns:p14="http://schemas.microsoft.com/office/powerpoint/2010/main" val="163799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940844" y="2775289"/>
            <a:ext cx="8524875" cy="43132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3200" dirty="0"/>
              <a:t>Stack</a:t>
            </a:r>
            <a:r>
              <a:rPr lang="zh-CN" altLang="en-US" sz="3200" dirty="0"/>
              <a:t> </a:t>
            </a:r>
            <a:r>
              <a:rPr lang="en-US" altLang="zh-CN" sz="3200" dirty="0"/>
              <a:t>Frame</a:t>
            </a:r>
            <a:endParaRPr lang="en-US" sz="3200" dirty="0"/>
          </a:p>
        </p:txBody>
      </p:sp>
    </p:spTree>
    <p:extLst>
      <p:ext uri="{BB962C8B-B14F-4D97-AF65-F5344CB8AC3E}">
        <p14:creationId xmlns:p14="http://schemas.microsoft.com/office/powerpoint/2010/main" val="459983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Stack</a:t>
            </a:r>
            <a:r>
              <a:rPr lang="zh-CN" altLang="en-US" dirty="0"/>
              <a:t> </a:t>
            </a:r>
            <a:r>
              <a:rPr lang="en-US" altLang="zh-CN" dirty="0"/>
              <a:t>Frame</a:t>
            </a:r>
            <a:endParaRPr lang="en-US" dirty="0"/>
          </a:p>
        </p:txBody>
      </p:sp>
      <p:sp>
        <p:nvSpPr>
          <p:cNvPr id="3" name="Content Placeholder 2"/>
          <p:cNvSpPr>
            <a:spLocks noGrp="1"/>
          </p:cNvSpPr>
          <p:nvPr>
            <p:ph idx="1"/>
          </p:nvPr>
        </p:nvSpPr>
        <p:spPr>
          <a:xfrm>
            <a:off x="295275" y="1039019"/>
            <a:ext cx="8524875" cy="4313238"/>
          </a:xfrm>
        </p:spPr>
        <p:txBody>
          <a:bodyPr/>
          <a:lstStyle/>
          <a:p>
            <a:r>
              <a:rPr lang="en-US" dirty="0"/>
              <a:t>A stack frame is </a:t>
            </a:r>
            <a:r>
              <a:rPr lang="en-US" b="1" dirty="0">
                <a:solidFill>
                  <a:srgbClr val="FF0000"/>
                </a:solidFill>
              </a:rPr>
              <a:t>a frame of data that gets pushed onto the stack</a:t>
            </a:r>
            <a:r>
              <a:rPr lang="en-US" dirty="0"/>
              <a:t>. </a:t>
            </a:r>
          </a:p>
          <a:p>
            <a:r>
              <a:rPr lang="en-US" dirty="0"/>
              <a:t>In the case of a </a:t>
            </a:r>
            <a:r>
              <a:rPr lang="en-US" b="1" dirty="0"/>
              <a:t>call stack</a:t>
            </a:r>
            <a:r>
              <a:rPr lang="en-US" dirty="0"/>
              <a:t>, a stack frame would represent </a:t>
            </a:r>
            <a:r>
              <a:rPr lang="en-US" b="1" dirty="0">
                <a:solidFill>
                  <a:srgbClr val="FF0000"/>
                </a:solidFill>
              </a:rPr>
              <a:t>a function call and its argument data</a:t>
            </a:r>
            <a:r>
              <a:rPr lang="en-US" dirty="0"/>
              <a:t>.</a:t>
            </a:r>
          </a:p>
        </p:txBody>
      </p:sp>
      <p:pic>
        <p:nvPicPr>
          <p:cNvPr id="4" name="Picture 3"/>
          <p:cNvPicPr>
            <a:picLocks noChangeAspect="1"/>
          </p:cNvPicPr>
          <p:nvPr/>
        </p:nvPicPr>
        <p:blipFill>
          <a:blip r:embed="rId2"/>
          <a:stretch>
            <a:fillRect/>
          </a:stretch>
        </p:blipFill>
        <p:spPr>
          <a:xfrm>
            <a:off x="1628776" y="2281236"/>
            <a:ext cx="6372226" cy="4248151"/>
          </a:xfrm>
          <a:prstGeom prst="rect">
            <a:avLst/>
          </a:prstGeom>
        </p:spPr>
      </p:pic>
    </p:spTree>
    <p:extLst>
      <p:ext uri="{BB962C8B-B14F-4D97-AF65-F5344CB8AC3E}">
        <p14:creationId xmlns:p14="http://schemas.microsoft.com/office/powerpoint/2010/main" val="599687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Stack</a:t>
            </a:r>
            <a:r>
              <a:rPr lang="zh-CN" altLang="en-US" dirty="0"/>
              <a:t> </a:t>
            </a:r>
            <a:r>
              <a:rPr lang="en-US" altLang="zh-CN" dirty="0"/>
              <a:t>Frame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29300" y="881062"/>
            <a:ext cx="3115279" cy="1835150"/>
          </a:xfrm>
        </p:spPr>
      </p:pic>
      <p:pic>
        <p:nvPicPr>
          <p:cNvPr id="5" name="Picture 4"/>
          <p:cNvPicPr>
            <a:picLocks noChangeAspect="1"/>
          </p:cNvPicPr>
          <p:nvPr/>
        </p:nvPicPr>
        <p:blipFill>
          <a:blip r:embed="rId3"/>
          <a:stretch>
            <a:fillRect/>
          </a:stretch>
        </p:blipFill>
        <p:spPr>
          <a:xfrm>
            <a:off x="0" y="881062"/>
            <a:ext cx="5614988" cy="374332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2515" y="3086101"/>
            <a:ext cx="3208848" cy="3217862"/>
          </a:xfrm>
          <a:prstGeom prst="rect">
            <a:avLst/>
          </a:prstGeom>
        </p:spPr>
      </p:pic>
    </p:spTree>
    <p:extLst>
      <p:ext uri="{BB962C8B-B14F-4D97-AF65-F5344CB8AC3E}">
        <p14:creationId xmlns:p14="http://schemas.microsoft.com/office/powerpoint/2010/main" val="108798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Stack</a:t>
            </a:r>
            <a:r>
              <a:rPr lang="zh-CN" altLang="en-US" dirty="0"/>
              <a:t> </a:t>
            </a:r>
            <a:r>
              <a:rPr lang="en-US" altLang="zh-CN" dirty="0"/>
              <a:t>Frame</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72646"/>
            <a:ext cx="3344182" cy="3344182"/>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4182" y="425450"/>
            <a:ext cx="6314547" cy="6402615"/>
          </a:xfrm>
          <a:prstGeom prst="rect">
            <a:avLst/>
          </a:prstGeom>
        </p:spPr>
      </p:pic>
    </p:spTree>
    <p:extLst>
      <p:ext uri="{BB962C8B-B14F-4D97-AF65-F5344CB8AC3E}">
        <p14:creationId xmlns:p14="http://schemas.microsoft.com/office/powerpoint/2010/main" val="86071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Stack</a:t>
            </a:r>
            <a:r>
              <a:rPr lang="zh-CN" altLang="en-US" dirty="0"/>
              <a:t> </a:t>
            </a:r>
            <a:r>
              <a:rPr lang="en-US" altLang="zh-CN" dirty="0"/>
              <a:t>Frame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7700"/>
            <a:ext cx="8969829" cy="5442230"/>
          </a:xfrm>
          <a:prstGeom prst="rect">
            <a:avLst/>
          </a:prstGeom>
        </p:spPr>
      </p:pic>
    </p:spTree>
    <p:extLst>
      <p:ext uri="{BB962C8B-B14F-4D97-AF65-F5344CB8AC3E}">
        <p14:creationId xmlns:p14="http://schemas.microsoft.com/office/powerpoint/2010/main" val="520063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StackFrame.exe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013" y="969169"/>
            <a:ext cx="4752975" cy="4171950"/>
          </a:xfrm>
          <a:prstGeom prst="rect">
            <a:avLst/>
          </a:prstGeom>
        </p:spPr>
      </p:pic>
    </p:spTree>
    <p:extLst>
      <p:ext uri="{BB962C8B-B14F-4D97-AF65-F5344CB8AC3E}">
        <p14:creationId xmlns:p14="http://schemas.microsoft.com/office/powerpoint/2010/main" val="1010399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StackFrame.exe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49300"/>
            <a:ext cx="9148094" cy="479973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6603" y="1114500"/>
            <a:ext cx="2840193" cy="249299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2523" y="5809380"/>
            <a:ext cx="2374900" cy="774700"/>
          </a:xfrm>
          <a:prstGeom prst="rect">
            <a:avLst/>
          </a:prstGeom>
        </p:spPr>
      </p:pic>
    </p:spTree>
    <p:extLst>
      <p:ext uri="{BB962C8B-B14F-4D97-AF65-F5344CB8AC3E}">
        <p14:creationId xmlns:p14="http://schemas.microsoft.com/office/powerpoint/2010/main" val="1699433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474244" y="2753518"/>
            <a:ext cx="8524875" cy="43132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3200" dirty="0"/>
              <a:t>Review</a:t>
            </a:r>
            <a:r>
              <a:rPr lang="zh-CN" altLang="en-US" sz="3200" dirty="0"/>
              <a:t> </a:t>
            </a:r>
            <a:endParaRPr lang="en-US" sz="3200" dirty="0"/>
          </a:p>
        </p:txBody>
      </p:sp>
    </p:spTree>
    <p:extLst>
      <p:ext uri="{BB962C8B-B14F-4D97-AF65-F5344CB8AC3E}">
        <p14:creationId xmlns:p14="http://schemas.microsoft.com/office/powerpoint/2010/main" val="1584826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StackFrame.exe</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736" y="1075716"/>
            <a:ext cx="4752975" cy="4171950"/>
          </a:xfrm>
          <a:prstGeom prst="rect">
            <a:avLst/>
          </a:prstGeom>
        </p:spPr>
      </p:pic>
      <p:sp>
        <p:nvSpPr>
          <p:cNvPr id="5" name="Rectangle 4"/>
          <p:cNvSpPr/>
          <p:nvPr/>
        </p:nvSpPr>
        <p:spPr bwMode="auto">
          <a:xfrm>
            <a:off x="1177447" y="3594970"/>
            <a:ext cx="3995802" cy="576197"/>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539483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StackFrame.exe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49300"/>
            <a:ext cx="9123631" cy="4812256"/>
          </a:xfrm>
        </p:spPr>
      </p:pic>
    </p:spTree>
    <p:extLst>
      <p:ext uri="{BB962C8B-B14F-4D97-AF65-F5344CB8AC3E}">
        <p14:creationId xmlns:p14="http://schemas.microsoft.com/office/powerpoint/2010/main" val="251158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StackFrame.exe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749300"/>
            <a:ext cx="9165173" cy="4824782"/>
          </a:xfrm>
        </p:spPr>
      </p:pic>
    </p:spTree>
    <p:extLst>
      <p:ext uri="{BB962C8B-B14F-4D97-AF65-F5344CB8AC3E}">
        <p14:creationId xmlns:p14="http://schemas.microsoft.com/office/powerpoint/2010/main" val="521636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StackFrame.exe</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736" y="1075716"/>
            <a:ext cx="4752975" cy="4171950"/>
          </a:xfrm>
          <a:prstGeom prst="rect">
            <a:avLst/>
          </a:prstGeom>
        </p:spPr>
      </p:pic>
      <p:sp>
        <p:nvSpPr>
          <p:cNvPr id="5" name="Rectangle 4"/>
          <p:cNvSpPr/>
          <p:nvPr/>
        </p:nvSpPr>
        <p:spPr bwMode="auto">
          <a:xfrm>
            <a:off x="1390389" y="4183693"/>
            <a:ext cx="3995802" cy="237995"/>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215045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StackFrame.exe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749300"/>
            <a:ext cx="9165173" cy="4824782"/>
          </a:xfrm>
        </p:spPr>
      </p:pic>
      <p:sp>
        <p:nvSpPr>
          <p:cNvPr id="5" name="Rectangle 4"/>
          <p:cNvSpPr/>
          <p:nvPr/>
        </p:nvSpPr>
        <p:spPr bwMode="auto">
          <a:xfrm>
            <a:off x="1753644" y="3482236"/>
            <a:ext cx="3995802" cy="162838"/>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 name="TextBox 2"/>
          <p:cNvSpPr txBox="1"/>
          <p:nvPr/>
        </p:nvSpPr>
        <p:spPr>
          <a:xfrm>
            <a:off x="1853852" y="5821672"/>
            <a:ext cx="5183086" cy="400110"/>
          </a:xfrm>
          <a:prstGeom prst="rect">
            <a:avLst/>
          </a:prstGeom>
          <a:noFill/>
        </p:spPr>
        <p:txBody>
          <a:bodyPr wrap="none" rtlCol="0">
            <a:spAutoFit/>
          </a:bodyPr>
          <a:lstStyle/>
          <a:p>
            <a:r>
              <a:rPr lang="en-US" altLang="zh-CN" dirty="0"/>
              <a:t>Create</a:t>
            </a:r>
            <a:r>
              <a:rPr lang="zh-CN" altLang="en-US" dirty="0"/>
              <a:t> </a:t>
            </a:r>
            <a:r>
              <a:rPr lang="en-US" altLang="zh-CN" dirty="0"/>
              <a:t>space</a:t>
            </a:r>
            <a:r>
              <a:rPr lang="zh-CN" altLang="en-US" dirty="0"/>
              <a:t> </a:t>
            </a:r>
            <a:r>
              <a:rPr lang="en-US" altLang="zh-CN" dirty="0"/>
              <a:t>for</a:t>
            </a:r>
            <a:r>
              <a:rPr lang="zh-CN" altLang="en-US" dirty="0"/>
              <a:t> </a:t>
            </a:r>
            <a:r>
              <a:rPr lang="en-US" altLang="zh-CN" dirty="0"/>
              <a:t>‘a’</a:t>
            </a:r>
            <a:r>
              <a:rPr lang="zh-CN" altLang="en-US" dirty="0"/>
              <a:t> </a:t>
            </a:r>
            <a:r>
              <a:rPr lang="en-US" altLang="zh-CN" dirty="0"/>
              <a:t>and</a:t>
            </a:r>
            <a:r>
              <a:rPr lang="zh-CN" altLang="en-US" dirty="0"/>
              <a:t> </a:t>
            </a:r>
            <a:r>
              <a:rPr lang="en-US" altLang="zh-CN" dirty="0"/>
              <a:t>‘b’</a:t>
            </a:r>
            <a:r>
              <a:rPr lang="zh-CN" altLang="en-US" dirty="0"/>
              <a:t> </a:t>
            </a:r>
            <a:r>
              <a:rPr lang="zh-CN" altLang="en-US" dirty="0">
                <a:sym typeface="Wingdings"/>
              </a:rPr>
              <a:t> </a:t>
            </a:r>
            <a:r>
              <a:rPr lang="en-US" altLang="zh-CN" dirty="0">
                <a:sym typeface="Wingdings"/>
              </a:rPr>
              <a:t>long</a:t>
            </a:r>
            <a:r>
              <a:rPr lang="zh-CN" altLang="en-US" dirty="0">
                <a:sym typeface="Wingdings"/>
              </a:rPr>
              <a:t>  </a:t>
            </a:r>
            <a:r>
              <a:rPr lang="en-US" altLang="zh-CN" dirty="0">
                <a:sym typeface="Wingdings"/>
              </a:rPr>
              <a:t>4</a:t>
            </a:r>
            <a:r>
              <a:rPr lang="zh-CN" altLang="en-US" dirty="0">
                <a:sym typeface="Wingdings"/>
              </a:rPr>
              <a:t> </a:t>
            </a:r>
            <a:r>
              <a:rPr lang="en-US" altLang="zh-CN" dirty="0">
                <a:sym typeface="Wingdings"/>
              </a:rPr>
              <a:t>byte</a:t>
            </a:r>
            <a:endParaRPr lang="en-US" dirty="0"/>
          </a:p>
        </p:txBody>
      </p:sp>
    </p:spTree>
    <p:extLst>
      <p:ext uri="{BB962C8B-B14F-4D97-AF65-F5344CB8AC3E}">
        <p14:creationId xmlns:p14="http://schemas.microsoft.com/office/powerpoint/2010/main" val="1550728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StackFrame.exe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749300"/>
            <a:ext cx="9165173" cy="4824782"/>
          </a:xfrm>
        </p:spPr>
      </p:pic>
      <p:sp>
        <p:nvSpPr>
          <p:cNvPr id="5" name="Rectangle 4"/>
          <p:cNvSpPr/>
          <p:nvPr/>
        </p:nvSpPr>
        <p:spPr bwMode="auto">
          <a:xfrm>
            <a:off x="1853852" y="3620022"/>
            <a:ext cx="4359058" cy="263046"/>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 name="TextBox 2"/>
          <p:cNvSpPr txBox="1"/>
          <p:nvPr/>
        </p:nvSpPr>
        <p:spPr>
          <a:xfrm>
            <a:off x="1853852" y="5821672"/>
            <a:ext cx="5183086" cy="400110"/>
          </a:xfrm>
          <a:prstGeom prst="rect">
            <a:avLst/>
          </a:prstGeom>
          <a:noFill/>
        </p:spPr>
        <p:txBody>
          <a:bodyPr wrap="none" rtlCol="0">
            <a:spAutoFit/>
          </a:bodyPr>
          <a:lstStyle/>
          <a:p>
            <a:r>
              <a:rPr lang="en-US" altLang="zh-CN" dirty="0"/>
              <a:t>Create</a:t>
            </a:r>
            <a:r>
              <a:rPr lang="zh-CN" altLang="en-US" dirty="0"/>
              <a:t> </a:t>
            </a:r>
            <a:r>
              <a:rPr lang="en-US" altLang="zh-CN" dirty="0"/>
              <a:t>space</a:t>
            </a:r>
            <a:r>
              <a:rPr lang="zh-CN" altLang="en-US" dirty="0"/>
              <a:t> </a:t>
            </a:r>
            <a:r>
              <a:rPr lang="en-US" altLang="zh-CN" dirty="0"/>
              <a:t>for</a:t>
            </a:r>
            <a:r>
              <a:rPr lang="zh-CN" altLang="en-US" dirty="0"/>
              <a:t> </a:t>
            </a:r>
            <a:r>
              <a:rPr lang="en-US" altLang="zh-CN" dirty="0"/>
              <a:t>‘a’</a:t>
            </a:r>
            <a:r>
              <a:rPr lang="zh-CN" altLang="en-US" dirty="0"/>
              <a:t> </a:t>
            </a:r>
            <a:r>
              <a:rPr lang="en-US" altLang="zh-CN" dirty="0"/>
              <a:t>and</a:t>
            </a:r>
            <a:r>
              <a:rPr lang="zh-CN" altLang="en-US" dirty="0"/>
              <a:t> </a:t>
            </a:r>
            <a:r>
              <a:rPr lang="en-US" altLang="zh-CN" dirty="0"/>
              <a:t>‘b’</a:t>
            </a:r>
            <a:r>
              <a:rPr lang="zh-CN" altLang="en-US" dirty="0"/>
              <a:t> </a:t>
            </a:r>
            <a:r>
              <a:rPr lang="zh-CN" altLang="en-US" dirty="0">
                <a:sym typeface="Wingdings"/>
              </a:rPr>
              <a:t> </a:t>
            </a:r>
            <a:r>
              <a:rPr lang="en-US" altLang="zh-CN" dirty="0">
                <a:sym typeface="Wingdings"/>
              </a:rPr>
              <a:t>long</a:t>
            </a:r>
            <a:r>
              <a:rPr lang="zh-CN" altLang="en-US" dirty="0">
                <a:sym typeface="Wingdings"/>
              </a:rPr>
              <a:t>  </a:t>
            </a:r>
            <a:r>
              <a:rPr lang="en-US" altLang="zh-CN" dirty="0">
                <a:sym typeface="Wingdings"/>
              </a:rPr>
              <a:t>4</a:t>
            </a:r>
            <a:r>
              <a:rPr lang="zh-CN" altLang="en-US" dirty="0">
                <a:sym typeface="Wingdings"/>
              </a:rPr>
              <a:t> </a:t>
            </a:r>
            <a:r>
              <a:rPr lang="en-US" altLang="zh-CN" dirty="0">
                <a:sym typeface="Wingdings"/>
              </a:rPr>
              <a:t>byte</a:t>
            </a:r>
            <a:endParaRPr lang="en-US" dirty="0"/>
          </a:p>
        </p:txBody>
      </p:sp>
    </p:spTree>
    <p:extLst>
      <p:ext uri="{BB962C8B-B14F-4D97-AF65-F5344CB8AC3E}">
        <p14:creationId xmlns:p14="http://schemas.microsoft.com/office/powerpoint/2010/main" val="1065046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StackFrame.exe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28626183"/>
              </p:ext>
            </p:extLst>
          </p:nvPr>
        </p:nvGraphicFramePr>
        <p:xfrm>
          <a:off x="300038" y="2184307"/>
          <a:ext cx="8524875" cy="1483360"/>
        </p:xfrm>
        <a:graphic>
          <a:graphicData uri="http://schemas.openxmlformats.org/drawingml/2006/table">
            <a:tbl>
              <a:tblPr firstRow="1" bandRow="1">
                <a:tableStyleId>{5C22544A-7EE6-4342-B048-85BDC9FD1C3A}</a:tableStyleId>
              </a:tblPr>
              <a:tblGrid>
                <a:gridCol w="2841625">
                  <a:extLst>
                    <a:ext uri="{9D8B030D-6E8A-4147-A177-3AD203B41FA5}">
                      <a16:colId xmlns:a16="http://schemas.microsoft.com/office/drawing/2014/main" val="20000"/>
                    </a:ext>
                  </a:extLst>
                </a:gridCol>
                <a:gridCol w="2841625">
                  <a:extLst>
                    <a:ext uri="{9D8B030D-6E8A-4147-A177-3AD203B41FA5}">
                      <a16:colId xmlns:a16="http://schemas.microsoft.com/office/drawing/2014/main" val="20001"/>
                    </a:ext>
                  </a:extLst>
                </a:gridCol>
                <a:gridCol w="2841625">
                  <a:extLst>
                    <a:ext uri="{9D8B030D-6E8A-4147-A177-3AD203B41FA5}">
                      <a16:colId xmlns:a16="http://schemas.microsoft.com/office/drawing/2014/main" val="20002"/>
                    </a:ext>
                  </a:extLst>
                </a:gridCol>
              </a:tblGrid>
              <a:tr h="370840">
                <a:tc>
                  <a:txBody>
                    <a:bodyPr/>
                    <a:lstStyle/>
                    <a:p>
                      <a:pPr algn="ctr"/>
                      <a:r>
                        <a:rPr lang="en-US" altLang="zh-CN" dirty="0"/>
                        <a:t>Assembly</a:t>
                      </a:r>
                      <a:endParaRPr lang="en-US" dirty="0"/>
                    </a:p>
                  </a:txBody>
                  <a:tcPr/>
                </a:tc>
                <a:tc>
                  <a:txBody>
                    <a:bodyPr/>
                    <a:lstStyle/>
                    <a:p>
                      <a:pPr algn="ctr"/>
                      <a:r>
                        <a:rPr lang="en-US" altLang="zh-CN" dirty="0"/>
                        <a:t>C</a:t>
                      </a:r>
                      <a:endParaRPr lang="en-US" dirty="0"/>
                    </a:p>
                  </a:txBody>
                  <a:tcPr/>
                </a:tc>
                <a:tc>
                  <a:txBody>
                    <a:bodyPr/>
                    <a:lstStyle/>
                    <a:p>
                      <a:pPr algn="ctr"/>
                      <a:r>
                        <a:rPr lang="en-US" altLang="zh-CN" dirty="0"/>
                        <a:t>Type</a:t>
                      </a:r>
                      <a:r>
                        <a:rPr lang="zh-CN" altLang="en-US" dirty="0"/>
                        <a:t> </a:t>
                      </a:r>
                      <a:r>
                        <a:rPr lang="en-US" altLang="zh-CN" dirty="0"/>
                        <a:t>Conversion</a:t>
                      </a:r>
                      <a:endParaRPr lang="en-US" dirty="0"/>
                    </a:p>
                  </a:txBody>
                  <a:tcPr/>
                </a:tc>
                <a:extLst>
                  <a:ext uri="{0D108BD9-81ED-4DB2-BD59-A6C34878D82A}">
                    <a16:rowId xmlns:a16="http://schemas.microsoft.com/office/drawing/2014/main" val="10000"/>
                  </a:ext>
                </a:extLst>
              </a:tr>
              <a:tr h="370840">
                <a:tc>
                  <a:txBody>
                    <a:bodyPr/>
                    <a:lstStyle/>
                    <a:p>
                      <a:r>
                        <a:rPr lang="en-US" altLang="zh-CN" dirty="0"/>
                        <a:t>DWORD</a:t>
                      </a:r>
                      <a:r>
                        <a:rPr lang="zh-CN" altLang="en-US" baseline="0" dirty="0"/>
                        <a:t> </a:t>
                      </a:r>
                      <a:r>
                        <a:rPr lang="en-US" altLang="zh-CN" baseline="0" dirty="0"/>
                        <a:t>PTR</a:t>
                      </a:r>
                      <a:r>
                        <a:rPr lang="zh-CN" altLang="en-US" baseline="0" dirty="0"/>
                        <a:t> </a:t>
                      </a:r>
                      <a:r>
                        <a:rPr lang="en-US" altLang="zh-CN" baseline="0" dirty="0"/>
                        <a:t>SS:[EBP-4]</a:t>
                      </a:r>
                      <a:endParaRPr lang="en-US" dirty="0"/>
                    </a:p>
                  </a:txBody>
                  <a:tcPr/>
                </a:tc>
                <a:tc>
                  <a:txBody>
                    <a:bodyPr/>
                    <a:lstStyle/>
                    <a:p>
                      <a:r>
                        <a:rPr lang="zh-CN" altLang="en-US" dirty="0"/>
                        <a:t>*</a:t>
                      </a:r>
                      <a:r>
                        <a:rPr lang="en-US" altLang="zh-CN" dirty="0"/>
                        <a:t>(DWORD</a:t>
                      </a:r>
                      <a:r>
                        <a:rPr lang="zh-CN" altLang="en-US" dirty="0"/>
                        <a:t>*</a:t>
                      </a:r>
                      <a:r>
                        <a:rPr lang="en-US" altLang="zh-CN" dirty="0"/>
                        <a:t>)(EBP-4)</a:t>
                      </a:r>
                      <a:endParaRPr lang="en-US" dirty="0"/>
                    </a:p>
                  </a:txBody>
                  <a:tcPr/>
                </a:tc>
                <a:tc>
                  <a:txBody>
                    <a:bodyPr/>
                    <a:lstStyle/>
                    <a:p>
                      <a:r>
                        <a:rPr lang="en-US" altLang="zh-CN" dirty="0"/>
                        <a:t>DWORD</a:t>
                      </a:r>
                      <a:r>
                        <a:rPr lang="zh-CN" altLang="en-US" dirty="0"/>
                        <a:t> </a:t>
                      </a:r>
                      <a:r>
                        <a:rPr lang="en-US" altLang="zh-CN" dirty="0"/>
                        <a:t>(4</a:t>
                      </a:r>
                      <a:r>
                        <a:rPr lang="zh-CN" altLang="en-US" dirty="0"/>
                        <a:t> </a:t>
                      </a:r>
                      <a:r>
                        <a:rPr lang="en-US" altLang="zh-CN" dirty="0"/>
                        <a:t>byte)</a:t>
                      </a:r>
                      <a:endParaRPr lang="en-US" dirty="0"/>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WORD</a:t>
                      </a:r>
                      <a:r>
                        <a:rPr lang="zh-CN" altLang="en-US" baseline="0" dirty="0"/>
                        <a:t> </a:t>
                      </a:r>
                      <a:r>
                        <a:rPr lang="en-US" altLang="zh-CN" baseline="0" dirty="0"/>
                        <a:t>PTR</a:t>
                      </a:r>
                      <a:r>
                        <a:rPr lang="zh-CN" altLang="en-US" baseline="0" dirty="0"/>
                        <a:t> </a:t>
                      </a:r>
                      <a:r>
                        <a:rPr lang="en-US" altLang="zh-CN" baseline="0" dirty="0"/>
                        <a:t>SS:[EBP-4]</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a:t>
                      </a:r>
                      <a:r>
                        <a:rPr lang="en-US" altLang="zh-CN" dirty="0"/>
                        <a:t>(WORD</a:t>
                      </a:r>
                      <a:r>
                        <a:rPr lang="zh-CN" altLang="en-US" dirty="0"/>
                        <a:t>*</a:t>
                      </a:r>
                      <a:r>
                        <a:rPr lang="en-US" altLang="zh-CN" dirty="0"/>
                        <a:t>)(EBP-4)</a:t>
                      </a:r>
                      <a:endParaRPr lang="en-US" dirty="0"/>
                    </a:p>
                  </a:txBody>
                  <a:tcPr/>
                </a:tc>
                <a:tc>
                  <a:txBody>
                    <a:bodyPr/>
                    <a:lstStyle/>
                    <a:p>
                      <a:r>
                        <a:rPr lang="en-US" altLang="zh-CN" dirty="0"/>
                        <a:t>WORD</a:t>
                      </a:r>
                      <a:r>
                        <a:rPr lang="zh-CN" altLang="en-US" dirty="0"/>
                        <a:t> </a:t>
                      </a:r>
                      <a:r>
                        <a:rPr lang="en-US" altLang="zh-CN" dirty="0"/>
                        <a:t>(2</a:t>
                      </a:r>
                      <a:r>
                        <a:rPr lang="zh-CN" altLang="en-US" baseline="0" dirty="0"/>
                        <a:t> </a:t>
                      </a:r>
                      <a:r>
                        <a:rPr lang="en-US" altLang="zh-CN" baseline="0" dirty="0"/>
                        <a:t>byte)</a:t>
                      </a:r>
                      <a:endParaRPr lang="en-US" dirty="0"/>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BYTE</a:t>
                      </a:r>
                      <a:r>
                        <a:rPr lang="zh-CN" altLang="en-US" dirty="0"/>
                        <a:t> </a:t>
                      </a:r>
                      <a:r>
                        <a:rPr lang="en-US" altLang="zh-CN" baseline="0" dirty="0"/>
                        <a:t>PTR</a:t>
                      </a:r>
                      <a:r>
                        <a:rPr lang="zh-CN" altLang="en-US" baseline="0" dirty="0"/>
                        <a:t> </a:t>
                      </a:r>
                      <a:r>
                        <a:rPr lang="en-US" altLang="zh-CN" baseline="0" dirty="0"/>
                        <a:t>SS:[EBP-4]</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a:t>
                      </a:r>
                      <a:r>
                        <a:rPr lang="en-US" altLang="zh-CN" dirty="0"/>
                        <a:t>(BYTE</a:t>
                      </a:r>
                      <a:r>
                        <a:rPr lang="zh-CN" altLang="en-US" dirty="0"/>
                        <a:t>*</a:t>
                      </a:r>
                      <a:r>
                        <a:rPr lang="en-US" altLang="zh-CN" dirty="0"/>
                        <a:t>)(EBP-4)</a:t>
                      </a:r>
                      <a:endParaRPr lang="en-US" dirty="0"/>
                    </a:p>
                  </a:txBody>
                  <a:tcPr/>
                </a:tc>
                <a:tc>
                  <a:txBody>
                    <a:bodyPr/>
                    <a:lstStyle/>
                    <a:p>
                      <a:r>
                        <a:rPr lang="en-US" altLang="zh-CN" dirty="0"/>
                        <a:t>1</a:t>
                      </a:r>
                      <a:r>
                        <a:rPr lang="zh-CN" altLang="en-US" dirty="0"/>
                        <a:t> </a:t>
                      </a:r>
                      <a:r>
                        <a:rPr lang="en-US" altLang="zh-CN" dirty="0"/>
                        <a:t>byte</a:t>
                      </a:r>
                      <a:endParaRPr lang="en-US" dirty="0"/>
                    </a:p>
                  </a:txBody>
                  <a:tcPr/>
                </a:tc>
                <a:extLst>
                  <a:ext uri="{0D108BD9-81ED-4DB2-BD59-A6C34878D82A}">
                    <a16:rowId xmlns:a16="http://schemas.microsoft.com/office/drawing/2014/main" val="10003"/>
                  </a:ext>
                </a:extLst>
              </a:tr>
            </a:tbl>
          </a:graphicData>
        </a:graphic>
      </p:graphicFrame>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8" y="1289883"/>
            <a:ext cx="9144000" cy="353841"/>
          </a:xfrm>
          <a:prstGeom prst="rect">
            <a:avLst/>
          </a:prstGeom>
        </p:spPr>
      </p:pic>
      <p:sp>
        <p:nvSpPr>
          <p:cNvPr id="9" name="TextBox 8"/>
          <p:cNvSpPr txBox="1"/>
          <p:nvPr/>
        </p:nvSpPr>
        <p:spPr>
          <a:xfrm>
            <a:off x="463463" y="4008195"/>
            <a:ext cx="4881465" cy="40011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altLang="zh-CN" dirty="0"/>
              <a:t>4</a:t>
            </a:r>
            <a:r>
              <a:rPr lang="zh-CN" altLang="en-US" dirty="0"/>
              <a:t> </a:t>
            </a:r>
            <a:r>
              <a:rPr lang="en-US" altLang="zh-CN" dirty="0"/>
              <a:t>Byte</a:t>
            </a:r>
            <a:r>
              <a:rPr lang="zh-CN" altLang="en-US" dirty="0"/>
              <a:t> </a:t>
            </a:r>
            <a:r>
              <a:rPr lang="en-US" altLang="zh-CN" dirty="0"/>
              <a:t>memory</a:t>
            </a:r>
            <a:r>
              <a:rPr lang="zh-CN" altLang="en-US" dirty="0"/>
              <a:t> </a:t>
            </a:r>
            <a:r>
              <a:rPr lang="en-US" altLang="zh-CN" dirty="0"/>
              <a:t>space</a:t>
            </a:r>
            <a:r>
              <a:rPr lang="zh-CN" altLang="en-US" dirty="0"/>
              <a:t> </a:t>
            </a:r>
            <a:r>
              <a:rPr lang="en-US" altLang="zh-CN" dirty="0"/>
              <a:t>at</a:t>
            </a:r>
            <a:r>
              <a:rPr lang="zh-CN" altLang="en-US" dirty="0"/>
              <a:t> </a:t>
            </a:r>
            <a:r>
              <a:rPr lang="en-US" altLang="zh-CN" dirty="0"/>
              <a:t>address</a:t>
            </a:r>
            <a:r>
              <a:rPr lang="zh-CN" altLang="en-US" dirty="0"/>
              <a:t> </a:t>
            </a:r>
            <a:r>
              <a:rPr lang="en-US" altLang="zh-CN" dirty="0"/>
              <a:t>[EBP-4]</a:t>
            </a:r>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1244" y="4893230"/>
            <a:ext cx="7487368" cy="1964770"/>
          </a:xfrm>
          <a:prstGeom prst="rect">
            <a:avLst/>
          </a:prstGeom>
        </p:spPr>
      </p:pic>
      <p:sp>
        <p:nvSpPr>
          <p:cNvPr id="11" name="Rectangle 10"/>
          <p:cNvSpPr/>
          <p:nvPr/>
        </p:nvSpPr>
        <p:spPr bwMode="auto">
          <a:xfrm>
            <a:off x="1601244" y="4893230"/>
            <a:ext cx="2219194" cy="442858"/>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057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StackFrame.exe</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0038" y="5128455"/>
            <a:ext cx="8524875" cy="880990"/>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9300"/>
            <a:ext cx="4752975" cy="4171950"/>
          </a:xfrm>
          <a:prstGeom prst="rect">
            <a:avLst/>
          </a:prstGeom>
        </p:spPr>
      </p:pic>
      <p:sp>
        <p:nvSpPr>
          <p:cNvPr id="5" name="Rectangle 4"/>
          <p:cNvSpPr/>
          <p:nvPr/>
        </p:nvSpPr>
        <p:spPr bwMode="auto">
          <a:xfrm>
            <a:off x="561910" y="4096010"/>
            <a:ext cx="3995802" cy="237995"/>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165154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StackFrame.exe</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5066" y="5224328"/>
            <a:ext cx="8524875" cy="344622"/>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49300"/>
            <a:ext cx="4752975" cy="4171950"/>
          </a:xfrm>
          <a:prstGeom prst="rect">
            <a:avLst/>
          </a:prstGeom>
        </p:spPr>
      </p:pic>
      <p:sp>
        <p:nvSpPr>
          <p:cNvPr id="5" name="Rectangle 4"/>
          <p:cNvSpPr/>
          <p:nvPr/>
        </p:nvSpPr>
        <p:spPr bwMode="auto">
          <a:xfrm>
            <a:off x="295275" y="1791221"/>
            <a:ext cx="3995802" cy="237995"/>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494896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StackFrame.exe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9300"/>
            <a:ext cx="4752975" cy="4171950"/>
          </a:xfrm>
          <a:prstGeom prst="rect">
            <a:avLst/>
          </a:prstGeom>
        </p:spPr>
      </p:pic>
      <p:sp>
        <p:nvSpPr>
          <p:cNvPr id="5" name="Rectangle 4"/>
          <p:cNvSpPr/>
          <p:nvPr/>
        </p:nvSpPr>
        <p:spPr bwMode="auto">
          <a:xfrm>
            <a:off x="564292" y="2304789"/>
            <a:ext cx="3995802" cy="237995"/>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07592" y="4951393"/>
            <a:ext cx="8524875" cy="1235113"/>
          </a:xfrm>
        </p:spPr>
      </p:pic>
      <p:sp>
        <p:nvSpPr>
          <p:cNvPr id="8" name="Rectangle 7"/>
          <p:cNvSpPr/>
          <p:nvPr/>
        </p:nvSpPr>
        <p:spPr bwMode="auto">
          <a:xfrm>
            <a:off x="207591" y="5298510"/>
            <a:ext cx="8524875" cy="887996"/>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551366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43805" y="2315955"/>
            <a:ext cx="6607175" cy="4148691"/>
          </a:xfrm>
          <a:prstGeom prst="rect">
            <a:avLst/>
          </a:prstGeom>
        </p:spPr>
      </p:pic>
      <p:sp>
        <p:nvSpPr>
          <p:cNvPr id="2" name="Title 1"/>
          <p:cNvSpPr>
            <a:spLocks noGrp="1"/>
          </p:cNvSpPr>
          <p:nvPr>
            <p:ph type="title"/>
          </p:nvPr>
        </p:nvSpPr>
        <p:spPr/>
        <p:txBody>
          <a:bodyPr/>
          <a:lstStyle/>
          <a:p>
            <a:r>
              <a:rPr lang="en-US" dirty="0"/>
              <a:t>General-purpose Registers</a:t>
            </a:r>
            <a:br>
              <a:rPr lang="en-US" dirty="0"/>
            </a:br>
            <a:br>
              <a:rPr lang="en-US" b="0" dirty="0"/>
            </a:br>
            <a:endParaRPr lang="en-US" dirty="0"/>
          </a:p>
        </p:txBody>
      </p:sp>
      <p:sp>
        <p:nvSpPr>
          <p:cNvPr id="3" name="Content Placeholder 2"/>
          <p:cNvSpPr>
            <a:spLocks noGrp="1"/>
          </p:cNvSpPr>
          <p:nvPr>
            <p:ph idx="1"/>
          </p:nvPr>
        </p:nvSpPr>
        <p:spPr>
          <a:xfrm>
            <a:off x="300038" y="919059"/>
            <a:ext cx="8524875" cy="4313238"/>
          </a:xfrm>
        </p:spPr>
        <p:txBody>
          <a:bodyPr/>
          <a:lstStyle/>
          <a:p>
            <a:r>
              <a:rPr lang="en-US" dirty="0"/>
              <a:t>The </a:t>
            </a:r>
            <a:r>
              <a:rPr lang="en-US" b="1" dirty="0"/>
              <a:t>eight</a:t>
            </a:r>
            <a:r>
              <a:rPr lang="en-US" dirty="0"/>
              <a:t> 32-bit general-purpose data registers are used to hold operands for logical and arithmetic operations, operands for address calculations and memory pointers</a:t>
            </a:r>
          </a:p>
          <a:p>
            <a:endParaRPr lang="en-US" dirty="0"/>
          </a:p>
        </p:txBody>
      </p:sp>
      <p:sp>
        <p:nvSpPr>
          <p:cNvPr id="6" name="Right Arrow 5"/>
          <p:cNvSpPr/>
          <p:nvPr/>
        </p:nvSpPr>
        <p:spPr bwMode="auto">
          <a:xfrm rot="9028274">
            <a:off x="1030345" y="2791674"/>
            <a:ext cx="617517" cy="36384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7" name="TextBox 6"/>
          <p:cNvSpPr txBox="1"/>
          <p:nvPr/>
        </p:nvSpPr>
        <p:spPr>
          <a:xfrm>
            <a:off x="120880" y="3053709"/>
            <a:ext cx="1039067" cy="400110"/>
          </a:xfrm>
          <a:prstGeom prst="rect">
            <a:avLst/>
          </a:prstGeom>
          <a:noFill/>
        </p:spPr>
        <p:txBody>
          <a:bodyPr wrap="none" rtlCol="0">
            <a:spAutoFit/>
          </a:bodyPr>
          <a:lstStyle/>
          <a:p>
            <a:r>
              <a:rPr lang="en-US" altLang="zh-CN" dirty="0"/>
              <a:t>4</a:t>
            </a:r>
            <a:r>
              <a:rPr lang="zh-CN" altLang="en-US" dirty="0"/>
              <a:t> </a:t>
            </a:r>
            <a:r>
              <a:rPr lang="en-US" altLang="zh-CN" dirty="0"/>
              <a:t>Bytes</a:t>
            </a:r>
            <a:endParaRPr lang="en-US" dirty="0"/>
          </a:p>
        </p:txBody>
      </p:sp>
    </p:spTree>
    <p:extLst>
      <p:ext uri="{BB962C8B-B14F-4D97-AF65-F5344CB8AC3E}">
        <p14:creationId xmlns:p14="http://schemas.microsoft.com/office/powerpoint/2010/main" val="147918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StackFrame.exe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9300"/>
            <a:ext cx="4752975" cy="4171950"/>
          </a:xfrm>
          <a:prstGeom prst="rect">
            <a:avLst/>
          </a:prstGeom>
        </p:spPr>
      </p:pic>
      <p:sp>
        <p:nvSpPr>
          <p:cNvPr id="5" name="Rectangle 4"/>
          <p:cNvSpPr/>
          <p:nvPr/>
        </p:nvSpPr>
        <p:spPr bwMode="auto">
          <a:xfrm>
            <a:off x="564292" y="2597279"/>
            <a:ext cx="3995802" cy="237995"/>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90537" y="5436508"/>
            <a:ext cx="8524875" cy="351820"/>
          </a:xfrm>
        </p:spPr>
      </p:pic>
    </p:spTree>
    <p:extLst>
      <p:ext uri="{BB962C8B-B14F-4D97-AF65-F5344CB8AC3E}">
        <p14:creationId xmlns:p14="http://schemas.microsoft.com/office/powerpoint/2010/main" val="1220152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StackFrame.exe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9300"/>
            <a:ext cx="4752975" cy="4171950"/>
          </a:xfrm>
          <a:prstGeom prst="rect">
            <a:avLst/>
          </a:prstGeom>
        </p:spPr>
      </p:pic>
      <p:sp>
        <p:nvSpPr>
          <p:cNvPr id="5" name="Rectangle 4"/>
          <p:cNvSpPr/>
          <p:nvPr/>
        </p:nvSpPr>
        <p:spPr bwMode="auto">
          <a:xfrm>
            <a:off x="564292" y="2597279"/>
            <a:ext cx="3995802" cy="237995"/>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90537" y="5202416"/>
            <a:ext cx="8524875" cy="733068"/>
          </a:xfrm>
        </p:spPr>
      </p:pic>
    </p:spTree>
    <p:extLst>
      <p:ext uri="{BB962C8B-B14F-4D97-AF65-F5344CB8AC3E}">
        <p14:creationId xmlns:p14="http://schemas.microsoft.com/office/powerpoint/2010/main" val="16112470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StackFrame.exe</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275" y="3268010"/>
            <a:ext cx="8524875" cy="755368"/>
          </a:xfrm>
        </p:spPr>
      </p:pic>
      <p:sp>
        <p:nvSpPr>
          <p:cNvPr id="7" name="TextBox 6"/>
          <p:cNvSpPr txBox="1"/>
          <p:nvPr/>
        </p:nvSpPr>
        <p:spPr>
          <a:xfrm>
            <a:off x="4747364" y="3268010"/>
            <a:ext cx="1568058" cy="400110"/>
          </a:xfrm>
          <a:prstGeom prst="rect">
            <a:avLst/>
          </a:prstGeom>
          <a:noFill/>
        </p:spPr>
        <p:txBody>
          <a:bodyPr wrap="none" rtlCol="0">
            <a:spAutoFit/>
          </a:bodyPr>
          <a:lstStyle/>
          <a:p>
            <a:r>
              <a:rPr lang="en-US" altLang="zh-CN" dirty="0"/>
              <a:t>Clean</a:t>
            </a:r>
            <a:r>
              <a:rPr lang="zh-CN" altLang="en-US" dirty="0"/>
              <a:t> </a:t>
            </a:r>
            <a:r>
              <a:rPr lang="en-US" altLang="zh-CN" dirty="0"/>
              <a:t>Stack</a:t>
            </a:r>
            <a:endParaRPr lang="en-US" dirty="0"/>
          </a:p>
        </p:txBody>
      </p:sp>
    </p:spTree>
    <p:extLst>
      <p:ext uri="{BB962C8B-B14F-4D97-AF65-F5344CB8AC3E}">
        <p14:creationId xmlns:p14="http://schemas.microsoft.com/office/powerpoint/2010/main" val="19505897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StackFrame.exe</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275" y="3268010"/>
            <a:ext cx="8524875" cy="755368"/>
          </a:xfrm>
        </p:spPr>
      </p:pic>
      <p:sp>
        <p:nvSpPr>
          <p:cNvPr id="7" name="TextBox 6"/>
          <p:cNvSpPr txBox="1"/>
          <p:nvPr/>
        </p:nvSpPr>
        <p:spPr>
          <a:xfrm>
            <a:off x="4747364" y="3268010"/>
            <a:ext cx="1568058" cy="400110"/>
          </a:xfrm>
          <a:prstGeom prst="rect">
            <a:avLst/>
          </a:prstGeom>
          <a:noFill/>
        </p:spPr>
        <p:txBody>
          <a:bodyPr wrap="none" rtlCol="0">
            <a:spAutoFit/>
          </a:bodyPr>
          <a:lstStyle/>
          <a:p>
            <a:r>
              <a:rPr lang="en-US" altLang="zh-CN" dirty="0"/>
              <a:t>Clean</a:t>
            </a:r>
            <a:r>
              <a:rPr lang="zh-CN" altLang="en-US" dirty="0"/>
              <a:t> </a:t>
            </a:r>
            <a:r>
              <a:rPr lang="en-US" altLang="zh-CN" dirty="0"/>
              <a:t>Stack</a:t>
            </a:r>
            <a:endParaRPr lang="en-US" dirty="0"/>
          </a:p>
        </p:txBody>
      </p:sp>
    </p:spTree>
    <p:extLst>
      <p:ext uri="{BB962C8B-B14F-4D97-AF65-F5344CB8AC3E}">
        <p14:creationId xmlns:p14="http://schemas.microsoft.com/office/powerpoint/2010/main" val="2114153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StackFrame.exe</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0537" y="5216796"/>
            <a:ext cx="8524875" cy="704308"/>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49300"/>
            <a:ext cx="4752975" cy="4171950"/>
          </a:xfrm>
          <a:prstGeom prst="rect">
            <a:avLst/>
          </a:prstGeom>
        </p:spPr>
      </p:pic>
      <p:sp>
        <p:nvSpPr>
          <p:cNvPr id="5" name="Rectangle 4"/>
          <p:cNvSpPr/>
          <p:nvPr/>
        </p:nvSpPr>
        <p:spPr bwMode="auto">
          <a:xfrm>
            <a:off x="792859" y="4096010"/>
            <a:ext cx="1812555" cy="288100"/>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5143681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StackFrame.exe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9300"/>
            <a:ext cx="4752975" cy="4171950"/>
          </a:xfrm>
          <a:prstGeom prst="rect">
            <a:avLst/>
          </a:prstGeom>
        </p:spPr>
      </p:pic>
      <p:sp>
        <p:nvSpPr>
          <p:cNvPr id="5" name="Rectangle 4"/>
          <p:cNvSpPr/>
          <p:nvPr/>
        </p:nvSpPr>
        <p:spPr bwMode="auto">
          <a:xfrm>
            <a:off x="730229" y="4359056"/>
            <a:ext cx="1812555" cy="288100"/>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00038" y="5181600"/>
            <a:ext cx="5562600" cy="774700"/>
          </a:xfrm>
        </p:spPr>
      </p:pic>
      <p:sp>
        <p:nvSpPr>
          <p:cNvPr id="8" name="Left Arrow 7"/>
          <p:cNvSpPr/>
          <p:nvPr/>
        </p:nvSpPr>
        <p:spPr bwMode="auto">
          <a:xfrm>
            <a:off x="5606083" y="5093918"/>
            <a:ext cx="513110" cy="38735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9" name="TextBox 8"/>
          <p:cNvSpPr txBox="1"/>
          <p:nvPr/>
        </p:nvSpPr>
        <p:spPr>
          <a:xfrm>
            <a:off x="6237962" y="4921250"/>
            <a:ext cx="2489784" cy="1015663"/>
          </a:xfrm>
          <a:prstGeom prst="rect">
            <a:avLst/>
          </a:prstGeom>
          <a:noFill/>
        </p:spPr>
        <p:txBody>
          <a:bodyPr wrap="none" rtlCol="0">
            <a:spAutoFit/>
          </a:bodyPr>
          <a:lstStyle/>
          <a:p>
            <a:r>
              <a:rPr lang="en-US" altLang="zh-CN" dirty="0"/>
              <a:t>Set</a:t>
            </a:r>
            <a:r>
              <a:rPr lang="zh-CN" altLang="en-US" dirty="0"/>
              <a:t> </a:t>
            </a:r>
            <a:r>
              <a:rPr lang="en-US" altLang="zh-CN" dirty="0"/>
              <a:t>EAX</a:t>
            </a:r>
            <a:r>
              <a:rPr lang="zh-CN" altLang="en-US" dirty="0"/>
              <a:t> </a:t>
            </a:r>
            <a:r>
              <a:rPr lang="mr-IN" altLang="zh-CN" dirty="0"/>
              <a:t>–</a:t>
            </a:r>
            <a:r>
              <a:rPr lang="en-US" altLang="zh-CN" dirty="0"/>
              <a:t>&gt;</a:t>
            </a:r>
            <a:r>
              <a:rPr lang="zh-CN" altLang="en-US" dirty="0"/>
              <a:t> </a:t>
            </a:r>
            <a:r>
              <a:rPr lang="en-US" altLang="zh-CN" dirty="0"/>
              <a:t>0</a:t>
            </a:r>
          </a:p>
          <a:p>
            <a:r>
              <a:rPr lang="en-US" altLang="zh-CN" dirty="0"/>
              <a:t>Faster</a:t>
            </a:r>
            <a:r>
              <a:rPr lang="zh-CN" altLang="en-US" dirty="0"/>
              <a:t> </a:t>
            </a:r>
            <a:r>
              <a:rPr lang="en-US" altLang="zh-CN" dirty="0"/>
              <a:t>than</a:t>
            </a:r>
            <a:r>
              <a:rPr lang="zh-CN" altLang="en-US" dirty="0"/>
              <a:t> </a:t>
            </a:r>
            <a:endParaRPr lang="en-US" altLang="zh-CN" dirty="0"/>
          </a:p>
          <a:p>
            <a:r>
              <a:rPr lang="en-US" dirty="0"/>
              <a:t>	</a:t>
            </a:r>
            <a:r>
              <a:rPr lang="en-US" altLang="zh-CN" dirty="0"/>
              <a:t>MOV</a:t>
            </a:r>
            <a:r>
              <a:rPr lang="zh-CN" altLang="en-US" dirty="0"/>
              <a:t> </a:t>
            </a:r>
            <a:r>
              <a:rPr lang="en-US" altLang="zh-CN" dirty="0"/>
              <a:t>EAX,0</a:t>
            </a:r>
            <a:endParaRPr lang="en-US" dirty="0"/>
          </a:p>
        </p:txBody>
      </p:sp>
    </p:spTree>
    <p:extLst>
      <p:ext uri="{BB962C8B-B14F-4D97-AF65-F5344CB8AC3E}">
        <p14:creationId xmlns:p14="http://schemas.microsoft.com/office/powerpoint/2010/main" val="17181207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940844" y="2775289"/>
            <a:ext cx="8524875" cy="43132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3200" dirty="0"/>
              <a:t>Calling</a:t>
            </a:r>
            <a:r>
              <a:rPr lang="zh-CN" altLang="en-US" sz="3200" dirty="0"/>
              <a:t> </a:t>
            </a:r>
            <a:r>
              <a:rPr lang="en-US" altLang="zh-CN" sz="3200" dirty="0"/>
              <a:t>Convention</a:t>
            </a:r>
            <a:endParaRPr lang="en-US" sz="3200" dirty="0"/>
          </a:p>
        </p:txBody>
      </p:sp>
    </p:spTree>
    <p:extLst>
      <p:ext uri="{BB962C8B-B14F-4D97-AF65-F5344CB8AC3E}">
        <p14:creationId xmlns:p14="http://schemas.microsoft.com/office/powerpoint/2010/main" val="13715498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Two</a:t>
            </a:r>
            <a:r>
              <a:rPr lang="zh-CN" altLang="en-US" dirty="0"/>
              <a:t> </a:t>
            </a:r>
            <a:r>
              <a:rPr lang="en-US" altLang="zh-CN" dirty="0"/>
              <a:t>Questions</a:t>
            </a:r>
            <a:endParaRPr lang="en-US" dirty="0"/>
          </a:p>
        </p:txBody>
      </p:sp>
      <p:sp>
        <p:nvSpPr>
          <p:cNvPr id="3" name="Content Placeholder 2"/>
          <p:cNvSpPr>
            <a:spLocks noGrp="1"/>
          </p:cNvSpPr>
          <p:nvPr>
            <p:ph idx="1"/>
          </p:nvPr>
        </p:nvSpPr>
        <p:spPr/>
        <p:txBody>
          <a:bodyPr/>
          <a:lstStyle/>
          <a:p>
            <a:r>
              <a:rPr lang="en-US" altLang="zh-CN" dirty="0"/>
              <a:t>Q:</a:t>
            </a:r>
            <a:r>
              <a:rPr lang="zh-CN" altLang="en-US" dirty="0"/>
              <a:t> </a:t>
            </a:r>
            <a:r>
              <a:rPr lang="en-US" altLang="zh-CN" dirty="0"/>
              <a:t>When</a:t>
            </a:r>
            <a:r>
              <a:rPr lang="zh-CN" altLang="en-US" dirty="0"/>
              <a:t> </a:t>
            </a:r>
            <a:r>
              <a:rPr lang="en-US" altLang="zh-CN" dirty="0"/>
              <a:t>a</a:t>
            </a:r>
            <a:r>
              <a:rPr lang="zh-CN" altLang="en-US" dirty="0"/>
              <a:t> </a:t>
            </a:r>
            <a:r>
              <a:rPr lang="en-US" altLang="zh-CN" dirty="0"/>
              <a:t>function</a:t>
            </a:r>
            <a:r>
              <a:rPr lang="zh-CN" altLang="en-US" dirty="0"/>
              <a:t> </a:t>
            </a:r>
            <a:r>
              <a:rPr lang="en-US" altLang="zh-CN" dirty="0"/>
              <a:t>finished,</a:t>
            </a:r>
            <a:r>
              <a:rPr lang="zh-CN" altLang="en-US" dirty="0"/>
              <a:t> </a:t>
            </a:r>
            <a:r>
              <a:rPr lang="en-US" altLang="zh-CN" dirty="0"/>
              <a:t>how</a:t>
            </a:r>
            <a:r>
              <a:rPr lang="zh-CN" altLang="en-US" dirty="0"/>
              <a:t> </a:t>
            </a:r>
            <a:r>
              <a:rPr lang="en-US" altLang="zh-CN" dirty="0"/>
              <a:t>to</a:t>
            </a:r>
            <a:r>
              <a:rPr lang="zh-CN" altLang="en-US" dirty="0"/>
              <a:t> </a:t>
            </a:r>
            <a:r>
              <a:rPr lang="en-US" altLang="zh-CN" dirty="0"/>
              <a:t>handle</a:t>
            </a:r>
            <a:r>
              <a:rPr lang="zh-CN" altLang="en-US" dirty="0"/>
              <a:t> </a:t>
            </a:r>
            <a:r>
              <a:rPr lang="en-US" altLang="zh-CN" dirty="0"/>
              <a:t>the</a:t>
            </a:r>
            <a:r>
              <a:rPr lang="zh-CN" altLang="en-US" dirty="0"/>
              <a:t> </a:t>
            </a:r>
            <a:r>
              <a:rPr lang="en-US" altLang="zh-CN" dirty="0"/>
              <a:t>parameter</a:t>
            </a:r>
            <a:r>
              <a:rPr lang="zh-CN" altLang="en-US" dirty="0"/>
              <a:t> </a:t>
            </a:r>
            <a:r>
              <a:rPr lang="en-US" altLang="zh-CN" dirty="0"/>
              <a:t>left</a:t>
            </a:r>
            <a:r>
              <a:rPr lang="zh-CN" altLang="en-US" dirty="0"/>
              <a:t> </a:t>
            </a:r>
            <a:r>
              <a:rPr lang="en-US" altLang="zh-CN" dirty="0"/>
              <a:t>in</a:t>
            </a:r>
            <a:r>
              <a:rPr lang="zh-CN" altLang="en-US" dirty="0"/>
              <a:t> </a:t>
            </a:r>
            <a:r>
              <a:rPr lang="en-US" altLang="zh-CN" dirty="0"/>
              <a:t>the</a:t>
            </a:r>
            <a:r>
              <a:rPr lang="zh-CN" altLang="en-US" dirty="0"/>
              <a:t> </a:t>
            </a:r>
            <a:r>
              <a:rPr lang="en-US" altLang="zh-CN" dirty="0"/>
              <a:t>stack.</a:t>
            </a:r>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r>
              <a:rPr lang="en-US" altLang="zh-CN" dirty="0"/>
              <a:t>Q:</a:t>
            </a:r>
            <a:r>
              <a:rPr lang="zh-CN" altLang="en-US" dirty="0"/>
              <a:t> </a:t>
            </a:r>
            <a:r>
              <a:rPr lang="en-US" altLang="zh-CN" dirty="0"/>
              <a:t>When</a:t>
            </a:r>
            <a:r>
              <a:rPr lang="zh-CN" altLang="en-US" dirty="0"/>
              <a:t> </a:t>
            </a:r>
            <a:r>
              <a:rPr lang="en-US" altLang="zh-CN" dirty="0"/>
              <a:t>a</a:t>
            </a:r>
            <a:r>
              <a:rPr lang="zh-CN" altLang="en-US" dirty="0"/>
              <a:t> </a:t>
            </a:r>
            <a:r>
              <a:rPr lang="en-US" altLang="zh-CN" dirty="0"/>
              <a:t>function</a:t>
            </a:r>
            <a:r>
              <a:rPr lang="zh-CN" altLang="en-US" dirty="0"/>
              <a:t> </a:t>
            </a:r>
            <a:r>
              <a:rPr lang="en-US" altLang="zh-CN" dirty="0"/>
              <a:t>finished,</a:t>
            </a:r>
            <a:r>
              <a:rPr lang="zh-CN" altLang="en-US" dirty="0"/>
              <a:t> </a:t>
            </a:r>
            <a:r>
              <a:rPr lang="en-US" altLang="zh-CN" dirty="0"/>
              <a:t>how</a:t>
            </a:r>
            <a:r>
              <a:rPr lang="zh-CN" altLang="en-US" dirty="0"/>
              <a:t> </a:t>
            </a:r>
            <a:r>
              <a:rPr lang="en-US" altLang="zh-CN" dirty="0"/>
              <a:t>change</a:t>
            </a:r>
            <a:r>
              <a:rPr lang="zh-CN" altLang="en-US" dirty="0"/>
              <a:t> </a:t>
            </a:r>
            <a:r>
              <a:rPr lang="en-US" altLang="zh-CN" dirty="0"/>
              <a:t>the</a:t>
            </a:r>
            <a:r>
              <a:rPr lang="zh-CN" altLang="en-US" dirty="0"/>
              <a:t> </a:t>
            </a:r>
            <a:r>
              <a:rPr lang="en-US" altLang="zh-CN" dirty="0"/>
              <a:t>ESP</a:t>
            </a:r>
            <a:r>
              <a:rPr lang="zh-CN" altLang="en-US" dirty="0"/>
              <a:t> </a:t>
            </a:r>
            <a:r>
              <a:rPr lang="en-US" altLang="zh-CN" dirty="0"/>
              <a:t>value?</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729" y="2037296"/>
            <a:ext cx="7487368" cy="1964770"/>
          </a:xfrm>
          <a:prstGeom prst="rect">
            <a:avLst/>
          </a:prstGeom>
        </p:spPr>
      </p:pic>
      <p:sp>
        <p:nvSpPr>
          <p:cNvPr id="5" name="Rectangle 4"/>
          <p:cNvSpPr/>
          <p:nvPr/>
        </p:nvSpPr>
        <p:spPr>
          <a:xfrm>
            <a:off x="295275" y="4150177"/>
            <a:ext cx="2329677" cy="400110"/>
          </a:xfrm>
          <a:prstGeom prst="rect">
            <a:avLst/>
          </a:prstGeom>
        </p:spPr>
        <p:txBody>
          <a:bodyPr wrap="none">
            <a:spAutoFit/>
          </a:bodyPr>
          <a:lstStyle/>
          <a:p>
            <a:r>
              <a:rPr lang="en-US" altLang="zh-CN"/>
              <a:t>A:</a:t>
            </a:r>
            <a:r>
              <a:rPr lang="zh-CN" altLang="en-US" dirty="0"/>
              <a:t> </a:t>
            </a:r>
            <a:r>
              <a:rPr lang="en-US" altLang="zh-CN" dirty="0"/>
              <a:t>We</a:t>
            </a:r>
            <a:r>
              <a:rPr lang="zh-CN" altLang="en-US" dirty="0"/>
              <a:t> </a:t>
            </a:r>
            <a:r>
              <a:rPr lang="en-US" altLang="zh-CN" dirty="0"/>
              <a:t>don’t</a:t>
            </a:r>
            <a:r>
              <a:rPr lang="zh-CN" altLang="en-US" dirty="0"/>
              <a:t> </a:t>
            </a:r>
            <a:r>
              <a:rPr lang="en-US" altLang="zh-CN" dirty="0"/>
              <a:t>care</a:t>
            </a:r>
            <a:r>
              <a:rPr lang="mr-IN" altLang="zh-CN" dirty="0"/>
              <a:t>…</a:t>
            </a:r>
            <a:endParaRPr lang="en-US" altLang="zh-CN" dirty="0"/>
          </a:p>
        </p:txBody>
      </p:sp>
      <p:sp>
        <p:nvSpPr>
          <p:cNvPr id="6" name="Rectangle 5"/>
          <p:cNvSpPr/>
          <p:nvPr/>
        </p:nvSpPr>
        <p:spPr>
          <a:xfrm>
            <a:off x="420535" y="5304612"/>
            <a:ext cx="5705601" cy="400110"/>
          </a:xfrm>
          <a:prstGeom prst="rect">
            <a:avLst/>
          </a:prstGeom>
        </p:spPr>
        <p:txBody>
          <a:bodyPr wrap="none">
            <a:spAutoFit/>
          </a:bodyPr>
          <a:lstStyle/>
          <a:p>
            <a:r>
              <a:rPr lang="en-US" altLang="zh-CN" dirty="0"/>
              <a:t>A:</a:t>
            </a:r>
            <a:r>
              <a:rPr lang="zh-CN" altLang="en-US" dirty="0"/>
              <a:t> </a:t>
            </a:r>
            <a:r>
              <a:rPr lang="en-US" altLang="zh-CN" dirty="0"/>
              <a:t>ESP</a:t>
            </a:r>
            <a:r>
              <a:rPr lang="zh-CN" altLang="en-US" dirty="0"/>
              <a:t> </a:t>
            </a:r>
            <a:r>
              <a:rPr lang="en-US" altLang="zh-CN" dirty="0"/>
              <a:t>should</a:t>
            </a:r>
            <a:r>
              <a:rPr lang="zh-CN" altLang="en-US" dirty="0"/>
              <a:t> </a:t>
            </a:r>
            <a:r>
              <a:rPr lang="en-US" altLang="zh-CN" dirty="0"/>
              <a:t>be</a:t>
            </a:r>
            <a:r>
              <a:rPr lang="zh-CN" altLang="en-US" dirty="0"/>
              <a:t> </a:t>
            </a:r>
            <a:r>
              <a:rPr lang="en-US" altLang="zh-CN" dirty="0"/>
              <a:t>restored</a:t>
            </a:r>
            <a:r>
              <a:rPr lang="zh-CN" altLang="en-US" dirty="0"/>
              <a:t> </a:t>
            </a:r>
            <a:r>
              <a:rPr lang="en-US" altLang="zh-CN" dirty="0"/>
              <a:t>to</a:t>
            </a:r>
            <a:r>
              <a:rPr lang="zh-CN" altLang="en-US" dirty="0"/>
              <a:t> </a:t>
            </a:r>
            <a:r>
              <a:rPr lang="en-US" altLang="zh-CN" dirty="0"/>
              <a:t>the</a:t>
            </a:r>
            <a:r>
              <a:rPr lang="zh-CN" altLang="en-US" dirty="0"/>
              <a:t> </a:t>
            </a:r>
            <a:r>
              <a:rPr lang="en-US" altLang="zh-CN" dirty="0"/>
              <a:t>previous</a:t>
            </a:r>
            <a:r>
              <a:rPr lang="zh-CN" altLang="en-US" dirty="0"/>
              <a:t> </a:t>
            </a:r>
            <a:r>
              <a:rPr lang="en-US" altLang="zh-CN" dirty="0"/>
              <a:t>value</a:t>
            </a:r>
            <a:r>
              <a:rPr lang="zh-CN" altLang="en-US" dirty="0"/>
              <a:t> </a:t>
            </a:r>
            <a:endParaRPr lang="en-US" altLang="zh-CN" dirty="0"/>
          </a:p>
        </p:txBody>
      </p:sp>
    </p:spTree>
    <p:extLst>
      <p:ext uri="{BB962C8B-B14F-4D97-AF65-F5344CB8AC3E}">
        <p14:creationId xmlns:p14="http://schemas.microsoft.com/office/powerpoint/2010/main" val="186357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Standard C Calling Conventions</a:t>
            </a:r>
            <a:endParaRPr lang="en-US" dirty="0"/>
          </a:p>
        </p:txBody>
      </p:sp>
      <p:sp>
        <p:nvSpPr>
          <p:cNvPr id="3" name="Content Placeholder 2"/>
          <p:cNvSpPr>
            <a:spLocks noGrp="1"/>
          </p:cNvSpPr>
          <p:nvPr>
            <p:ph idx="1"/>
          </p:nvPr>
        </p:nvSpPr>
        <p:spPr/>
        <p:txBody>
          <a:bodyPr/>
          <a:lstStyle/>
          <a:p>
            <a:r>
              <a:rPr lang="en-US" b="1" dirty="0"/>
              <a:t>Calling conventions</a:t>
            </a:r>
            <a:r>
              <a:rPr lang="en-US" dirty="0"/>
              <a:t> are a standardized method for functions to be implemented and called by the machine. </a:t>
            </a:r>
          </a:p>
          <a:p>
            <a:r>
              <a:rPr lang="en-US" dirty="0"/>
              <a:t>A calling convention specifies the method that a compiler sets up to access a subroutine.</a:t>
            </a:r>
          </a:p>
          <a:p>
            <a:r>
              <a:rPr lang="en-US" dirty="0"/>
              <a:t>There are three major calling conventions that are used with the C language on 32-bit x86 processors: </a:t>
            </a:r>
          </a:p>
          <a:p>
            <a:pPr lvl="1"/>
            <a:r>
              <a:rPr lang="en-US" dirty="0"/>
              <a:t>CDECL</a:t>
            </a:r>
          </a:p>
          <a:p>
            <a:pPr lvl="1"/>
            <a:r>
              <a:rPr lang="en-US" dirty="0"/>
              <a:t>STDCALL, </a:t>
            </a:r>
          </a:p>
          <a:p>
            <a:pPr lvl="1"/>
            <a:r>
              <a:rPr lang="en-US" dirty="0"/>
              <a:t>FASTCALL.</a:t>
            </a:r>
          </a:p>
        </p:txBody>
      </p:sp>
    </p:spTree>
    <p:extLst>
      <p:ext uri="{BB962C8B-B14F-4D97-AF65-F5344CB8AC3E}">
        <p14:creationId xmlns:p14="http://schemas.microsoft.com/office/powerpoint/2010/main" val="6024303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US" dirty="0"/>
              <a:t>CDECL </a:t>
            </a:r>
            <a:br>
              <a:rPr lang="en-US" dirty="0"/>
            </a:br>
            <a:endParaRPr lang="en-US" dirty="0"/>
          </a:p>
        </p:txBody>
      </p:sp>
      <p:sp>
        <p:nvSpPr>
          <p:cNvPr id="3" name="Content Placeholder 2"/>
          <p:cNvSpPr>
            <a:spLocks noGrp="1"/>
          </p:cNvSpPr>
          <p:nvPr>
            <p:ph idx="1"/>
          </p:nvPr>
        </p:nvSpPr>
        <p:spPr/>
        <p:txBody>
          <a:bodyPr/>
          <a:lstStyle/>
          <a:p>
            <a:r>
              <a:rPr lang="en-US" dirty="0"/>
              <a:t>The C language, by default, uses the CDECL calling convention</a:t>
            </a:r>
          </a:p>
          <a:p>
            <a:r>
              <a:rPr lang="en-US" dirty="0"/>
              <a:t>In the CDECL calling convention the following holds:</a:t>
            </a:r>
          </a:p>
          <a:p>
            <a:pPr lvl="1"/>
            <a:r>
              <a:rPr lang="en-US" dirty="0"/>
              <a:t>Arguments are passed on the stack in Right-to-Left order, and return values are passed in </a:t>
            </a:r>
            <a:r>
              <a:rPr lang="en-US" dirty="0" err="1"/>
              <a:t>eax</a:t>
            </a:r>
            <a:r>
              <a:rPr lang="en-US" dirty="0"/>
              <a:t>.</a:t>
            </a:r>
          </a:p>
          <a:p>
            <a:pPr lvl="1"/>
            <a:r>
              <a:rPr lang="en-US" dirty="0"/>
              <a:t>The</a:t>
            </a:r>
            <a:r>
              <a:rPr lang="en-US" b="1" dirty="0">
                <a:solidFill>
                  <a:srgbClr val="FF0000"/>
                </a:solidFill>
              </a:rPr>
              <a:t> </a:t>
            </a:r>
            <a:r>
              <a:rPr lang="en-US" b="1" i="1" dirty="0">
                <a:solidFill>
                  <a:srgbClr val="FF0000"/>
                </a:solidFill>
              </a:rPr>
              <a:t>calling</a:t>
            </a:r>
            <a:r>
              <a:rPr lang="en-US" b="1" dirty="0">
                <a:solidFill>
                  <a:srgbClr val="FF0000"/>
                </a:solidFill>
              </a:rPr>
              <a:t> function cleans the stack</a:t>
            </a:r>
            <a:r>
              <a:rPr lang="en-US" dirty="0"/>
              <a:t>. This allows CDECL functions to have </a:t>
            </a:r>
            <a:r>
              <a:rPr lang="en-US" i="1" dirty="0"/>
              <a:t>variable-length argument lists</a:t>
            </a:r>
            <a:r>
              <a:rPr lang="en-US" altLang="zh-CN" dirty="0"/>
              <a:t>.</a:t>
            </a:r>
            <a:endParaRPr lang="en-US" dirty="0"/>
          </a:p>
        </p:txBody>
      </p:sp>
    </p:spTree>
    <p:extLst>
      <p:ext uri="{BB962C8B-B14F-4D97-AF65-F5344CB8AC3E}">
        <p14:creationId xmlns:p14="http://schemas.microsoft.com/office/powerpoint/2010/main" val="832808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 Register</a:t>
            </a:r>
          </a:p>
          <a:p>
            <a:r>
              <a:rPr lang="en-US" dirty="0"/>
              <a:t>+ `</a:t>
            </a:r>
            <a:r>
              <a:rPr lang="en-US" dirty="0" err="1"/>
              <a:t>esp</a:t>
            </a:r>
            <a:r>
              <a:rPr lang="en-US" dirty="0"/>
              <a:t>` `</a:t>
            </a:r>
            <a:r>
              <a:rPr lang="en-US" dirty="0" err="1"/>
              <a:t>ebp</a:t>
            </a:r>
            <a:r>
              <a:rPr lang="en-US" dirty="0"/>
              <a:t>` `</a:t>
            </a:r>
            <a:r>
              <a:rPr lang="en-US" dirty="0" err="1"/>
              <a:t>esi</a:t>
            </a:r>
            <a:r>
              <a:rPr lang="en-US" dirty="0"/>
              <a:t>` `</a:t>
            </a:r>
            <a:r>
              <a:rPr lang="en-US" dirty="0" err="1"/>
              <a:t>edi</a:t>
            </a:r>
            <a:r>
              <a:rPr lang="en-US" dirty="0"/>
              <a:t>` - </a:t>
            </a:r>
            <a:r>
              <a:rPr lang="en-US" i="1" dirty="0">
                <a:solidFill>
                  <a:srgbClr val="FF0000"/>
                </a:solidFill>
              </a:rPr>
              <a:t>DWORD (32-bit)</a:t>
            </a:r>
          </a:p>
          <a:p>
            <a:r>
              <a:rPr lang="en-US" dirty="0"/>
              <a:t>+ `</a:t>
            </a:r>
            <a:r>
              <a:rPr lang="en-US" dirty="0" err="1"/>
              <a:t>sp</a:t>
            </a:r>
            <a:r>
              <a:rPr lang="en-US" dirty="0"/>
              <a:t>` `</a:t>
            </a:r>
            <a:r>
              <a:rPr lang="en-US" dirty="0" err="1"/>
              <a:t>bp</a:t>
            </a:r>
            <a:r>
              <a:rPr lang="en-US" dirty="0"/>
              <a:t>` `</a:t>
            </a:r>
            <a:r>
              <a:rPr lang="en-US" dirty="0" err="1"/>
              <a:t>si</a:t>
            </a:r>
            <a:r>
              <a:rPr lang="en-US" dirty="0"/>
              <a:t>` `di` - WORD (16-bit) - </a:t>
            </a:r>
            <a:r>
              <a:rPr lang="en-US" altLang="zh-CN" i="1" dirty="0">
                <a:solidFill>
                  <a:srgbClr val="FF0000"/>
                </a:solidFill>
              </a:rPr>
              <a:t>rarely</a:t>
            </a:r>
            <a:r>
              <a:rPr lang="zh-CN" altLang="en-US" i="1" dirty="0">
                <a:solidFill>
                  <a:srgbClr val="FF0000"/>
                </a:solidFill>
              </a:rPr>
              <a:t> </a:t>
            </a:r>
            <a:r>
              <a:rPr lang="en-US" altLang="zh-CN" i="1" dirty="0">
                <a:solidFill>
                  <a:srgbClr val="FF0000"/>
                </a:solidFill>
              </a:rPr>
              <a:t>used</a:t>
            </a:r>
            <a:endParaRPr lang="en-US" i="1" dirty="0">
              <a:solidFill>
                <a:srgbClr val="FF0000"/>
              </a:solidFill>
            </a:endParaRPr>
          </a:p>
          <a:p>
            <a:r>
              <a:rPr lang="en-US" dirty="0"/>
              <a:t>+ \[</a:t>
            </a:r>
            <a:r>
              <a:rPr lang="en-US" dirty="0" err="1"/>
              <a:t>esp</a:t>
            </a:r>
            <a:r>
              <a:rPr lang="en-US" dirty="0"/>
              <a:t>, </a:t>
            </a:r>
            <a:r>
              <a:rPr lang="en-US" dirty="0" err="1"/>
              <a:t>ebp</a:t>
            </a:r>
            <a:r>
              <a:rPr lang="en-US" dirty="0"/>
              <a:t>\] - </a:t>
            </a:r>
            <a:r>
              <a:rPr lang="en-US" altLang="zh-CN" i="1" dirty="0">
                <a:solidFill>
                  <a:srgbClr val="FF0000"/>
                </a:solidFill>
              </a:rPr>
              <a:t>mark</a:t>
            </a:r>
            <a:r>
              <a:rPr lang="zh-CN" altLang="en-US" i="1" dirty="0">
                <a:solidFill>
                  <a:srgbClr val="FF0000"/>
                </a:solidFill>
              </a:rPr>
              <a:t> </a:t>
            </a:r>
            <a:r>
              <a:rPr lang="en-US" altLang="zh-CN" i="1" dirty="0">
                <a:solidFill>
                  <a:srgbClr val="FF0000"/>
                </a:solidFill>
              </a:rPr>
              <a:t>the</a:t>
            </a:r>
            <a:r>
              <a:rPr lang="zh-CN" altLang="en-US" i="1" dirty="0">
                <a:solidFill>
                  <a:srgbClr val="FF0000"/>
                </a:solidFill>
              </a:rPr>
              <a:t> </a:t>
            </a:r>
            <a:r>
              <a:rPr lang="en-US" altLang="zh-CN" i="1" dirty="0">
                <a:solidFill>
                  <a:srgbClr val="FF0000"/>
                </a:solidFill>
              </a:rPr>
              <a:t>range</a:t>
            </a:r>
            <a:r>
              <a:rPr lang="zh-CN" altLang="en-US" i="1" dirty="0">
                <a:solidFill>
                  <a:srgbClr val="FF0000"/>
                </a:solidFill>
              </a:rPr>
              <a:t> </a:t>
            </a:r>
            <a:r>
              <a:rPr lang="en-US" altLang="zh-CN" i="1" dirty="0">
                <a:solidFill>
                  <a:srgbClr val="FF0000"/>
                </a:solidFill>
              </a:rPr>
              <a:t>of</a:t>
            </a:r>
            <a:r>
              <a:rPr lang="zh-CN" altLang="en-US" i="1" dirty="0">
                <a:solidFill>
                  <a:srgbClr val="FF0000"/>
                </a:solidFill>
              </a:rPr>
              <a:t> </a:t>
            </a:r>
            <a:r>
              <a:rPr lang="en-US" altLang="zh-CN" i="1" dirty="0">
                <a:solidFill>
                  <a:srgbClr val="FF0000"/>
                </a:solidFill>
              </a:rPr>
              <a:t>stack</a:t>
            </a:r>
            <a:r>
              <a:rPr lang="zh-CN" altLang="en-US" i="1" dirty="0">
                <a:solidFill>
                  <a:srgbClr val="FF0000"/>
                </a:solidFill>
              </a:rPr>
              <a:t> </a:t>
            </a:r>
            <a:r>
              <a:rPr lang="en-US" altLang="zh-CN" i="1" dirty="0">
                <a:solidFill>
                  <a:srgbClr val="FF0000"/>
                </a:solidFill>
              </a:rPr>
              <a:t>frame</a:t>
            </a:r>
            <a:endParaRPr lang="en-US" i="1" dirty="0">
              <a:solidFill>
                <a:srgbClr val="FF0000"/>
              </a:solidFill>
            </a:endParaRPr>
          </a:p>
          <a:p>
            <a:r>
              <a:rPr lang="en-US" dirty="0"/>
              <a:t>+ </a:t>
            </a:r>
            <a:r>
              <a:rPr lang="en-US" dirty="0" err="1"/>
              <a:t>esi</a:t>
            </a:r>
            <a:r>
              <a:rPr lang="en-US" dirty="0"/>
              <a:t>, </a:t>
            </a:r>
            <a:r>
              <a:rPr lang="en-US" dirty="0" err="1"/>
              <a:t>edi</a:t>
            </a:r>
            <a:r>
              <a:rPr lang="en-US" dirty="0"/>
              <a:t> - </a:t>
            </a:r>
            <a:r>
              <a:rPr lang="en-US" altLang="zh-CN" i="1" dirty="0">
                <a:solidFill>
                  <a:srgbClr val="FF0000"/>
                </a:solidFill>
              </a:rPr>
              <a:t>used</a:t>
            </a:r>
            <a:r>
              <a:rPr lang="zh-CN" altLang="en-US" i="1" dirty="0">
                <a:solidFill>
                  <a:srgbClr val="FF0000"/>
                </a:solidFill>
              </a:rPr>
              <a:t> </a:t>
            </a:r>
            <a:r>
              <a:rPr lang="en-US" altLang="zh-CN" i="1" dirty="0">
                <a:solidFill>
                  <a:srgbClr val="FF0000"/>
                </a:solidFill>
              </a:rPr>
              <a:t>as</a:t>
            </a:r>
            <a:r>
              <a:rPr lang="zh-CN" altLang="en-US" i="1" dirty="0">
                <a:solidFill>
                  <a:srgbClr val="FF0000"/>
                </a:solidFill>
              </a:rPr>
              <a:t> </a:t>
            </a:r>
            <a:r>
              <a:rPr lang="en-US" altLang="zh-CN" i="1" dirty="0">
                <a:solidFill>
                  <a:srgbClr val="FF0000"/>
                </a:solidFill>
              </a:rPr>
              <a:t>buffer</a:t>
            </a:r>
            <a:r>
              <a:rPr lang="zh-CN" altLang="en-US" i="1" dirty="0">
                <a:solidFill>
                  <a:srgbClr val="FF0000"/>
                </a:solidFill>
              </a:rPr>
              <a:t> </a:t>
            </a:r>
            <a:r>
              <a:rPr lang="en-US" altLang="zh-CN" i="1" dirty="0">
                <a:solidFill>
                  <a:srgbClr val="FF0000"/>
                </a:solidFill>
              </a:rPr>
              <a:t>pointer,</a:t>
            </a:r>
            <a:r>
              <a:rPr lang="zh-CN" altLang="en-US" i="1" dirty="0">
                <a:solidFill>
                  <a:srgbClr val="FF0000"/>
                </a:solidFill>
              </a:rPr>
              <a:t> </a:t>
            </a:r>
            <a:r>
              <a:rPr lang="en-US" altLang="zh-CN" i="1" dirty="0">
                <a:solidFill>
                  <a:srgbClr val="FF0000"/>
                </a:solidFill>
              </a:rPr>
              <a:t>some</a:t>
            </a:r>
            <a:r>
              <a:rPr lang="zh-CN" altLang="en-US" i="1" dirty="0">
                <a:solidFill>
                  <a:srgbClr val="FF0000"/>
                </a:solidFill>
              </a:rPr>
              <a:t> </a:t>
            </a:r>
            <a:r>
              <a:rPr lang="en-US" altLang="zh-CN" i="1" dirty="0">
                <a:solidFill>
                  <a:srgbClr val="FF0000"/>
                </a:solidFill>
              </a:rPr>
              <a:t>instruction</a:t>
            </a:r>
            <a:r>
              <a:rPr lang="zh-CN" altLang="en-US" i="1" dirty="0">
                <a:solidFill>
                  <a:srgbClr val="FF0000"/>
                </a:solidFill>
              </a:rPr>
              <a:t> </a:t>
            </a:r>
            <a:r>
              <a:rPr lang="en-US" altLang="zh-CN" i="1" dirty="0">
                <a:solidFill>
                  <a:srgbClr val="FF0000"/>
                </a:solidFill>
              </a:rPr>
              <a:t>will</a:t>
            </a:r>
            <a:r>
              <a:rPr lang="zh-CN" altLang="en-US" i="1" dirty="0">
                <a:solidFill>
                  <a:srgbClr val="FF0000"/>
                </a:solidFill>
              </a:rPr>
              <a:t> </a:t>
            </a:r>
            <a:r>
              <a:rPr lang="en-US" altLang="zh-CN" i="1" dirty="0">
                <a:solidFill>
                  <a:srgbClr val="FF0000"/>
                </a:solidFill>
              </a:rPr>
              <a:t>directly</a:t>
            </a:r>
            <a:r>
              <a:rPr lang="zh-CN" altLang="en-US" i="1" dirty="0">
                <a:solidFill>
                  <a:srgbClr val="FF0000"/>
                </a:solidFill>
              </a:rPr>
              <a:t> </a:t>
            </a:r>
            <a:r>
              <a:rPr lang="en-US" altLang="zh-CN" i="1" dirty="0">
                <a:solidFill>
                  <a:srgbClr val="FF0000"/>
                </a:solidFill>
              </a:rPr>
              <a:t>handle</a:t>
            </a:r>
            <a:r>
              <a:rPr lang="zh-CN" altLang="en-US" i="1" dirty="0">
                <a:solidFill>
                  <a:srgbClr val="FF0000"/>
                </a:solidFill>
              </a:rPr>
              <a:t> </a:t>
            </a:r>
            <a:r>
              <a:rPr lang="en-US" altLang="zh-CN" i="1" dirty="0" err="1">
                <a:solidFill>
                  <a:srgbClr val="FF0000"/>
                </a:solidFill>
              </a:rPr>
              <a:t>esi</a:t>
            </a:r>
            <a:r>
              <a:rPr lang="en-US" altLang="zh-CN" i="1" dirty="0">
                <a:solidFill>
                  <a:srgbClr val="FF0000"/>
                </a:solidFill>
              </a:rPr>
              <a:t>,</a:t>
            </a:r>
            <a:r>
              <a:rPr lang="zh-CN" altLang="en-US" i="1" dirty="0">
                <a:solidFill>
                  <a:srgbClr val="FF0000"/>
                </a:solidFill>
              </a:rPr>
              <a:t> </a:t>
            </a:r>
            <a:r>
              <a:rPr lang="en-US" altLang="zh-CN" i="1" dirty="0" err="1">
                <a:solidFill>
                  <a:srgbClr val="FF0000"/>
                </a:solidFill>
              </a:rPr>
              <a:t>edi</a:t>
            </a:r>
            <a:br>
              <a:rPr lang="en-US" dirty="0"/>
            </a:br>
            <a:endParaRPr lang="en-US" dirty="0"/>
          </a:p>
          <a:p>
            <a:r>
              <a:rPr lang="en-US" dirty="0"/>
              <a:t>## Other Register</a:t>
            </a:r>
          </a:p>
          <a:p>
            <a:r>
              <a:rPr lang="en-US" dirty="0"/>
              <a:t>+ `</a:t>
            </a:r>
            <a:r>
              <a:rPr lang="en-US" dirty="0" err="1"/>
              <a:t>eip</a:t>
            </a:r>
            <a:r>
              <a:rPr lang="en-US" dirty="0"/>
              <a:t>` - </a:t>
            </a:r>
            <a:r>
              <a:rPr lang="en-US" i="1" dirty="0">
                <a:solidFill>
                  <a:srgbClr val="FF0000"/>
                </a:solidFill>
              </a:rPr>
              <a:t>Program counter</a:t>
            </a:r>
            <a:r>
              <a:rPr lang="en-US" altLang="zh-CN" i="1" dirty="0">
                <a:solidFill>
                  <a:srgbClr val="FF0000"/>
                </a:solidFill>
              </a:rPr>
              <a:t>,</a:t>
            </a:r>
            <a:r>
              <a:rPr lang="zh-CN" altLang="en-US" i="1" dirty="0">
                <a:solidFill>
                  <a:srgbClr val="FF0000"/>
                </a:solidFill>
              </a:rPr>
              <a:t> </a:t>
            </a:r>
            <a:r>
              <a:rPr lang="en-US" altLang="zh-CN" i="1" dirty="0">
                <a:solidFill>
                  <a:srgbClr val="FF0000"/>
                </a:solidFill>
              </a:rPr>
              <a:t>pointing</a:t>
            </a:r>
            <a:r>
              <a:rPr lang="zh-CN" altLang="en-US" i="1" dirty="0">
                <a:solidFill>
                  <a:srgbClr val="FF0000"/>
                </a:solidFill>
              </a:rPr>
              <a:t> </a:t>
            </a:r>
            <a:r>
              <a:rPr lang="en-US" altLang="zh-CN" i="1" dirty="0">
                <a:solidFill>
                  <a:srgbClr val="FF0000"/>
                </a:solidFill>
              </a:rPr>
              <a:t>to</a:t>
            </a:r>
            <a:r>
              <a:rPr lang="zh-CN" altLang="en-US" i="1" dirty="0">
                <a:solidFill>
                  <a:srgbClr val="FF0000"/>
                </a:solidFill>
              </a:rPr>
              <a:t> </a:t>
            </a:r>
            <a:r>
              <a:rPr lang="en-US" altLang="zh-CN" i="1" dirty="0">
                <a:solidFill>
                  <a:srgbClr val="FF0000"/>
                </a:solidFill>
              </a:rPr>
              <a:t>the</a:t>
            </a:r>
            <a:r>
              <a:rPr lang="zh-CN" altLang="en-US" i="1" dirty="0">
                <a:solidFill>
                  <a:srgbClr val="FF0000"/>
                </a:solidFill>
              </a:rPr>
              <a:t> </a:t>
            </a:r>
            <a:r>
              <a:rPr lang="en-US" altLang="zh-CN" i="1" dirty="0">
                <a:solidFill>
                  <a:srgbClr val="FF0000"/>
                </a:solidFill>
              </a:rPr>
              <a:t>current</a:t>
            </a:r>
            <a:r>
              <a:rPr lang="zh-CN" altLang="en-US" i="1" dirty="0">
                <a:solidFill>
                  <a:srgbClr val="FF0000"/>
                </a:solidFill>
              </a:rPr>
              <a:t> </a:t>
            </a:r>
            <a:r>
              <a:rPr lang="en-US" altLang="zh-CN" i="1" dirty="0">
                <a:solidFill>
                  <a:srgbClr val="FF0000"/>
                </a:solidFill>
              </a:rPr>
              <a:t>line</a:t>
            </a:r>
            <a:endParaRPr lang="en-US" i="1" dirty="0">
              <a:solidFill>
                <a:srgbClr val="FF0000"/>
              </a:solidFill>
            </a:endParaRPr>
          </a:p>
          <a:p>
            <a:r>
              <a:rPr lang="en-US" dirty="0"/>
              <a:t>+ `</a:t>
            </a:r>
            <a:r>
              <a:rPr lang="en-US" dirty="0" err="1"/>
              <a:t>eflags</a:t>
            </a:r>
            <a:r>
              <a:rPr lang="en-US" dirty="0"/>
              <a:t>` -</a:t>
            </a:r>
            <a:r>
              <a:rPr lang="en-US" i="1" dirty="0">
                <a:solidFill>
                  <a:srgbClr val="FF0000"/>
                </a:solidFill>
              </a:rPr>
              <a:t> </a:t>
            </a:r>
            <a:r>
              <a:rPr lang="en-US" altLang="zh-CN" i="1" dirty="0">
                <a:solidFill>
                  <a:srgbClr val="FF0000"/>
                </a:solidFill>
              </a:rPr>
              <a:t>cannot</a:t>
            </a:r>
            <a:r>
              <a:rPr lang="zh-CN" altLang="en-US" i="1" dirty="0">
                <a:solidFill>
                  <a:srgbClr val="FF0000"/>
                </a:solidFill>
              </a:rPr>
              <a:t> </a:t>
            </a:r>
            <a:r>
              <a:rPr lang="en-US" altLang="zh-CN" i="1" dirty="0">
                <a:solidFill>
                  <a:srgbClr val="FF0000"/>
                </a:solidFill>
              </a:rPr>
              <a:t>change</a:t>
            </a:r>
            <a:r>
              <a:rPr lang="zh-CN" altLang="en-US" i="1" dirty="0">
                <a:solidFill>
                  <a:srgbClr val="FF0000"/>
                </a:solidFill>
              </a:rPr>
              <a:t> </a:t>
            </a:r>
            <a:r>
              <a:rPr lang="en-US" altLang="zh-CN" i="1" dirty="0">
                <a:solidFill>
                  <a:srgbClr val="FF0000"/>
                </a:solidFill>
              </a:rPr>
              <a:t>the</a:t>
            </a:r>
            <a:r>
              <a:rPr lang="zh-CN" altLang="en-US" i="1" dirty="0">
                <a:solidFill>
                  <a:srgbClr val="FF0000"/>
                </a:solidFill>
              </a:rPr>
              <a:t> </a:t>
            </a:r>
            <a:r>
              <a:rPr lang="en-US" altLang="zh-CN" i="1" dirty="0">
                <a:solidFill>
                  <a:srgbClr val="FF0000"/>
                </a:solidFill>
              </a:rPr>
              <a:t>value</a:t>
            </a:r>
            <a:r>
              <a:rPr lang="zh-CN" altLang="en-US" i="1" dirty="0">
                <a:solidFill>
                  <a:srgbClr val="FF0000"/>
                </a:solidFill>
              </a:rPr>
              <a:t> </a:t>
            </a:r>
            <a:r>
              <a:rPr lang="en-US" altLang="zh-CN" i="1" dirty="0">
                <a:solidFill>
                  <a:srgbClr val="FF0000"/>
                </a:solidFill>
              </a:rPr>
              <a:t>directly,</a:t>
            </a:r>
            <a:r>
              <a:rPr lang="zh-CN" altLang="en-US" i="1" dirty="0">
                <a:solidFill>
                  <a:srgbClr val="FF0000"/>
                </a:solidFill>
              </a:rPr>
              <a:t> </a:t>
            </a:r>
            <a:r>
              <a:rPr lang="en-US" altLang="zh-CN" i="1" dirty="0">
                <a:solidFill>
                  <a:srgbClr val="FF0000"/>
                </a:solidFill>
              </a:rPr>
              <a:t>store</a:t>
            </a:r>
            <a:r>
              <a:rPr lang="zh-CN" altLang="en-US" i="1" dirty="0">
                <a:solidFill>
                  <a:srgbClr val="FF0000"/>
                </a:solidFill>
              </a:rPr>
              <a:t> </a:t>
            </a:r>
            <a:r>
              <a:rPr lang="en-US" altLang="zh-CN" i="1" dirty="0">
                <a:solidFill>
                  <a:srgbClr val="FF0000"/>
                </a:solidFill>
              </a:rPr>
              <a:t>the</a:t>
            </a:r>
            <a:r>
              <a:rPr lang="zh-CN" altLang="en-US" i="1" dirty="0">
                <a:solidFill>
                  <a:srgbClr val="FF0000"/>
                </a:solidFill>
              </a:rPr>
              <a:t> </a:t>
            </a:r>
            <a:r>
              <a:rPr lang="en-US" altLang="zh-CN" i="1" dirty="0">
                <a:solidFill>
                  <a:srgbClr val="FF0000"/>
                </a:solidFill>
              </a:rPr>
              <a:t>instruction</a:t>
            </a:r>
            <a:r>
              <a:rPr lang="zh-CN" altLang="en-US" i="1" dirty="0">
                <a:solidFill>
                  <a:srgbClr val="FF0000"/>
                </a:solidFill>
              </a:rPr>
              <a:t> </a:t>
            </a:r>
            <a:r>
              <a:rPr lang="en-US" altLang="zh-CN" i="1" dirty="0">
                <a:solidFill>
                  <a:srgbClr val="FF0000"/>
                </a:solidFill>
              </a:rPr>
              <a:t>result</a:t>
            </a:r>
            <a:r>
              <a:rPr lang="zh-CN" altLang="en-US" i="1" dirty="0">
                <a:solidFill>
                  <a:srgbClr val="FF0000"/>
                </a:solidFill>
              </a:rPr>
              <a:t> </a:t>
            </a:r>
            <a:endParaRPr lang="en-US" i="1" dirty="0">
              <a:solidFill>
                <a:srgbClr val="FF0000"/>
              </a:solidFill>
            </a:endParaRPr>
          </a:p>
          <a:p>
            <a:r>
              <a:rPr lang="en-US" dirty="0"/>
              <a:t>+ `</a:t>
            </a:r>
            <a:r>
              <a:rPr lang="en-US" dirty="0" err="1"/>
              <a:t>cs`</a:t>
            </a:r>
            <a:r>
              <a:rPr lang="en-US" dirty="0"/>
              <a:t> `</a:t>
            </a:r>
            <a:r>
              <a:rPr lang="en-US" dirty="0" err="1"/>
              <a:t>ss`</a:t>
            </a:r>
            <a:r>
              <a:rPr lang="en-US" dirty="0"/>
              <a:t> `ds` `</a:t>
            </a:r>
            <a:r>
              <a:rPr lang="en-US" dirty="0" err="1"/>
              <a:t>es`</a:t>
            </a:r>
            <a:r>
              <a:rPr lang="en-US" dirty="0"/>
              <a:t> `</a:t>
            </a:r>
            <a:r>
              <a:rPr lang="en-US" dirty="0" err="1"/>
              <a:t>fs`</a:t>
            </a:r>
            <a:r>
              <a:rPr lang="en-US" dirty="0"/>
              <a:t> `</a:t>
            </a:r>
            <a:r>
              <a:rPr lang="en-US" dirty="0" err="1"/>
              <a:t>gs`</a:t>
            </a:r>
            <a:r>
              <a:rPr lang="en-US" dirty="0"/>
              <a:t> -</a:t>
            </a:r>
            <a:r>
              <a:rPr lang="en-US" i="1" dirty="0">
                <a:solidFill>
                  <a:srgbClr val="FF0000"/>
                </a:solidFill>
              </a:rPr>
              <a:t> segment register</a:t>
            </a:r>
          </a:p>
          <a:p>
            <a:endParaRPr lang="en-US" dirty="0"/>
          </a:p>
        </p:txBody>
      </p:sp>
    </p:spTree>
    <p:extLst>
      <p:ext uri="{BB962C8B-B14F-4D97-AF65-F5344CB8AC3E}">
        <p14:creationId xmlns:p14="http://schemas.microsoft.com/office/powerpoint/2010/main" val="18176591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US" dirty="0"/>
              <a:t>STDCALL</a:t>
            </a:r>
            <a:br>
              <a:rPr lang="en-US" dirty="0"/>
            </a:br>
            <a:endParaRPr lang="en-US" dirty="0"/>
          </a:p>
        </p:txBody>
      </p:sp>
      <p:sp>
        <p:nvSpPr>
          <p:cNvPr id="3" name="Content Placeholder 2"/>
          <p:cNvSpPr>
            <a:spLocks noGrp="1"/>
          </p:cNvSpPr>
          <p:nvPr>
            <p:ph idx="1"/>
          </p:nvPr>
        </p:nvSpPr>
        <p:spPr/>
        <p:txBody>
          <a:bodyPr/>
          <a:lstStyle/>
          <a:p>
            <a:r>
              <a:rPr lang="en-US" dirty="0"/>
              <a:t>The C language, by default, uses the CDECL calling convention</a:t>
            </a:r>
          </a:p>
          <a:p>
            <a:r>
              <a:rPr lang="en-US" dirty="0"/>
              <a:t>In the CDECL calling convention the following holds:</a:t>
            </a:r>
          </a:p>
          <a:p>
            <a:pPr lvl="1"/>
            <a:r>
              <a:rPr lang="en-US" dirty="0"/>
              <a:t>Arguments are passed on the stack in Right-to-Left order, and return values are passed in </a:t>
            </a:r>
            <a:r>
              <a:rPr lang="en-US" dirty="0" err="1"/>
              <a:t>eax</a:t>
            </a:r>
            <a:r>
              <a:rPr lang="en-US" dirty="0"/>
              <a:t>.</a:t>
            </a:r>
          </a:p>
          <a:p>
            <a:pPr lvl="1"/>
            <a:r>
              <a:rPr lang="en-US" dirty="0"/>
              <a:t>The</a:t>
            </a:r>
            <a:r>
              <a:rPr lang="en-US" b="1" dirty="0">
                <a:solidFill>
                  <a:srgbClr val="FF0000"/>
                </a:solidFill>
              </a:rPr>
              <a:t> </a:t>
            </a:r>
            <a:r>
              <a:rPr lang="en-US" b="1" i="1" dirty="0">
                <a:solidFill>
                  <a:srgbClr val="FF0000"/>
                </a:solidFill>
              </a:rPr>
              <a:t>calling</a:t>
            </a:r>
            <a:r>
              <a:rPr lang="en-US" b="1" dirty="0">
                <a:solidFill>
                  <a:srgbClr val="FF0000"/>
                </a:solidFill>
              </a:rPr>
              <a:t> function cleans the stack</a:t>
            </a:r>
            <a:r>
              <a:rPr lang="en-US" dirty="0"/>
              <a:t>. This allows CDECL functions to have </a:t>
            </a:r>
            <a:r>
              <a:rPr lang="en-US" i="1" dirty="0"/>
              <a:t>variable-length argument lists</a:t>
            </a:r>
            <a:r>
              <a:rPr lang="en-US" altLang="zh-CN" dirty="0"/>
              <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0558" y="0"/>
            <a:ext cx="5883442" cy="6858000"/>
          </a:xfrm>
          <a:prstGeom prst="rect">
            <a:avLst/>
          </a:prstGeom>
        </p:spPr>
      </p:pic>
    </p:spTree>
    <p:extLst>
      <p:ext uri="{BB962C8B-B14F-4D97-AF65-F5344CB8AC3E}">
        <p14:creationId xmlns:p14="http://schemas.microsoft.com/office/powerpoint/2010/main" val="19788283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STDCALL</a:t>
            </a:r>
            <a:endParaRPr lang="en-US" dirty="0"/>
          </a:p>
        </p:txBody>
      </p:sp>
      <p:sp>
        <p:nvSpPr>
          <p:cNvPr id="3" name="Content Placeholder 2"/>
          <p:cNvSpPr>
            <a:spLocks noGrp="1"/>
          </p:cNvSpPr>
          <p:nvPr>
            <p:ph idx="1"/>
          </p:nvPr>
        </p:nvSpPr>
        <p:spPr/>
        <p:txBody>
          <a:bodyPr/>
          <a:lstStyle/>
          <a:p>
            <a:r>
              <a:rPr lang="en-US" dirty="0"/>
              <a:t>STDCALL, also known as "WINAPI" (and a few other names, depending on where you are reading it) is used almost exclusively by Microsoft as the standard calling convention for the Win32 API. </a:t>
            </a:r>
          </a:p>
          <a:p>
            <a:pPr lvl="1"/>
            <a:r>
              <a:rPr lang="en-US" dirty="0"/>
              <a:t>STDCALL passes arguments right-to-left, and returns the value in </a:t>
            </a:r>
            <a:r>
              <a:rPr lang="en-US" dirty="0" err="1"/>
              <a:t>eax</a:t>
            </a:r>
            <a:r>
              <a:rPr lang="en-US" dirty="0"/>
              <a:t>. </a:t>
            </a:r>
          </a:p>
          <a:p>
            <a:pPr lvl="1"/>
            <a:r>
              <a:rPr lang="en-US" dirty="0"/>
              <a:t>The </a:t>
            </a:r>
            <a:r>
              <a:rPr lang="en-US" b="1" dirty="0"/>
              <a:t>called function cleans the stack</a:t>
            </a:r>
            <a:r>
              <a:rPr lang="en-US" dirty="0"/>
              <a:t>, unlike CDECL. This means that STDCALL doesn't allow variable-length argument lists.</a:t>
            </a:r>
          </a:p>
          <a:p>
            <a:pPr lvl="1"/>
            <a:endParaRPr lang="en-US" dirty="0"/>
          </a:p>
        </p:txBody>
      </p:sp>
    </p:spTree>
    <p:extLst>
      <p:ext uri="{BB962C8B-B14F-4D97-AF65-F5344CB8AC3E}">
        <p14:creationId xmlns:p14="http://schemas.microsoft.com/office/powerpoint/2010/main" val="3059164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STDCALL</a:t>
            </a:r>
            <a:endParaRPr lang="en-US" dirty="0"/>
          </a:p>
        </p:txBody>
      </p:sp>
      <p:sp>
        <p:nvSpPr>
          <p:cNvPr id="3" name="Content Placeholder 2"/>
          <p:cNvSpPr>
            <a:spLocks noGrp="1"/>
          </p:cNvSpPr>
          <p:nvPr>
            <p:ph idx="1"/>
          </p:nvPr>
        </p:nvSpPr>
        <p:spPr/>
        <p:txBody>
          <a:bodyPr/>
          <a:lstStyle/>
          <a:p>
            <a:r>
              <a:rPr lang="en-US" dirty="0"/>
              <a:t>STDCALL, also known as "WINAPI" (and a few other names, depending on where you are reading it) is used almost exclusively by Microsoft as the standard calling convention for the Win32 API. </a:t>
            </a:r>
          </a:p>
          <a:p>
            <a:pPr lvl="1"/>
            <a:r>
              <a:rPr lang="en-US" dirty="0"/>
              <a:t>STDCALL passes arguments right-to-left, and returns the value in </a:t>
            </a:r>
            <a:r>
              <a:rPr lang="en-US" dirty="0" err="1"/>
              <a:t>eax</a:t>
            </a:r>
            <a:r>
              <a:rPr lang="en-US" dirty="0"/>
              <a:t>. </a:t>
            </a:r>
          </a:p>
          <a:p>
            <a:pPr lvl="1"/>
            <a:r>
              <a:rPr lang="en-US" dirty="0"/>
              <a:t>The </a:t>
            </a:r>
            <a:r>
              <a:rPr lang="en-US" b="1" dirty="0"/>
              <a:t>called function cleans the stack</a:t>
            </a:r>
            <a:r>
              <a:rPr lang="en-US" dirty="0"/>
              <a:t>, unlike CDECL. This means that STDCALL doesn't allow variable-length argument lists.</a:t>
            </a:r>
          </a:p>
          <a:p>
            <a:pPr lvl="1"/>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4742" y="0"/>
            <a:ext cx="4729258" cy="6858000"/>
          </a:xfrm>
          <a:prstGeom prst="rect">
            <a:avLst/>
          </a:prstGeom>
        </p:spPr>
      </p:pic>
      <p:sp>
        <p:nvSpPr>
          <p:cNvPr id="5" name="TextBox 4"/>
          <p:cNvSpPr txBox="1"/>
          <p:nvPr/>
        </p:nvSpPr>
        <p:spPr>
          <a:xfrm>
            <a:off x="688932" y="4885151"/>
            <a:ext cx="3509487" cy="400110"/>
          </a:xfrm>
          <a:prstGeom prst="rect">
            <a:avLst/>
          </a:prstGeom>
          <a:noFill/>
        </p:spPr>
        <p:txBody>
          <a:bodyPr wrap="none" rtlCol="0">
            <a:spAutoFit/>
          </a:bodyPr>
          <a:lstStyle/>
          <a:p>
            <a:r>
              <a:rPr lang="en-US" altLang="zh-CN" b="1" dirty="0"/>
              <a:t>RET</a:t>
            </a:r>
            <a:r>
              <a:rPr lang="zh-CN" altLang="en-US" b="1" dirty="0"/>
              <a:t> </a:t>
            </a:r>
            <a:r>
              <a:rPr lang="en-US" altLang="zh-CN" b="1" dirty="0"/>
              <a:t>8</a:t>
            </a:r>
            <a:r>
              <a:rPr lang="zh-CN" altLang="en-US" b="1" dirty="0"/>
              <a:t> </a:t>
            </a:r>
            <a:r>
              <a:rPr lang="zh-CN" altLang="en-US" b="1" dirty="0">
                <a:sym typeface="Wingdings"/>
              </a:rPr>
              <a:t> </a:t>
            </a:r>
            <a:r>
              <a:rPr lang="en-US" altLang="zh-CN" b="1" dirty="0">
                <a:sym typeface="Wingdings"/>
              </a:rPr>
              <a:t>RET</a:t>
            </a:r>
            <a:r>
              <a:rPr lang="zh-CN" altLang="en-US" b="1" dirty="0">
                <a:sym typeface="Wingdings"/>
              </a:rPr>
              <a:t> </a:t>
            </a:r>
            <a:r>
              <a:rPr lang="en-US" altLang="zh-CN" b="1" dirty="0">
                <a:sym typeface="Wingdings"/>
              </a:rPr>
              <a:t>+</a:t>
            </a:r>
            <a:r>
              <a:rPr lang="zh-CN" altLang="en-US" b="1" dirty="0">
                <a:sym typeface="Wingdings"/>
              </a:rPr>
              <a:t> </a:t>
            </a:r>
            <a:r>
              <a:rPr lang="en-US" altLang="zh-CN" b="1" dirty="0">
                <a:sym typeface="Wingdings"/>
              </a:rPr>
              <a:t>POP</a:t>
            </a:r>
            <a:r>
              <a:rPr lang="zh-CN" altLang="en-US" b="1" dirty="0">
                <a:sym typeface="Wingdings"/>
              </a:rPr>
              <a:t> </a:t>
            </a:r>
            <a:r>
              <a:rPr lang="en-US" altLang="zh-CN" b="1" dirty="0">
                <a:sym typeface="Wingdings"/>
              </a:rPr>
              <a:t>8</a:t>
            </a:r>
            <a:r>
              <a:rPr lang="zh-CN" altLang="en-US" b="1" dirty="0">
                <a:sym typeface="Wingdings"/>
              </a:rPr>
              <a:t> </a:t>
            </a:r>
            <a:r>
              <a:rPr lang="en-US" altLang="zh-CN" b="1" dirty="0">
                <a:sym typeface="Wingdings"/>
              </a:rPr>
              <a:t>Byte</a:t>
            </a:r>
            <a:endParaRPr lang="en-US" b="1" dirty="0"/>
          </a:p>
        </p:txBody>
      </p:sp>
    </p:spTree>
    <p:extLst>
      <p:ext uri="{BB962C8B-B14F-4D97-AF65-F5344CB8AC3E}">
        <p14:creationId xmlns:p14="http://schemas.microsoft.com/office/powerpoint/2010/main" val="15281573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FASTCALL</a:t>
            </a:r>
            <a:br>
              <a:rPr lang="en-US" dirty="0"/>
            </a:br>
            <a:endParaRPr lang="en-US" dirty="0"/>
          </a:p>
        </p:txBody>
      </p:sp>
      <p:sp>
        <p:nvSpPr>
          <p:cNvPr id="3" name="Content Placeholder 2"/>
          <p:cNvSpPr>
            <a:spLocks noGrp="1"/>
          </p:cNvSpPr>
          <p:nvPr>
            <p:ph idx="1"/>
          </p:nvPr>
        </p:nvSpPr>
        <p:spPr/>
        <p:txBody>
          <a:bodyPr/>
          <a:lstStyle/>
          <a:p>
            <a:r>
              <a:rPr lang="en-US" dirty="0"/>
              <a:t>The FASTCALL calling convention </a:t>
            </a:r>
            <a:r>
              <a:rPr lang="en-US" b="1" dirty="0">
                <a:solidFill>
                  <a:srgbClr val="FF0000"/>
                </a:solidFill>
              </a:rPr>
              <a:t>is not completely standard </a:t>
            </a:r>
            <a:r>
              <a:rPr lang="en-US" dirty="0"/>
              <a:t>across all compilers, so it should be used with caution. </a:t>
            </a:r>
          </a:p>
          <a:p>
            <a:r>
              <a:rPr lang="en-US" dirty="0"/>
              <a:t>The calling function most frequently is responsible for cleaning the stack, if needed.</a:t>
            </a:r>
          </a:p>
        </p:txBody>
      </p:sp>
    </p:spTree>
    <p:extLst>
      <p:ext uri="{BB962C8B-B14F-4D97-AF65-F5344CB8AC3E}">
        <p14:creationId xmlns:p14="http://schemas.microsoft.com/office/powerpoint/2010/main" val="17679431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sp>
        <p:nvSpPr>
          <p:cNvPr id="3" name="内容占位符 2"/>
          <p:cNvSpPr>
            <a:spLocks noGrp="1"/>
          </p:cNvSpPr>
          <p:nvPr>
            <p:ph idx="1"/>
          </p:nvPr>
        </p:nvSpPr>
        <p:spPr/>
        <p:txBody>
          <a:bodyPr/>
          <a:lstStyle/>
          <a:p>
            <a:endParaRPr kumimoji="1" lang="zh-CN" altLang="en-US" dirty="0"/>
          </a:p>
        </p:txBody>
      </p:sp>
      <p:sp>
        <p:nvSpPr>
          <p:cNvPr id="4" name="TextBox 5"/>
          <p:cNvSpPr txBox="1"/>
          <p:nvPr/>
        </p:nvSpPr>
        <p:spPr>
          <a:xfrm>
            <a:off x="3307988" y="2373119"/>
            <a:ext cx="2420104" cy="1015663"/>
          </a:xfrm>
          <a:prstGeom prst="rect">
            <a:avLst/>
          </a:prstGeom>
          <a:noFill/>
        </p:spPr>
        <p:txBody>
          <a:bodyPr wrap="none" rtlCol="0">
            <a:spAutoFit/>
          </a:bodyPr>
          <a:lstStyle/>
          <a:p>
            <a:r>
              <a:rPr lang="en-US"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Q &amp; A</a:t>
            </a:r>
          </a:p>
        </p:txBody>
      </p:sp>
      <p:pic>
        <p:nvPicPr>
          <p:cNvPr id="5" name="Picture 9" descr="imgres.jpe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735411" y="3385498"/>
            <a:ext cx="1662089" cy="1654702"/>
          </a:xfrm>
          <a:prstGeom prst="rect">
            <a:avLst/>
          </a:prstGeom>
        </p:spPr>
      </p:pic>
    </p:spTree>
    <p:extLst>
      <p:ext uri="{BB962C8B-B14F-4D97-AF65-F5344CB8AC3E}">
        <p14:creationId xmlns:p14="http://schemas.microsoft.com/office/powerpoint/2010/main" val="982846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541675" y="2619475"/>
            <a:ext cx="8524875" cy="43132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4800" dirty="0"/>
              <a:t>X86</a:t>
            </a:r>
            <a:r>
              <a:rPr lang="zh-CN" altLang="en-US" sz="4800" dirty="0"/>
              <a:t> </a:t>
            </a:r>
            <a:r>
              <a:rPr lang="en-US" altLang="zh-CN" sz="4800" dirty="0"/>
              <a:t>ASM</a:t>
            </a:r>
            <a:endParaRPr lang="en-US" sz="4800" dirty="0"/>
          </a:p>
        </p:txBody>
      </p:sp>
    </p:spTree>
    <p:extLst>
      <p:ext uri="{BB962C8B-B14F-4D97-AF65-F5344CB8AC3E}">
        <p14:creationId xmlns:p14="http://schemas.microsoft.com/office/powerpoint/2010/main" val="3150654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MOV</a:t>
            </a:r>
            <a:endParaRPr lang="en-US" dirty="0"/>
          </a:p>
        </p:txBody>
      </p:sp>
      <p:sp>
        <p:nvSpPr>
          <p:cNvPr id="3" name="Content Placeholder 2"/>
          <p:cNvSpPr>
            <a:spLocks noGrp="1"/>
          </p:cNvSpPr>
          <p:nvPr>
            <p:ph idx="1"/>
          </p:nvPr>
        </p:nvSpPr>
        <p:spPr/>
        <p:txBody>
          <a:bodyPr/>
          <a:lstStyle/>
          <a:p>
            <a:r>
              <a:rPr lang="en-US" dirty="0"/>
              <a:t>Move </a:t>
            </a:r>
            <a:r>
              <a:rPr lang="en-US" b="1" dirty="0" err="1"/>
              <a:t>reg</a:t>
            </a:r>
            <a:r>
              <a:rPr lang="en-US" b="1" dirty="0"/>
              <a:t>/mem</a:t>
            </a:r>
            <a:r>
              <a:rPr lang="en-US" dirty="0"/>
              <a:t> value to </a:t>
            </a:r>
            <a:r>
              <a:rPr lang="en-US" b="1" dirty="0" err="1"/>
              <a:t>reg</a:t>
            </a:r>
            <a:r>
              <a:rPr lang="en-US" b="1" dirty="0"/>
              <a:t>/mem</a:t>
            </a:r>
          </a:p>
          <a:p>
            <a:pPr lvl="1"/>
            <a:r>
              <a:rPr lang="en-US" dirty="0" err="1"/>
              <a:t>mov</a:t>
            </a:r>
            <a:r>
              <a:rPr lang="en-US" dirty="0"/>
              <a:t> A, B is "Move B to A" (A=B)</a:t>
            </a:r>
          </a:p>
          <a:p>
            <a:pPr lvl="1"/>
            <a:r>
              <a:rPr lang="en-US" altLang="zh-CN" dirty="0"/>
              <a:t>Same</a:t>
            </a:r>
            <a:r>
              <a:rPr lang="zh-CN" altLang="en-US" dirty="0"/>
              <a:t> </a:t>
            </a:r>
            <a:r>
              <a:rPr lang="en-US" altLang="zh-CN" dirty="0"/>
              <a:t>d</a:t>
            </a:r>
            <a:r>
              <a:rPr lang="en-US" dirty="0"/>
              <a:t>ata size</a:t>
            </a:r>
            <a:r>
              <a:rPr lang="zh-CN" altLang="en-US" dirty="0"/>
              <a:t> </a:t>
            </a:r>
            <a:endParaRPr lang="en-US" dirty="0"/>
          </a:p>
          <a:p>
            <a:pPr marL="182562" lvl="1" indent="0" algn="ctr">
              <a:buNone/>
            </a:pPr>
            <a:r>
              <a:rPr lang="en-US" b="1" dirty="0" err="1"/>
              <a:t>mov</a:t>
            </a:r>
            <a:r>
              <a:rPr lang="en-US" b="1" dirty="0"/>
              <a:t> </a:t>
            </a:r>
            <a:r>
              <a:rPr lang="en-US" b="1" dirty="0" err="1"/>
              <a:t>eax</a:t>
            </a:r>
            <a:r>
              <a:rPr lang="en-US" b="1" dirty="0"/>
              <a:t>, 0x1337 </a:t>
            </a:r>
          </a:p>
          <a:p>
            <a:pPr marL="182562" lvl="1" indent="0" algn="ctr">
              <a:buNone/>
            </a:pPr>
            <a:r>
              <a:rPr lang="en-US" b="1" dirty="0" err="1"/>
              <a:t>mov</a:t>
            </a:r>
            <a:r>
              <a:rPr lang="en-US" b="1" dirty="0"/>
              <a:t> </a:t>
            </a:r>
            <a:r>
              <a:rPr lang="en-US" b="1" dirty="0" err="1"/>
              <a:t>bx</a:t>
            </a:r>
            <a:r>
              <a:rPr lang="en-US" b="1" dirty="0"/>
              <a:t>, ax </a:t>
            </a:r>
          </a:p>
          <a:p>
            <a:pPr marL="182562" lvl="1" indent="0" algn="ctr">
              <a:buNone/>
            </a:pPr>
            <a:r>
              <a:rPr lang="en-US" b="1" dirty="0" err="1"/>
              <a:t>mov</a:t>
            </a:r>
            <a:r>
              <a:rPr lang="en-US" b="1" dirty="0"/>
              <a:t> [esp+4], </a:t>
            </a:r>
            <a:r>
              <a:rPr lang="en-US" b="1" dirty="0" err="1"/>
              <a:t>bl</a:t>
            </a:r>
            <a:endParaRPr lang="en-US" b="1" dirty="0"/>
          </a:p>
        </p:txBody>
      </p:sp>
    </p:spTree>
    <p:extLst>
      <p:ext uri="{BB962C8B-B14F-4D97-AF65-F5344CB8AC3E}">
        <p14:creationId xmlns:p14="http://schemas.microsoft.com/office/powerpoint/2010/main" val="2006987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About Memory Access</a:t>
            </a:r>
            <a:br>
              <a:rPr lang="en-US" dirty="0"/>
            </a:br>
            <a:br>
              <a:rPr lang="en-US" b="0" dirty="0"/>
            </a:br>
            <a:endParaRPr lang="en-US" b="0" dirty="0"/>
          </a:p>
        </p:txBody>
      </p:sp>
      <p:sp>
        <p:nvSpPr>
          <p:cNvPr id="3" name="Content Placeholder 2"/>
          <p:cNvSpPr>
            <a:spLocks noGrp="1"/>
          </p:cNvSpPr>
          <p:nvPr>
            <p:ph idx="1"/>
          </p:nvPr>
        </p:nvSpPr>
        <p:spPr>
          <a:xfrm>
            <a:off x="295275" y="1258675"/>
            <a:ext cx="8524875" cy="4313238"/>
          </a:xfrm>
        </p:spPr>
        <p:txBody>
          <a:bodyPr/>
          <a:lstStyle/>
          <a:p>
            <a:r>
              <a:rPr lang="en-US" dirty="0" err="1"/>
              <a:t>mov</a:t>
            </a:r>
            <a:r>
              <a:rPr lang="en-US" dirty="0"/>
              <a:t> </a:t>
            </a:r>
            <a:r>
              <a:rPr lang="en-US" dirty="0" err="1"/>
              <a:t>ebx</a:t>
            </a:r>
            <a:r>
              <a:rPr lang="en-US" dirty="0"/>
              <a:t>, [</a:t>
            </a:r>
            <a:r>
              <a:rPr lang="en-US" dirty="0" err="1"/>
              <a:t>esp</a:t>
            </a:r>
            <a:r>
              <a:rPr lang="en-US" dirty="0"/>
              <a:t> + </a:t>
            </a:r>
            <a:r>
              <a:rPr lang="en-US" dirty="0" err="1"/>
              <a:t>eax</a:t>
            </a:r>
            <a:r>
              <a:rPr lang="en-US" dirty="0"/>
              <a:t> * 4] </a:t>
            </a:r>
            <a:r>
              <a:rPr lang="en-US" b="1" dirty="0">
                <a:solidFill>
                  <a:srgbClr val="FF0000"/>
                </a:solidFill>
              </a:rPr>
              <a:t>Intel</a:t>
            </a:r>
          </a:p>
          <a:p>
            <a:r>
              <a:rPr lang="en-US" dirty="0" err="1"/>
              <a:t>mov</a:t>
            </a:r>
            <a:r>
              <a:rPr lang="en-US" dirty="0"/>
              <a:t> (%</a:t>
            </a:r>
            <a:r>
              <a:rPr lang="en-US" dirty="0" err="1"/>
              <a:t>esp</a:t>
            </a:r>
            <a:r>
              <a:rPr lang="en-US" dirty="0"/>
              <a:t>, %</a:t>
            </a:r>
            <a:r>
              <a:rPr lang="en-US" dirty="0" err="1"/>
              <a:t>eax</a:t>
            </a:r>
            <a:r>
              <a:rPr lang="en-US" dirty="0"/>
              <a:t>, 4), %</a:t>
            </a:r>
            <a:r>
              <a:rPr lang="en-US" dirty="0" err="1"/>
              <a:t>ebx</a:t>
            </a:r>
            <a:r>
              <a:rPr lang="en-US" dirty="0"/>
              <a:t> </a:t>
            </a:r>
            <a:r>
              <a:rPr lang="en-US" altLang="zh-CN" b="1" dirty="0">
                <a:solidFill>
                  <a:srgbClr val="FF0000"/>
                </a:solidFill>
              </a:rPr>
              <a:t>AT&amp;T</a:t>
            </a:r>
            <a:endParaRPr lang="en-US" b="1" dirty="0">
              <a:solidFill>
                <a:srgbClr val="FF0000"/>
              </a:solidFill>
            </a:endParaRPr>
          </a:p>
          <a:p>
            <a:r>
              <a:rPr lang="en-US" dirty="0" err="1"/>
              <a:t>mov</a:t>
            </a:r>
            <a:r>
              <a:rPr lang="en-US" dirty="0"/>
              <a:t> BYTE [</a:t>
            </a:r>
            <a:r>
              <a:rPr lang="en-US" dirty="0" err="1"/>
              <a:t>eax</a:t>
            </a:r>
            <a:r>
              <a:rPr lang="en-US" dirty="0"/>
              <a:t>], 0x0f</a:t>
            </a:r>
            <a:br>
              <a:rPr lang="en-US" dirty="0"/>
            </a:br>
            <a:r>
              <a:rPr lang="en-US" altLang="zh-CN" dirty="0"/>
              <a:t>You</a:t>
            </a:r>
            <a:r>
              <a:rPr lang="zh-CN" altLang="en-US" dirty="0"/>
              <a:t> </a:t>
            </a:r>
            <a:r>
              <a:rPr lang="en-US" altLang="zh-CN" dirty="0"/>
              <a:t>must</a:t>
            </a:r>
            <a:r>
              <a:rPr lang="zh-CN" altLang="en-US" dirty="0"/>
              <a:t> </a:t>
            </a:r>
            <a:r>
              <a:rPr lang="en-US" altLang="zh-CN" dirty="0"/>
              <a:t>indicate</a:t>
            </a:r>
            <a:r>
              <a:rPr lang="zh-CN" altLang="en-US" dirty="0"/>
              <a:t> </a:t>
            </a:r>
            <a:r>
              <a:rPr lang="en-US" altLang="zh-CN" dirty="0"/>
              <a:t>the</a:t>
            </a:r>
            <a:r>
              <a:rPr lang="en-US" dirty="0"/>
              <a:t> data size: BYTE/WORD/DWORD</a:t>
            </a:r>
          </a:p>
        </p:txBody>
      </p:sp>
    </p:spTree>
    <p:extLst>
      <p:ext uri="{BB962C8B-B14F-4D97-AF65-F5344CB8AC3E}">
        <p14:creationId xmlns:p14="http://schemas.microsoft.com/office/powerpoint/2010/main" val="3385124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r-IN" dirty="0"/>
              <a:t>ADD / SUB</a:t>
            </a:r>
            <a:br>
              <a:rPr lang="mr-IN" dirty="0"/>
            </a:br>
            <a:br>
              <a:rPr lang="mr-IN" b="0" dirty="0"/>
            </a:br>
            <a:endParaRPr lang="mr-IN" b="0" dirty="0"/>
          </a:p>
        </p:txBody>
      </p:sp>
      <p:sp>
        <p:nvSpPr>
          <p:cNvPr id="3" name="Content Placeholder 2"/>
          <p:cNvSpPr>
            <a:spLocks noGrp="1"/>
          </p:cNvSpPr>
          <p:nvPr>
            <p:ph idx="1"/>
          </p:nvPr>
        </p:nvSpPr>
        <p:spPr>
          <a:xfrm>
            <a:off x="300038" y="985075"/>
            <a:ext cx="8524875" cy="4313238"/>
          </a:xfrm>
        </p:spPr>
        <p:txBody>
          <a:bodyPr/>
          <a:lstStyle/>
          <a:p>
            <a:r>
              <a:rPr lang="mr-IN" dirty="0"/>
              <a:t>ADD / SUB</a:t>
            </a:r>
          </a:p>
          <a:p>
            <a:r>
              <a:rPr lang="en-US" dirty="0" err="1"/>
              <a:t>Normallly</a:t>
            </a:r>
            <a:r>
              <a:rPr lang="en-US" dirty="0"/>
              <a:t> "</a:t>
            </a:r>
            <a:r>
              <a:rPr lang="en-US" dirty="0" err="1"/>
              <a:t>reg</a:t>
            </a:r>
            <a:r>
              <a:rPr lang="en-US" dirty="0"/>
              <a:t> += </a:t>
            </a:r>
            <a:r>
              <a:rPr lang="en-US" dirty="0" err="1"/>
              <a:t>reg</a:t>
            </a:r>
            <a:r>
              <a:rPr lang="en-US" dirty="0"/>
              <a:t>" or "</a:t>
            </a:r>
            <a:r>
              <a:rPr lang="en-US" dirty="0" err="1"/>
              <a:t>reg</a:t>
            </a:r>
            <a:r>
              <a:rPr lang="en-US" dirty="0"/>
              <a:t> += </a:t>
            </a:r>
            <a:r>
              <a:rPr lang="en-US" dirty="0" err="1"/>
              <a:t>imm</a:t>
            </a:r>
            <a:r>
              <a:rPr lang="en-US" dirty="0"/>
              <a:t>"</a:t>
            </a:r>
          </a:p>
          <a:p>
            <a:r>
              <a:rPr lang="en-US" dirty="0"/>
              <a:t>Data size should be equal</a:t>
            </a:r>
          </a:p>
          <a:p>
            <a:pPr lvl="1"/>
            <a:r>
              <a:rPr lang="en-US" dirty="0"/>
              <a:t>add </a:t>
            </a:r>
            <a:r>
              <a:rPr lang="en-US" dirty="0" err="1"/>
              <a:t>eax</a:t>
            </a:r>
            <a:r>
              <a:rPr lang="en-US" dirty="0"/>
              <a:t>, </a:t>
            </a:r>
            <a:r>
              <a:rPr lang="en-US" dirty="0" err="1"/>
              <a:t>ebx</a:t>
            </a:r>
            <a:r>
              <a:rPr lang="en-US" dirty="0"/>
              <a:t> </a:t>
            </a:r>
          </a:p>
          <a:p>
            <a:pPr lvl="1"/>
            <a:r>
              <a:rPr lang="en-US" dirty="0"/>
              <a:t>sub </a:t>
            </a:r>
            <a:r>
              <a:rPr lang="en-US" dirty="0" err="1"/>
              <a:t>eax</a:t>
            </a:r>
            <a:r>
              <a:rPr lang="en-US" dirty="0"/>
              <a:t>, 123 </a:t>
            </a:r>
          </a:p>
          <a:p>
            <a:pPr lvl="1"/>
            <a:r>
              <a:rPr lang="en-US" dirty="0"/>
              <a:t>sub </a:t>
            </a:r>
            <a:r>
              <a:rPr lang="en-US" dirty="0" err="1"/>
              <a:t>eax</a:t>
            </a:r>
            <a:r>
              <a:rPr lang="en-US" dirty="0"/>
              <a:t>, BL ; Illegal</a:t>
            </a:r>
            <a:endParaRPr lang="mr-IN" dirty="0"/>
          </a:p>
        </p:txBody>
      </p:sp>
    </p:spTree>
    <p:extLst>
      <p:ext uri="{BB962C8B-B14F-4D97-AF65-F5344CB8AC3E}">
        <p14:creationId xmlns:p14="http://schemas.microsoft.com/office/powerpoint/2010/main" val="3505793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Jump</a:t>
            </a:r>
            <a:br>
              <a:rPr lang="en-US" dirty="0"/>
            </a:br>
            <a:endParaRPr lang="en-US" dirty="0"/>
          </a:p>
        </p:txBody>
      </p:sp>
      <p:sp>
        <p:nvSpPr>
          <p:cNvPr id="3" name="Content Placeholder 2"/>
          <p:cNvSpPr>
            <a:spLocks noGrp="1"/>
          </p:cNvSpPr>
          <p:nvPr>
            <p:ph idx="1"/>
          </p:nvPr>
        </p:nvSpPr>
        <p:spPr/>
        <p:txBody>
          <a:bodyPr/>
          <a:lstStyle/>
          <a:p>
            <a:r>
              <a:rPr lang="en-US" dirty="0"/>
              <a:t>Unconditional jump: </a:t>
            </a:r>
            <a:r>
              <a:rPr lang="en-US" dirty="0" err="1"/>
              <a:t>jmp</a:t>
            </a:r>
            <a:endParaRPr lang="en-US" dirty="0"/>
          </a:p>
          <a:p>
            <a:r>
              <a:rPr lang="en-US" dirty="0"/>
              <a:t>Conditional jump: je/</a:t>
            </a:r>
            <a:r>
              <a:rPr lang="en-US" dirty="0" err="1"/>
              <a:t>jne</a:t>
            </a:r>
            <a:br>
              <a:rPr lang="en-US" dirty="0"/>
            </a:br>
            <a:r>
              <a:rPr lang="en-US" dirty="0"/>
              <a:t>and ja/</a:t>
            </a:r>
            <a:r>
              <a:rPr lang="en-US" dirty="0" err="1"/>
              <a:t>jae</a:t>
            </a:r>
            <a:r>
              <a:rPr lang="en-US" dirty="0"/>
              <a:t>/</a:t>
            </a:r>
            <a:r>
              <a:rPr lang="en-US" dirty="0" err="1"/>
              <a:t>jb</a:t>
            </a:r>
            <a:r>
              <a:rPr lang="en-US" dirty="0"/>
              <a:t>/</a:t>
            </a:r>
            <a:r>
              <a:rPr lang="en-US" dirty="0" err="1"/>
              <a:t>jbe</a:t>
            </a:r>
            <a:r>
              <a:rPr lang="en-US" dirty="0"/>
              <a:t>/</a:t>
            </a:r>
            <a:r>
              <a:rPr lang="en-US" dirty="0" err="1"/>
              <a:t>jg</a:t>
            </a:r>
            <a:r>
              <a:rPr lang="en-US" dirty="0"/>
              <a:t>/</a:t>
            </a:r>
            <a:r>
              <a:rPr lang="en-US" dirty="0" err="1"/>
              <a:t>jge</a:t>
            </a:r>
            <a:r>
              <a:rPr lang="en-US" dirty="0"/>
              <a:t>/</a:t>
            </a:r>
            <a:r>
              <a:rPr lang="en-US" dirty="0" err="1"/>
              <a:t>jl</a:t>
            </a:r>
            <a:r>
              <a:rPr lang="en-US" dirty="0"/>
              <a:t>/</a:t>
            </a:r>
            <a:r>
              <a:rPr lang="en-US" dirty="0" err="1"/>
              <a:t>jle</a:t>
            </a:r>
            <a:r>
              <a:rPr lang="en-US" dirty="0"/>
              <a:t> ...</a:t>
            </a:r>
          </a:p>
          <a:p>
            <a:r>
              <a:rPr lang="en-US" altLang="zh-CN" dirty="0"/>
              <a:t>Sometime</a:t>
            </a:r>
            <a:r>
              <a:rPr lang="zh-CN" altLang="en-US" dirty="0"/>
              <a:t> </a:t>
            </a:r>
            <a:r>
              <a:rPr lang="en-US" altLang="zh-CN" dirty="0"/>
              <a:t>with</a:t>
            </a:r>
            <a:r>
              <a:rPr lang="en-US" dirty="0"/>
              <a:t> </a:t>
            </a:r>
            <a:r>
              <a:rPr lang="en-US" altLang="zh-CN" dirty="0"/>
              <a:t>”</a:t>
            </a:r>
            <a:r>
              <a:rPr lang="en-US" dirty="0" err="1"/>
              <a:t>cmp</a:t>
            </a:r>
            <a:r>
              <a:rPr lang="en-US" dirty="0"/>
              <a:t> A, B</a:t>
            </a:r>
            <a:r>
              <a:rPr lang="en-US" altLang="zh-CN" dirty="0"/>
              <a:t>”</a:t>
            </a:r>
            <a:r>
              <a:rPr lang="zh-CN" altLang="en-US" dirty="0"/>
              <a:t> </a:t>
            </a:r>
            <a:r>
              <a:rPr lang="en-US" altLang="zh-CN" dirty="0"/>
              <a:t>--</a:t>
            </a:r>
            <a:r>
              <a:rPr lang="zh-CN" altLang="en-US" dirty="0"/>
              <a:t> </a:t>
            </a:r>
            <a:r>
              <a:rPr lang="en-US" dirty="0"/>
              <a:t>compare these two values and set </a:t>
            </a:r>
            <a:r>
              <a:rPr lang="en-US" dirty="0" err="1"/>
              <a:t>eflags</a:t>
            </a:r>
            <a:endParaRPr lang="en-US" dirty="0"/>
          </a:p>
          <a:p>
            <a:r>
              <a:rPr lang="en-US" dirty="0"/>
              <a:t>Conditional jump </a:t>
            </a:r>
            <a:r>
              <a:rPr lang="en-US" altLang="zh-CN" dirty="0"/>
              <a:t>is</a:t>
            </a:r>
            <a:r>
              <a:rPr lang="zh-CN" altLang="en-US" dirty="0"/>
              <a:t> </a:t>
            </a:r>
            <a:r>
              <a:rPr lang="en-US" altLang="zh-CN" dirty="0"/>
              <a:t>decided</a:t>
            </a:r>
            <a:r>
              <a:rPr lang="zh-CN" altLang="en-US" dirty="0"/>
              <a:t> </a:t>
            </a:r>
            <a:r>
              <a:rPr lang="en-US" altLang="zh-CN" dirty="0"/>
              <a:t>by</a:t>
            </a:r>
            <a:r>
              <a:rPr lang="zh-CN" altLang="en-US" dirty="0"/>
              <a:t> </a:t>
            </a:r>
            <a:r>
              <a:rPr lang="en-US" altLang="zh-CN" dirty="0"/>
              <a:t>some</a:t>
            </a:r>
            <a:r>
              <a:rPr lang="zh-CN" altLang="en-US" dirty="0"/>
              <a:t> </a:t>
            </a:r>
            <a:r>
              <a:rPr lang="en-US" altLang="zh-CN" dirty="0"/>
              <a:t>of</a:t>
            </a:r>
            <a:r>
              <a:rPr lang="zh-CN" altLang="en-US" dirty="0"/>
              <a:t> </a:t>
            </a:r>
            <a:r>
              <a:rPr lang="en-US" altLang="zh-CN" dirty="0"/>
              <a:t>the</a:t>
            </a:r>
            <a:r>
              <a:rPr lang="en-US" dirty="0"/>
              <a:t> </a:t>
            </a:r>
            <a:r>
              <a:rPr lang="en-US" dirty="0" err="1"/>
              <a:t>eflags</a:t>
            </a:r>
            <a:r>
              <a:rPr lang="en-US" dirty="0"/>
              <a:t> </a:t>
            </a:r>
            <a:r>
              <a:rPr lang="en-US" altLang="zh-CN" dirty="0"/>
              <a:t>bits.</a:t>
            </a:r>
            <a:r>
              <a:rPr lang="zh-CN" altLang="en-US" dirty="0"/>
              <a:t> </a:t>
            </a:r>
            <a:endParaRPr lang="en-US" dirty="0"/>
          </a:p>
        </p:txBody>
      </p:sp>
      <p:pic>
        <p:nvPicPr>
          <p:cNvPr id="4" name="Picture 3"/>
          <p:cNvPicPr>
            <a:picLocks noChangeAspect="1"/>
          </p:cNvPicPr>
          <p:nvPr/>
        </p:nvPicPr>
        <p:blipFill>
          <a:blip r:embed="rId2"/>
          <a:stretch>
            <a:fillRect/>
          </a:stretch>
        </p:blipFill>
        <p:spPr>
          <a:xfrm>
            <a:off x="295275" y="3492000"/>
            <a:ext cx="3897600" cy="2923200"/>
          </a:xfrm>
          <a:prstGeom prst="rect">
            <a:avLst/>
          </a:prstGeom>
        </p:spPr>
      </p:pic>
      <p:pic>
        <p:nvPicPr>
          <p:cNvPr id="5" name="Picture 4"/>
          <p:cNvPicPr>
            <a:picLocks noChangeAspect="1"/>
          </p:cNvPicPr>
          <p:nvPr/>
        </p:nvPicPr>
        <p:blipFill>
          <a:blip r:embed="rId3"/>
          <a:stretch>
            <a:fillRect/>
          </a:stretch>
        </p:blipFill>
        <p:spPr>
          <a:xfrm>
            <a:off x="4514400" y="3492000"/>
            <a:ext cx="4000900" cy="3003811"/>
          </a:xfrm>
          <a:prstGeom prst="rect">
            <a:avLst/>
          </a:prstGeom>
        </p:spPr>
      </p:pic>
    </p:spTree>
    <p:extLst>
      <p:ext uri="{BB962C8B-B14F-4D97-AF65-F5344CB8AC3E}">
        <p14:creationId xmlns:p14="http://schemas.microsoft.com/office/powerpoint/2010/main" val="2036635635"/>
      </p:ext>
    </p:extLst>
  </p:cSld>
  <p:clrMapOvr>
    <a:masterClrMapping/>
  </p:clrMapOvr>
</p:sld>
</file>

<file path=ppt/theme/theme1.xml><?xml version="1.0" encoding="utf-8"?>
<a:theme xmlns:a="http://schemas.openxmlformats.org/drawingml/2006/main" name="Standard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tandard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rtlCol="0"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39657</TotalTime>
  <Words>919</Words>
  <Application>Microsoft Macintosh PowerPoint</Application>
  <PresentationFormat>On-screen Show (4:3)</PresentationFormat>
  <Paragraphs>176</Paragraphs>
  <Slides>44</Slides>
  <Notes>14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44</vt:i4>
      </vt:variant>
    </vt:vector>
  </HeadingPairs>
  <TitlesOfParts>
    <vt:vector size="56" baseType="lpstr">
      <vt:lpstr>Agency FB</vt:lpstr>
      <vt:lpstr>ＭＳ Ｐゴシック</vt:lpstr>
      <vt:lpstr>PMingLiU</vt:lpstr>
      <vt:lpstr>宋体</vt:lpstr>
      <vt:lpstr>Arial</vt:lpstr>
      <vt:lpstr>Calibri</vt:lpstr>
      <vt:lpstr>Franklin Gothic Book</vt:lpstr>
      <vt:lpstr>Franklin Gothic Medium</vt:lpstr>
      <vt:lpstr>Times</vt:lpstr>
      <vt:lpstr>verdana</vt:lpstr>
      <vt:lpstr>Wingdings</vt:lpstr>
      <vt:lpstr>Standarddesign</vt:lpstr>
      <vt:lpstr>PowerPoint Presentation</vt:lpstr>
      <vt:lpstr>PowerPoint Presentation</vt:lpstr>
      <vt:lpstr>General-purpose Registers  </vt:lpstr>
      <vt:lpstr>PowerPoint Presentation</vt:lpstr>
      <vt:lpstr>PowerPoint Presentation</vt:lpstr>
      <vt:lpstr>MOV</vt:lpstr>
      <vt:lpstr>More About Memory Access  </vt:lpstr>
      <vt:lpstr>ADD / SUB  </vt:lpstr>
      <vt:lpstr>Jump </vt:lpstr>
      <vt:lpstr>Jump</vt:lpstr>
      <vt:lpstr>The Stack</vt:lpstr>
      <vt:lpstr>The Stack</vt:lpstr>
      <vt:lpstr>PowerPoint Presentation</vt:lpstr>
      <vt:lpstr>Stack Frame</vt:lpstr>
      <vt:lpstr>Stack Frame</vt:lpstr>
      <vt:lpstr>Stack Frame</vt:lpstr>
      <vt:lpstr>Stack Frame</vt:lpstr>
      <vt:lpstr>StackFrame.exe</vt:lpstr>
      <vt:lpstr>StackFrame.exe</vt:lpstr>
      <vt:lpstr>StackFrame.exe</vt:lpstr>
      <vt:lpstr>StackFrame.exe</vt:lpstr>
      <vt:lpstr>StackFrame.exe</vt:lpstr>
      <vt:lpstr>StackFrame.exe</vt:lpstr>
      <vt:lpstr>StackFrame.exe</vt:lpstr>
      <vt:lpstr>StackFrame.exe</vt:lpstr>
      <vt:lpstr>StackFrame.exe</vt:lpstr>
      <vt:lpstr>StackFrame.exe</vt:lpstr>
      <vt:lpstr>StackFrame.exe</vt:lpstr>
      <vt:lpstr>StackFrame.exe</vt:lpstr>
      <vt:lpstr>StackFrame.exe</vt:lpstr>
      <vt:lpstr>StackFrame.exe</vt:lpstr>
      <vt:lpstr>StackFrame.exe</vt:lpstr>
      <vt:lpstr>StackFrame.exe</vt:lpstr>
      <vt:lpstr>StackFrame.exe</vt:lpstr>
      <vt:lpstr>StackFrame.exe</vt:lpstr>
      <vt:lpstr>PowerPoint Presentation</vt:lpstr>
      <vt:lpstr>Two Questions</vt:lpstr>
      <vt:lpstr>Standard C Calling Conventions</vt:lpstr>
      <vt:lpstr>CDECL  </vt:lpstr>
      <vt:lpstr>STDCALL </vt:lpstr>
      <vt:lpstr>STDCALL</vt:lpstr>
      <vt:lpstr>STDCALL</vt:lpstr>
      <vt:lpstr>FASTCALL </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quake0day</dc:creator>
  <dc:description>PresentationLoad.com</dc:description>
  <cp:lastModifiedBy>Chen, Si</cp:lastModifiedBy>
  <cp:revision>940</cp:revision>
  <dcterms:created xsi:type="dcterms:W3CDTF">2011-12-10T02:50:46Z</dcterms:created>
  <dcterms:modified xsi:type="dcterms:W3CDTF">2018-09-04T19:08:45Z</dcterms:modified>
</cp:coreProperties>
</file>