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587" r:id="rId2"/>
    <p:sldId id="725" r:id="rId3"/>
    <p:sldId id="726" r:id="rId4"/>
    <p:sldId id="727" r:id="rId5"/>
    <p:sldId id="728" r:id="rId6"/>
    <p:sldId id="729" r:id="rId7"/>
    <p:sldId id="730" r:id="rId8"/>
    <p:sldId id="731" r:id="rId9"/>
    <p:sldId id="732" r:id="rId10"/>
    <p:sldId id="733" r:id="rId11"/>
    <p:sldId id="734" r:id="rId12"/>
    <p:sldId id="735" r:id="rId13"/>
    <p:sldId id="736" r:id="rId14"/>
    <p:sldId id="737" r:id="rId15"/>
    <p:sldId id="738" r:id="rId16"/>
    <p:sldId id="739" r:id="rId17"/>
    <p:sldId id="717" r:id="rId18"/>
    <p:sldId id="740" r:id="rId19"/>
    <p:sldId id="741" r:id="rId20"/>
    <p:sldId id="742" r:id="rId21"/>
    <p:sldId id="744" r:id="rId22"/>
    <p:sldId id="745" r:id="rId23"/>
    <p:sldId id="746" r:id="rId24"/>
    <p:sldId id="747" r:id="rId25"/>
    <p:sldId id="748" r:id="rId26"/>
    <p:sldId id="755" r:id="rId27"/>
    <p:sldId id="749" r:id="rId28"/>
    <p:sldId id="752" r:id="rId29"/>
    <p:sldId id="753" r:id="rId30"/>
    <p:sldId id="758" r:id="rId31"/>
    <p:sldId id="716" r:id="rId3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3265"/>
  </p:normalViewPr>
  <p:slideViewPr>
    <p:cSldViewPr snapToGrid="0" snapToObjects="1">
      <p:cViewPr varScale="1">
        <p:scale>
          <a:sx n="105" d="100"/>
          <a:sy n="105" d="100"/>
        </p:scale>
        <p:origin x="22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Times" charset="0"/>
              </a:rPr>
              <a:t>The following figure shows the lower 16 bits of the general-purpose registers can be used with the names AX, BX, CX, DX, BP, SP, SI, and DI (the names for the corresponding 32-bit ones have a prefix "E" for "extended"). Each of the lower two bytes of the EAX, EBX, ECX, and EDX registers can be referenced by the names AH, BH, CH, and DH (high bytes) and AL, BL, CL, and DL (low bytes).</a:t>
            </a:r>
            <a:br>
              <a:rPr lang="en-US" sz="1200" dirty="0"/>
            </a:b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7</a:t>
            </a:fld>
            <a:endParaRPr lang="de-DE" altLang="zh-CN"/>
          </a:p>
        </p:txBody>
      </p:sp>
    </p:spTree>
    <p:extLst>
      <p:ext uri="{BB962C8B-B14F-4D97-AF65-F5344CB8AC3E}">
        <p14:creationId xmlns:p14="http://schemas.microsoft.com/office/powerpoint/2010/main" val="17086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14</a:t>
            </a:fld>
            <a:endParaRPr lang="de-DE" altLang="zh-CN"/>
          </a:p>
        </p:txBody>
      </p:sp>
    </p:spTree>
    <p:extLst>
      <p:ext uri="{BB962C8B-B14F-4D97-AF65-F5344CB8AC3E}">
        <p14:creationId xmlns:p14="http://schemas.microsoft.com/office/powerpoint/2010/main" val="170798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17</a:t>
            </a:fld>
            <a:endParaRPr lang="de-DE" altLang="zh-CN"/>
          </a:p>
        </p:txBody>
      </p:sp>
    </p:spTree>
    <p:extLst>
      <p:ext uri="{BB962C8B-B14F-4D97-AF65-F5344CB8AC3E}">
        <p14:creationId xmlns:p14="http://schemas.microsoft.com/office/powerpoint/2010/main" val="146849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19</a:t>
            </a:fld>
            <a:endParaRPr lang="de-DE" altLang="zh-CN"/>
          </a:p>
        </p:txBody>
      </p:sp>
    </p:spTree>
    <p:extLst>
      <p:ext uri="{BB962C8B-B14F-4D97-AF65-F5344CB8AC3E}">
        <p14:creationId xmlns:p14="http://schemas.microsoft.com/office/powerpoint/2010/main" val="185543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20</a:t>
            </a:fld>
            <a:endParaRPr lang="de-DE" altLang="zh-CN"/>
          </a:p>
        </p:txBody>
      </p:sp>
    </p:spTree>
    <p:extLst>
      <p:ext uri="{BB962C8B-B14F-4D97-AF65-F5344CB8AC3E}">
        <p14:creationId xmlns:p14="http://schemas.microsoft.com/office/powerpoint/2010/main" val="39799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23</a:t>
            </a:fld>
            <a:endParaRPr lang="de-DE" altLang="zh-CN"/>
          </a:p>
        </p:txBody>
      </p:sp>
    </p:spTree>
    <p:extLst>
      <p:ext uri="{BB962C8B-B14F-4D97-AF65-F5344CB8AC3E}">
        <p14:creationId xmlns:p14="http://schemas.microsoft.com/office/powerpoint/2010/main" val="173656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73240" y="1315598"/>
            <a:ext cx="80185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zh-CN" sz="3200" b="1" dirty="0">
                <a:solidFill>
                  <a:schemeClr val="bg1"/>
                </a:solidFill>
                <a:latin typeface="Agency FB" panose="020B0503020202020204" pitchFamily="34" charset="0"/>
                <a:ea typeface="Calibri" charset="0"/>
                <a:cs typeface="Calibri" charset="0"/>
                <a:sym typeface="Arial" charset="0"/>
              </a:rPr>
              <a:t>IA-32</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Register</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&amp;</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Byte</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Ordering</a:t>
            </a:r>
            <a:r>
              <a:rPr lang="zh-CN" altLang="en-US" sz="3200" b="1" dirty="0">
                <a:solidFill>
                  <a:schemeClr val="bg1"/>
                </a:solidFill>
                <a:latin typeface="Agency FB" panose="020B0503020202020204" pitchFamily="34" charset="0"/>
                <a:ea typeface="Calibri" charset="0"/>
                <a:cs typeface="Calibri" charset="0"/>
                <a:sym typeface="Arial" charset="0"/>
              </a:rPr>
              <a:t> </a:t>
            </a:r>
            <a:endParaRPr lang="en-US" altLang="zh-CN" sz="3200" b="1" dirty="0">
              <a:solidFill>
                <a:schemeClr val="bg1"/>
              </a:solidFill>
              <a:latin typeface="Agency FB" panose="020B0503020202020204" pitchFamily="34" charset="0"/>
              <a:ea typeface="Calibri" charset="0"/>
              <a:cs typeface="Calibri" charset="0"/>
              <a:sym typeface="Arial" charset="0"/>
            </a:endParaRPr>
          </a:p>
          <a:p>
            <a:pPr algn="ctr"/>
            <a:r>
              <a:rPr lang="en-US" altLang="zh-CN" sz="3200" b="1" dirty="0">
                <a:solidFill>
                  <a:schemeClr val="bg1"/>
                </a:solidFill>
                <a:latin typeface="Agency FB" panose="020B0503020202020204" pitchFamily="34" charset="0"/>
                <a:ea typeface="Calibri" charset="0"/>
                <a:cs typeface="Calibri" charset="0"/>
                <a:sym typeface="Arial" charset="0"/>
              </a:rPr>
              <a:t>&amp; </a:t>
            </a:r>
            <a:r>
              <a:rPr lang="sk-SK" altLang="en-US" sz="3200" b="1" dirty="0">
                <a:solidFill>
                  <a:schemeClr val="bg1"/>
                </a:solidFill>
                <a:latin typeface="Agency FB" panose="020B0503020202020204" pitchFamily="34" charset="0"/>
                <a:ea typeface="Calibri" charset="0"/>
                <a:cs typeface="Calibri" charset="0"/>
                <a:sym typeface="Arial" charset="0"/>
              </a:rPr>
              <a:t>x86 ASM</a:t>
            </a:r>
            <a:endParaRPr lang="sk-SK" altLang="zh-CN" sz="3200" b="1" dirty="0">
              <a:solidFill>
                <a:schemeClr val="bg1"/>
              </a:solidFill>
              <a:latin typeface="Agency FB" panose="020B0503020202020204" pitchFamily="34" charset="0"/>
              <a:ea typeface="Calibri" charset="0"/>
              <a:cs typeface="Calibri" charset="0"/>
              <a:sym typeface="Arial" charset="0"/>
            </a:endParaRPr>
          </a:p>
          <a:p>
            <a:pPr algn="ctr"/>
            <a:endParaRPr lang="en-US" altLang="en-US" sz="2400" b="1" dirty="0">
              <a:solidFill>
                <a:schemeClr val="bg1"/>
              </a:solidFill>
              <a:latin typeface="Agency FB" panose="020B0503020202020204" pitchFamily="34" charset="0"/>
              <a:ea typeface="Calibri" charset="0"/>
              <a:cs typeface="Calibri" charset="0"/>
              <a:sym typeface="Arial" charset="0"/>
            </a:endParaRPr>
          </a:p>
          <a:p>
            <a:pPr algn="ct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2</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Registers</a:t>
            </a:r>
            <a:br>
              <a:rPr lang="en-US" dirty="0"/>
            </a:br>
            <a:br>
              <a:rPr lang="en-US" b="0" dirty="0"/>
            </a:br>
            <a:endParaRPr lang="en-US" dirty="0"/>
          </a:p>
        </p:txBody>
      </p:sp>
      <p:sp>
        <p:nvSpPr>
          <p:cNvPr id="3" name="Content Placeholder 2"/>
          <p:cNvSpPr>
            <a:spLocks noGrp="1"/>
          </p:cNvSpPr>
          <p:nvPr>
            <p:ph idx="1"/>
          </p:nvPr>
        </p:nvSpPr>
        <p:spPr>
          <a:xfrm>
            <a:off x="300038" y="2165969"/>
            <a:ext cx="8524875" cy="4313238"/>
          </a:xfrm>
        </p:spPr>
        <p:txBody>
          <a:bodyPr/>
          <a:lstStyle/>
          <a:p>
            <a:r>
              <a:rPr lang="en-US" altLang="zh-CN" dirty="0"/>
              <a:t>What</a:t>
            </a:r>
            <a:r>
              <a:rPr lang="zh-CN" altLang="en-US" dirty="0"/>
              <a:t> </a:t>
            </a:r>
            <a:r>
              <a:rPr lang="en-US" altLang="zh-CN" dirty="0"/>
              <a:t>is</a:t>
            </a:r>
            <a:r>
              <a:rPr lang="zh-CN" altLang="en-US" dirty="0"/>
              <a:t> </a:t>
            </a:r>
            <a:r>
              <a:rPr lang="en-US" altLang="zh-CN" dirty="0"/>
              <a:t>“Segment”??</a:t>
            </a:r>
          </a:p>
          <a:p>
            <a:endParaRPr lang="en-US" altLang="zh-CN" dirty="0"/>
          </a:p>
          <a:p>
            <a:pPr marL="446087" lvl="2" indent="0" algn="ctr">
              <a:buNone/>
            </a:pPr>
            <a:r>
              <a:rPr lang="en-US" altLang="zh-CN" sz="2800" b="1" dirty="0"/>
              <a:t>Physical</a:t>
            </a:r>
            <a:r>
              <a:rPr lang="zh-CN" altLang="en-US" sz="2800" b="1" dirty="0"/>
              <a:t> </a:t>
            </a:r>
            <a:r>
              <a:rPr lang="en-US" altLang="zh-CN" sz="2800" b="1" dirty="0"/>
              <a:t>Address</a:t>
            </a:r>
            <a:r>
              <a:rPr lang="zh-CN" altLang="en-US" sz="2800" b="1" dirty="0"/>
              <a:t> </a:t>
            </a:r>
            <a:r>
              <a:rPr lang="en-US" altLang="zh-CN" sz="2800" b="1" dirty="0"/>
              <a:t>=</a:t>
            </a:r>
            <a:r>
              <a:rPr lang="zh-CN" altLang="en-US" sz="2800" b="1" dirty="0"/>
              <a:t> </a:t>
            </a:r>
            <a:r>
              <a:rPr lang="en-US" altLang="zh-CN" sz="2800" b="1" dirty="0">
                <a:solidFill>
                  <a:srgbClr val="FF0000"/>
                </a:solidFill>
              </a:rPr>
              <a:t>Segment</a:t>
            </a:r>
            <a:r>
              <a:rPr lang="zh-CN" altLang="en-US" sz="2800" b="1" dirty="0">
                <a:solidFill>
                  <a:srgbClr val="FF0000"/>
                </a:solidFill>
              </a:rPr>
              <a:t> </a:t>
            </a:r>
            <a:r>
              <a:rPr lang="zh-CN" altLang="en-US" sz="2800" b="1" dirty="0"/>
              <a:t>* </a:t>
            </a:r>
            <a:r>
              <a:rPr lang="en-US" altLang="zh-CN" sz="2800" b="1" dirty="0"/>
              <a:t>16</a:t>
            </a:r>
            <a:r>
              <a:rPr lang="zh-CN" altLang="en-US" sz="2800" b="1" dirty="0"/>
              <a:t> </a:t>
            </a:r>
            <a:r>
              <a:rPr lang="en-US" altLang="zh-CN" sz="2800" b="1" dirty="0"/>
              <a:t>+</a:t>
            </a:r>
            <a:r>
              <a:rPr lang="zh-CN" altLang="en-US" sz="2800" b="1" dirty="0"/>
              <a:t> </a:t>
            </a:r>
            <a:r>
              <a:rPr lang="en-US" altLang="zh-CN" sz="2800" b="1" dirty="0"/>
              <a:t>Offset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694" y="5003965"/>
            <a:ext cx="556260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8" y="4464359"/>
            <a:ext cx="2362200" cy="419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922" y="-1"/>
            <a:ext cx="2850078" cy="2909147"/>
          </a:xfrm>
          <a:prstGeom prst="rect">
            <a:avLst/>
          </a:prstGeom>
        </p:spPr>
      </p:pic>
    </p:spTree>
    <p:extLst>
      <p:ext uri="{BB962C8B-B14F-4D97-AF65-F5344CB8AC3E}">
        <p14:creationId xmlns:p14="http://schemas.microsoft.com/office/powerpoint/2010/main" val="5103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Registers</a:t>
            </a:r>
            <a:br>
              <a:rPr lang="en-US" dirty="0"/>
            </a:br>
            <a:br>
              <a:rPr lang="en-US" b="0" dirty="0"/>
            </a:br>
            <a:endParaRPr lang="en-US" dirty="0"/>
          </a:p>
        </p:txBody>
      </p:sp>
      <p:sp>
        <p:nvSpPr>
          <p:cNvPr id="3" name="Content Placeholder 2"/>
          <p:cNvSpPr>
            <a:spLocks noGrp="1"/>
          </p:cNvSpPr>
          <p:nvPr>
            <p:ph idx="1"/>
          </p:nvPr>
        </p:nvSpPr>
        <p:spPr>
          <a:xfrm>
            <a:off x="300038" y="749300"/>
            <a:ext cx="8524875" cy="4313238"/>
          </a:xfrm>
        </p:spPr>
        <p:txBody>
          <a:bodyPr/>
          <a:lstStyle/>
          <a:p>
            <a:r>
              <a:rPr lang="en-US" dirty="0"/>
              <a:t>There are six segment registers that hold 16-bit segment selectors. A segment selector is a special pointer that identifies a segment in memory.</a:t>
            </a:r>
          </a:p>
          <a:p>
            <a:pPr lvl="1"/>
            <a:r>
              <a:rPr lang="en-US" dirty="0"/>
              <a:t>CS: code segment register</a:t>
            </a:r>
          </a:p>
          <a:p>
            <a:pPr lvl="1"/>
            <a:r>
              <a:rPr lang="en-US" dirty="0"/>
              <a:t>SS: stack segment register</a:t>
            </a:r>
          </a:p>
          <a:p>
            <a:pPr lvl="1"/>
            <a:r>
              <a:rPr lang="en-US" dirty="0"/>
              <a:t>DS, ES, FS, GS: data segment registers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90" y="2624446"/>
            <a:ext cx="7163554" cy="4233553"/>
          </a:xfrm>
          <a:prstGeom prst="rect">
            <a:avLst/>
          </a:prstGeom>
        </p:spPr>
      </p:pic>
    </p:spTree>
    <p:extLst>
      <p:ext uri="{BB962C8B-B14F-4D97-AF65-F5344CB8AC3E}">
        <p14:creationId xmlns:p14="http://schemas.microsoft.com/office/powerpoint/2010/main" val="78123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8313" y="0"/>
            <a:ext cx="3440689" cy="653539"/>
          </a:xfrm>
        </p:spPr>
      </p:pic>
      <p:sp>
        <p:nvSpPr>
          <p:cNvPr id="5" name="Rectangle 4"/>
          <p:cNvSpPr/>
          <p:nvPr/>
        </p:nvSpPr>
        <p:spPr>
          <a:xfrm>
            <a:off x="95001" y="850900"/>
            <a:ext cx="8918369" cy="1323439"/>
          </a:xfrm>
          <a:prstGeom prst="rect">
            <a:avLst/>
          </a:prstGeom>
        </p:spPr>
        <p:txBody>
          <a:bodyPr wrap="square">
            <a:spAutoFit/>
          </a:bodyPr>
          <a:lstStyle/>
          <a:p>
            <a:r>
              <a:rPr lang="en-US" dirty="0"/>
              <a:t>The 32-bit EFLAGS register contains </a:t>
            </a:r>
            <a:r>
              <a:rPr lang="en-US" b="1" dirty="0">
                <a:solidFill>
                  <a:srgbClr val="FF0000"/>
                </a:solidFill>
              </a:rPr>
              <a:t>a</a:t>
            </a:r>
            <a:r>
              <a:rPr lang="en-US" dirty="0"/>
              <a:t> </a:t>
            </a:r>
            <a:r>
              <a:rPr lang="en-US" b="1" dirty="0">
                <a:solidFill>
                  <a:srgbClr val="FF0000"/>
                </a:solidFill>
              </a:rPr>
              <a:t>group of status flags</a:t>
            </a:r>
            <a:r>
              <a:rPr lang="en-US" dirty="0"/>
              <a:t>, </a:t>
            </a:r>
            <a:r>
              <a:rPr lang="en-US" b="1" dirty="0">
                <a:solidFill>
                  <a:srgbClr val="FF0000"/>
                </a:solidFill>
              </a:rPr>
              <a:t>a</a:t>
            </a:r>
            <a:r>
              <a:rPr lang="en-US" dirty="0"/>
              <a:t> </a:t>
            </a:r>
            <a:r>
              <a:rPr lang="en-US" b="1" dirty="0">
                <a:solidFill>
                  <a:srgbClr val="FF0000"/>
                </a:solidFill>
              </a:rPr>
              <a:t>control flag</a:t>
            </a:r>
            <a:r>
              <a:rPr lang="en-US" dirty="0"/>
              <a:t>, and </a:t>
            </a:r>
            <a:r>
              <a:rPr lang="en-US" b="1" dirty="0">
                <a:solidFill>
                  <a:srgbClr val="FF0000"/>
                </a:solidFill>
              </a:rPr>
              <a:t>a group of system flags</a:t>
            </a:r>
            <a:r>
              <a:rPr lang="en-US" dirty="0"/>
              <a:t>. </a:t>
            </a:r>
            <a:br>
              <a:rPr lang="en-US" dirty="0"/>
            </a:b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419" y="1633949"/>
            <a:ext cx="6365176" cy="5224051"/>
          </a:xfrm>
          <a:prstGeom prst="rect">
            <a:avLst/>
          </a:prstGeom>
        </p:spPr>
      </p:pic>
      <p:sp>
        <p:nvSpPr>
          <p:cNvPr id="9" name="Right Arrow 8"/>
          <p:cNvSpPr/>
          <p:nvPr/>
        </p:nvSpPr>
        <p:spPr bwMode="auto">
          <a:xfrm>
            <a:off x="819397" y="5130140"/>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p:cNvSpPr/>
          <p:nvPr/>
        </p:nvSpPr>
        <p:spPr bwMode="auto">
          <a:xfrm>
            <a:off x="819397" y="4641273"/>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ight Arrow 10"/>
          <p:cNvSpPr/>
          <p:nvPr/>
        </p:nvSpPr>
        <p:spPr bwMode="auto">
          <a:xfrm>
            <a:off x="819397" y="3876221"/>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11"/>
          <p:cNvSpPr/>
          <p:nvPr/>
        </p:nvSpPr>
        <p:spPr bwMode="auto">
          <a:xfrm>
            <a:off x="2113808" y="3997939"/>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Rectangle 12"/>
          <p:cNvSpPr/>
          <p:nvPr/>
        </p:nvSpPr>
        <p:spPr bwMode="auto">
          <a:xfrm>
            <a:off x="2113808" y="4766100"/>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Rectangle 13"/>
          <p:cNvSpPr/>
          <p:nvPr/>
        </p:nvSpPr>
        <p:spPr bwMode="auto">
          <a:xfrm>
            <a:off x="2113807" y="5238452"/>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TextBox 14"/>
          <p:cNvSpPr txBox="1"/>
          <p:nvPr/>
        </p:nvSpPr>
        <p:spPr>
          <a:xfrm>
            <a:off x="351029" y="3114820"/>
            <a:ext cx="699230" cy="400110"/>
          </a:xfrm>
          <a:prstGeom prst="rect">
            <a:avLst/>
          </a:prstGeom>
          <a:noFill/>
        </p:spPr>
        <p:txBody>
          <a:bodyPr wrap="none" rtlCol="0">
            <a:spAutoFit/>
          </a:bodyPr>
          <a:lstStyle/>
          <a:p>
            <a:r>
              <a:rPr lang="en-US" altLang="zh-CN" b="1" dirty="0"/>
              <a:t>JCC</a:t>
            </a:r>
            <a:endParaRPr lang="en-US" b="1" dirty="0"/>
          </a:p>
        </p:txBody>
      </p:sp>
    </p:spTree>
    <p:extLst>
      <p:ext uri="{BB962C8B-B14F-4D97-AF65-F5344CB8AC3E}">
        <p14:creationId xmlns:p14="http://schemas.microsoft.com/office/powerpoint/2010/main" val="9848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824" y="749300"/>
            <a:ext cx="6365176" cy="5224051"/>
          </a:xfrm>
          <a:prstGeom prst="rect">
            <a:avLst/>
          </a:prstGeom>
        </p:spPr>
      </p:pic>
      <p:sp>
        <p:nvSpPr>
          <p:cNvPr id="5" name="Right Arrow 4"/>
          <p:cNvSpPr/>
          <p:nvPr/>
        </p:nvSpPr>
        <p:spPr bwMode="auto">
          <a:xfrm rot="19508705">
            <a:off x="2086408" y="4658908"/>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ight Arrow 5"/>
          <p:cNvSpPr/>
          <p:nvPr/>
        </p:nvSpPr>
        <p:spPr bwMode="auto">
          <a:xfrm rot="1043553">
            <a:off x="1908931" y="3581656"/>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Right Arrow 6"/>
          <p:cNvSpPr/>
          <p:nvPr/>
        </p:nvSpPr>
        <p:spPr bwMode="auto">
          <a:xfrm rot="1760850">
            <a:off x="1196484" y="2351070"/>
            <a:ext cx="2071600" cy="403761"/>
          </a:xfrm>
          <a:prstGeom prst="rightArrow">
            <a:avLst>
              <a:gd name="adj1" fmla="val 33341"/>
              <a:gd name="adj2" fmla="val 50000"/>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3218213" y="3113290"/>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ectangle 8"/>
          <p:cNvSpPr/>
          <p:nvPr/>
        </p:nvSpPr>
        <p:spPr bwMode="auto">
          <a:xfrm>
            <a:off x="3218213" y="3881451"/>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ectangle 9"/>
          <p:cNvSpPr/>
          <p:nvPr/>
        </p:nvSpPr>
        <p:spPr bwMode="auto">
          <a:xfrm>
            <a:off x="3218212" y="4353803"/>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TextBox 11"/>
          <p:cNvSpPr txBox="1"/>
          <p:nvPr/>
        </p:nvSpPr>
        <p:spPr>
          <a:xfrm>
            <a:off x="88011" y="1130663"/>
            <a:ext cx="3478837"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Signed</a:t>
            </a:r>
            <a:r>
              <a:rPr lang="zh-CN" altLang="en-US" sz="1400" dirty="0"/>
              <a:t> </a:t>
            </a:r>
            <a:r>
              <a:rPr lang="en-US" altLang="zh-CN" sz="1400" dirty="0"/>
              <a:t>integer</a:t>
            </a:r>
            <a:r>
              <a:rPr lang="zh-CN" altLang="en-US" sz="1400" dirty="0"/>
              <a:t> </a:t>
            </a:r>
            <a:r>
              <a:rPr lang="en-US" altLang="zh-CN" sz="1400" dirty="0"/>
              <a:t>overflow</a:t>
            </a:r>
          </a:p>
          <a:p>
            <a:pPr marL="342900" indent="-342900">
              <a:buFont typeface="Arial" charset="0"/>
              <a:buChar char="•"/>
            </a:pPr>
            <a:r>
              <a:rPr lang="en-US" altLang="zh-CN" sz="1400" dirty="0"/>
              <a:t>Change</a:t>
            </a:r>
            <a:r>
              <a:rPr lang="zh-CN" altLang="en-US" sz="1400" dirty="0"/>
              <a:t> </a:t>
            </a:r>
            <a:r>
              <a:rPr lang="en-US" altLang="zh-CN" sz="1400" dirty="0"/>
              <a:t>in</a:t>
            </a:r>
            <a:r>
              <a:rPr lang="zh-CN" altLang="en-US" sz="1400" dirty="0"/>
              <a:t> </a:t>
            </a:r>
            <a:r>
              <a:rPr lang="en-US" altLang="zh-CN" sz="1400" dirty="0"/>
              <a:t>MSB</a:t>
            </a:r>
            <a:r>
              <a:rPr lang="zh-CN" altLang="en-US" sz="1400" dirty="0"/>
              <a:t> </a:t>
            </a:r>
            <a:r>
              <a:rPr lang="en-US" altLang="zh-CN" sz="1400" dirty="0"/>
              <a:t>(Most</a:t>
            </a:r>
            <a:r>
              <a:rPr lang="zh-CN" altLang="en-US" sz="1400" dirty="0"/>
              <a:t> </a:t>
            </a:r>
            <a:r>
              <a:rPr lang="en-US" altLang="zh-CN" sz="1400" dirty="0"/>
              <a:t>Significant</a:t>
            </a:r>
            <a:r>
              <a:rPr lang="zh-CN" altLang="en-US" sz="1400" dirty="0"/>
              <a:t> </a:t>
            </a:r>
            <a:r>
              <a:rPr lang="en-US" altLang="zh-CN" sz="1400" dirty="0"/>
              <a:t>Bit)</a:t>
            </a:r>
            <a:endParaRPr lang="en-US" sz="1400" dirty="0"/>
          </a:p>
        </p:txBody>
      </p:sp>
      <p:sp>
        <p:nvSpPr>
          <p:cNvPr id="13" name="TextBox 12"/>
          <p:cNvSpPr txBox="1"/>
          <p:nvPr/>
        </p:nvSpPr>
        <p:spPr>
          <a:xfrm>
            <a:off x="-7113" y="3289884"/>
            <a:ext cx="223330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Calculation</a:t>
            </a:r>
            <a:r>
              <a:rPr lang="zh-CN" altLang="en-US" sz="1400" dirty="0"/>
              <a:t> </a:t>
            </a:r>
            <a:r>
              <a:rPr lang="en-US" altLang="zh-CN" sz="1400" dirty="0"/>
              <a:t>result</a:t>
            </a:r>
            <a:r>
              <a:rPr lang="zh-CN" altLang="en-US" sz="1400" dirty="0"/>
              <a:t> </a:t>
            </a:r>
            <a:r>
              <a:rPr lang="en-US" altLang="zh-CN" sz="1400" dirty="0"/>
              <a:t>is</a:t>
            </a:r>
            <a:r>
              <a:rPr lang="zh-CN" altLang="en-US" sz="1400" dirty="0"/>
              <a:t> </a:t>
            </a:r>
            <a:r>
              <a:rPr lang="en-US" altLang="zh-CN" sz="1400" dirty="0"/>
              <a:t>0</a:t>
            </a:r>
            <a:endParaRPr lang="en-US" sz="1400" dirty="0"/>
          </a:p>
        </p:txBody>
      </p:sp>
      <p:sp>
        <p:nvSpPr>
          <p:cNvPr id="14" name="TextBox 13"/>
          <p:cNvSpPr txBox="1"/>
          <p:nvPr/>
        </p:nvSpPr>
        <p:spPr>
          <a:xfrm>
            <a:off x="88011" y="4960815"/>
            <a:ext cx="260039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unsigned</a:t>
            </a:r>
            <a:r>
              <a:rPr lang="zh-CN" altLang="en-US" sz="1400" dirty="0"/>
              <a:t> </a:t>
            </a:r>
            <a:r>
              <a:rPr lang="en-US" altLang="zh-CN" sz="1400" dirty="0"/>
              <a:t>integer</a:t>
            </a:r>
            <a:r>
              <a:rPr lang="zh-CN" altLang="en-US" sz="1400" dirty="0"/>
              <a:t> </a:t>
            </a:r>
            <a:r>
              <a:rPr lang="en-US" altLang="zh-CN" sz="1400" dirty="0"/>
              <a:t>overflow</a:t>
            </a:r>
          </a:p>
        </p:txBody>
      </p:sp>
    </p:spTree>
    <p:extLst>
      <p:ext uri="{BB962C8B-B14F-4D97-AF65-F5344CB8AC3E}">
        <p14:creationId xmlns:p14="http://schemas.microsoft.com/office/powerpoint/2010/main" val="563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8313" y="0"/>
            <a:ext cx="3440689" cy="653539"/>
          </a:xfrm>
        </p:spPr>
      </p:pic>
      <p:sp>
        <p:nvSpPr>
          <p:cNvPr id="5" name="Rectangle 4"/>
          <p:cNvSpPr/>
          <p:nvPr/>
        </p:nvSpPr>
        <p:spPr>
          <a:xfrm>
            <a:off x="95001" y="850900"/>
            <a:ext cx="8918369" cy="3477875"/>
          </a:xfrm>
          <a:prstGeom prst="rect">
            <a:avLst/>
          </a:prstGeom>
        </p:spPr>
        <p:txBody>
          <a:bodyPr wrap="square">
            <a:spAutoFit/>
          </a:bodyPr>
          <a:lstStyle/>
          <a:p>
            <a:r>
              <a:rPr lang="en-US" b="1" dirty="0"/>
              <a:t>EIP Register (Instruction Pointer)</a:t>
            </a:r>
          </a:p>
          <a:p>
            <a:br>
              <a:rPr lang="en-US" dirty="0"/>
            </a:br>
            <a:r>
              <a:rPr lang="en-US" dirty="0"/>
              <a:t>The EIP register (or instruction pointer) can also be called "</a:t>
            </a:r>
            <a:r>
              <a:rPr lang="en-US" b="1" dirty="0"/>
              <a:t>program counter</a:t>
            </a:r>
            <a:r>
              <a:rPr lang="en-US" dirty="0"/>
              <a:t>." </a:t>
            </a:r>
          </a:p>
          <a:p>
            <a:endParaRPr lang="en-US" dirty="0"/>
          </a:p>
          <a:p>
            <a:r>
              <a:rPr lang="en-US" dirty="0"/>
              <a:t>It contains the </a:t>
            </a:r>
            <a:r>
              <a:rPr lang="en-US" b="1" dirty="0"/>
              <a:t>offset</a:t>
            </a:r>
            <a:r>
              <a:rPr lang="en-US" dirty="0"/>
              <a:t> in the current code segment for the </a:t>
            </a:r>
            <a:r>
              <a:rPr lang="en-US" b="1" dirty="0">
                <a:solidFill>
                  <a:srgbClr val="FF0000"/>
                </a:solidFill>
              </a:rPr>
              <a:t>next instruction to be executed</a:t>
            </a:r>
            <a:r>
              <a:rPr lang="en-US" dirty="0"/>
              <a:t>. </a:t>
            </a:r>
          </a:p>
          <a:p>
            <a:endParaRPr lang="en-US" dirty="0"/>
          </a:p>
          <a:p>
            <a:r>
              <a:rPr lang="en-US" dirty="0"/>
              <a:t>It is advanced from one instruction boundary to the next in straight-line code or it is moved ahead or backwards by a number of instructions when executing JMP, </a:t>
            </a:r>
            <a:r>
              <a:rPr lang="en-US" dirty="0" err="1"/>
              <a:t>Jcc</a:t>
            </a:r>
            <a:r>
              <a:rPr lang="en-US" dirty="0"/>
              <a:t>, CALL, RET, and IRET instructions. </a:t>
            </a:r>
          </a:p>
        </p:txBody>
      </p:sp>
    </p:spTree>
    <p:extLst>
      <p:ext uri="{BB962C8B-B14F-4D97-AF65-F5344CB8AC3E}">
        <p14:creationId xmlns:p14="http://schemas.microsoft.com/office/powerpoint/2010/main" val="157541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Byte</a:t>
            </a:r>
            <a:r>
              <a:rPr lang="zh-CN" altLang="en-US" sz="4800" dirty="0"/>
              <a:t> </a:t>
            </a:r>
            <a:r>
              <a:rPr lang="en-US" altLang="zh-CN" sz="4800" dirty="0"/>
              <a:t>Order</a:t>
            </a:r>
            <a:endParaRPr lang="en-US" sz="4800" dirty="0"/>
          </a:p>
        </p:txBody>
      </p:sp>
    </p:spTree>
    <p:extLst>
      <p:ext uri="{BB962C8B-B14F-4D97-AF65-F5344CB8AC3E}">
        <p14:creationId xmlns:p14="http://schemas.microsoft.com/office/powerpoint/2010/main" val="116377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Little</a:t>
            </a:r>
            <a:r>
              <a:rPr lang="zh-CN" altLang="en-US" dirty="0"/>
              <a:t> </a:t>
            </a:r>
            <a:r>
              <a:rPr lang="en-US" altLang="zh-CN" dirty="0"/>
              <a:t>endian</a:t>
            </a:r>
            <a:endParaRPr lang="en-US" dirty="0"/>
          </a:p>
        </p:txBody>
      </p:sp>
      <p:sp>
        <p:nvSpPr>
          <p:cNvPr id="3" name="Content Placeholder 2"/>
          <p:cNvSpPr>
            <a:spLocks noGrp="1"/>
          </p:cNvSpPr>
          <p:nvPr>
            <p:ph idx="1"/>
          </p:nvPr>
        </p:nvSpPr>
        <p:spPr>
          <a:xfrm>
            <a:off x="300038" y="1097189"/>
            <a:ext cx="8524875" cy="4313238"/>
          </a:xfrm>
        </p:spPr>
        <p:txBody>
          <a:bodyPr/>
          <a:lstStyle/>
          <a:p>
            <a:r>
              <a:rPr lang="en-US" dirty="0"/>
              <a:t>IA</a:t>
            </a:r>
            <a:r>
              <a:rPr lang="en-US" altLang="zh-CN" dirty="0"/>
              <a:t>-</a:t>
            </a:r>
            <a:r>
              <a:rPr lang="en-US" dirty="0"/>
              <a:t>32 processors use "little endian" as their byte order. This means that the bytes of a word are numbered starting from the least significant byte and that the least significant bit starts of a word starts in the least significant byte. </a:t>
            </a:r>
            <a:br>
              <a:rPr lang="en-US" dirty="0"/>
            </a:b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4921" y="2504756"/>
            <a:ext cx="7832528" cy="362291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06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defTabSz="914400" eaLnBrk="1" fontAlgn="auto" latinLnBrk="0" hangingPunct="1">
              <a:lnSpc>
                <a:spcPct val="100000"/>
              </a:lnSpc>
              <a:spcBef>
                <a:spcPts val="0"/>
              </a:spcBef>
              <a:spcAft>
                <a:spcPts val="0"/>
              </a:spcAft>
              <a:tabLst/>
              <a:defRPr/>
            </a:pPr>
            <a:r>
              <a:rPr lang="en-US" altLang="zh-CN" sz="2800" dirty="0"/>
              <a:t>Byte</a:t>
            </a:r>
            <a:r>
              <a:rPr lang="zh-CN" altLang="en-US" sz="2800" dirty="0"/>
              <a:t> </a:t>
            </a:r>
            <a:r>
              <a:rPr lang="en-US" altLang="zh-CN" sz="2800" dirty="0"/>
              <a:t>Order</a:t>
            </a:r>
            <a:endParaRPr lang="en-US" sz="2800"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038113" cy="4583747"/>
          </a:xfrm>
          <a:prstGeom prst="rect">
            <a:avLst/>
          </a:prstGeom>
        </p:spPr>
      </p:pic>
    </p:spTree>
    <p:extLst>
      <p:ext uri="{BB962C8B-B14F-4D97-AF65-F5344CB8AC3E}">
        <p14:creationId xmlns:p14="http://schemas.microsoft.com/office/powerpoint/2010/main" val="896720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30" y="749300"/>
            <a:ext cx="6643629" cy="6148012"/>
          </a:xfrm>
        </p:spPr>
      </p:pic>
    </p:spTree>
    <p:extLst>
      <p:ext uri="{BB962C8B-B14F-4D97-AF65-F5344CB8AC3E}">
        <p14:creationId xmlns:p14="http://schemas.microsoft.com/office/powerpoint/2010/main" val="133415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007277"/>
          </a:xfrm>
          <a:prstGeom prst="rect">
            <a:avLst/>
          </a:prstGeom>
        </p:spPr>
      </p:pic>
    </p:spTree>
    <p:extLst>
      <p:ext uri="{BB962C8B-B14F-4D97-AF65-F5344CB8AC3E}">
        <p14:creationId xmlns:p14="http://schemas.microsoft.com/office/powerpoint/2010/main" val="206321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IA-32</a:t>
            </a:r>
            <a:r>
              <a:rPr lang="zh-CN" altLang="en-US" sz="4800" dirty="0"/>
              <a:t> </a:t>
            </a:r>
            <a:r>
              <a:rPr lang="en-US" altLang="zh-CN" sz="4800" dirty="0"/>
              <a:t>Register</a:t>
            </a:r>
            <a:endParaRPr lang="en-US" sz="4800" dirty="0"/>
          </a:p>
        </p:txBody>
      </p:sp>
    </p:spTree>
    <p:extLst>
      <p:ext uri="{BB962C8B-B14F-4D97-AF65-F5344CB8AC3E}">
        <p14:creationId xmlns:p14="http://schemas.microsoft.com/office/powerpoint/2010/main" val="102467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4475" y="1152749"/>
            <a:ext cx="4039125" cy="124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475" y="2545395"/>
            <a:ext cx="4039125" cy="1241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475" y="4012284"/>
            <a:ext cx="4039125" cy="1210080"/>
          </a:xfrm>
          <a:prstGeom prst="rect">
            <a:avLst/>
          </a:prstGeom>
        </p:spPr>
      </p:pic>
      <p:sp>
        <p:nvSpPr>
          <p:cNvPr id="8" name="Right Arrow 7"/>
          <p:cNvSpPr/>
          <p:nvPr/>
        </p:nvSpPr>
        <p:spPr bwMode="auto">
          <a:xfrm rot="6888198">
            <a:off x="4979571" y="812390"/>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ight Arrow 8"/>
          <p:cNvSpPr/>
          <p:nvPr/>
        </p:nvSpPr>
        <p:spPr bwMode="auto">
          <a:xfrm rot="10024508">
            <a:off x="5354622" y="2438039"/>
            <a:ext cx="419448"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p:cNvSpPr/>
          <p:nvPr/>
        </p:nvSpPr>
        <p:spPr bwMode="auto">
          <a:xfrm rot="6888198">
            <a:off x="5567058" y="3727518"/>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475" y="5454733"/>
            <a:ext cx="4039125" cy="1227849"/>
          </a:xfrm>
          <a:prstGeom prst="rect">
            <a:avLst/>
          </a:prstGeom>
        </p:spPr>
      </p:pic>
      <p:sp>
        <p:nvSpPr>
          <p:cNvPr id="13" name="Right Arrow 12"/>
          <p:cNvSpPr/>
          <p:nvPr/>
        </p:nvSpPr>
        <p:spPr bwMode="auto">
          <a:xfrm rot="6888198">
            <a:off x="5460257" y="5129749"/>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13431" y="749300"/>
            <a:ext cx="4239790" cy="39235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45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X86</a:t>
            </a:r>
            <a:r>
              <a:rPr lang="zh-CN" altLang="en-US" sz="4800" dirty="0"/>
              <a:t> </a:t>
            </a:r>
            <a:r>
              <a:rPr lang="en-US" altLang="zh-CN" sz="4800" dirty="0"/>
              <a:t>ASM</a:t>
            </a:r>
            <a:endParaRPr lang="en-US" sz="4800" dirty="0"/>
          </a:p>
        </p:txBody>
      </p:sp>
    </p:spTree>
    <p:extLst>
      <p:ext uri="{BB962C8B-B14F-4D97-AF65-F5344CB8AC3E}">
        <p14:creationId xmlns:p14="http://schemas.microsoft.com/office/powerpoint/2010/main" val="25881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MOV</a:t>
            </a:r>
            <a:endParaRPr lang="en-US" dirty="0"/>
          </a:p>
        </p:txBody>
      </p:sp>
      <p:sp>
        <p:nvSpPr>
          <p:cNvPr id="3" name="Content Placeholder 2"/>
          <p:cNvSpPr>
            <a:spLocks noGrp="1"/>
          </p:cNvSpPr>
          <p:nvPr>
            <p:ph idx="1"/>
          </p:nvPr>
        </p:nvSpPr>
        <p:spPr/>
        <p:txBody>
          <a:bodyPr/>
          <a:lstStyle/>
          <a:p>
            <a:r>
              <a:rPr lang="en-US" dirty="0"/>
              <a:t>Move </a:t>
            </a:r>
            <a:r>
              <a:rPr lang="en-US" b="1" dirty="0" err="1"/>
              <a:t>reg</a:t>
            </a:r>
            <a:r>
              <a:rPr lang="en-US" b="1" dirty="0"/>
              <a:t>/mem</a:t>
            </a:r>
            <a:r>
              <a:rPr lang="en-US" dirty="0"/>
              <a:t> value to </a:t>
            </a:r>
            <a:r>
              <a:rPr lang="en-US" b="1" dirty="0" err="1"/>
              <a:t>reg</a:t>
            </a:r>
            <a:r>
              <a:rPr lang="en-US" b="1" dirty="0"/>
              <a:t>/mem</a:t>
            </a:r>
          </a:p>
          <a:p>
            <a:pPr lvl="1"/>
            <a:r>
              <a:rPr lang="en-US" dirty="0" err="1"/>
              <a:t>mov</a:t>
            </a:r>
            <a:r>
              <a:rPr lang="en-US" dirty="0"/>
              <a:t> A, B is "Move B to A" (A=B)</a:t>
            </a:r>
          </a:p>
          <a:p>
            <a:pPr lvl="1"/>
            <a:r>
              <a:rPr lang="en-US" altLang="zh-CN" dirty="0"/>
              <a:t>Same</a:t>
            </a:r>
            <a:r>
              <a:rPr lang="zh-CN" altLang="en-US" dirty="0"/>
              <a:t> </a:t>
            </a:r>
            <a:r>
              <a:rPr lang="en-US" altLang="zh-CN" dirty="0"/>
              <a:t>d</a:t>
            </a:r>
            <a:r>
              <a:rPr lang="en-US" dirty="0"/>
              <a:t>ata size</a:t>
            </a:r>
            <a:r>
              <a:rPr lang="zh-CN" altLang="en-US" dirty="0"/>
              <a:t> </a:t>
            </a:r>
            <a:endParaRPr lang="en-US" dirty="0"/>
          </a:p>
          <a:p>
            <a:pPr marL="182562" lvl="1" indent="0" algn="ctr">
              <a:buNone/>
            </a:pPr>
            <a:r>
              <a:rPr lang="en-US" b="1" dirty="0" err="1"/>
              <a:t>mov</a:t>
            </a:r>
            <a:r>
              <a:rPr lang="en-US" b="1" dirty="0"/>
              <a:t> </a:t>
            </a:r>
            <a:r>
              <a:rPr lang="en-US" b="1" dirty="0" err="1"/>
              <a:t>eax</a:t>
            </a:r>
            <a:r>
              <a:rPr lang="en-US" b="1" dirty="0"/>
              <a:t>, 0x1337 </a:t>
            </a:r>
          </a:p>
          <a:p>
            <a:pPr marL="182562" lvl="1" indent="0" algn="ctr">
              <a:buNone/>
            </a:pPr>
            <a:r>
              <a:rPr lang="en-US" b="1" dirty="0" err="1"/>
              <a:t>mov</a:t>
            </a:r>
            <a:r>
              <a:rPr lang="en-US" b="1" dirty="0"/>
              <a:t> </a:t>
            </a:r>
            <a:r>
              <a:rPr lang="en-US" b="1" dirty="0" err="1"/>
              <a:t>bx</a:t>
            </a:r>
            <a:r>
              <a:rPr lang="en-US" b="1" dirty="0"/>
              <a:t>, ax </a:t>
            </a:r>
          </a:p>
          <a:p>
            <a:pPr marL="182562" lvl="1" indent="0" algn="ctr">
              <a:buNone/>
            </a:pPr>
            <a:r>
              <a:rPr lang="en-US" b="1" dirty="0" err="1"/>
              <a:t>mov</a:t>
            </a:r>
            <a:r>
              <a:rPr lang="en-US" b="1" dirty="0"/>
              <a:t> [esp+4], </a:t>
            </a:r>
            <a:r>
              <a:rPr lang="en-US" b="1" dirty="0" err="1"/>
              <a:t>bl</a:t>
            </a:r>
            <a:endParaRPr lang="en-US" b="1" dirty="0"/>
          </a:p>
        </p:txBody>
      </p:sp>
    </p:spTree>
    <p:extLst>
      <p:ext uri="{BB962C8B-B14F-4D97-AF65-F5344CB8AC3E}">
        <p14:creationId xmlns:p14="http://schemas.microsoft.com/office/powerpoint/2010/main" val="55840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MOVZX / MOVSX</a:t>
            </a:r>
            <a:br>
              <a:rPr lang="en-US" dirty="0"/>
            </a:br>
            <a:endParaRPr lang="en-US" dirty="0"/>
          </a:p>
        </p:txBody>
      </p:sp>
      <p:sp>
        <p:nvSpPr>
          <p:cNvPr id="3" name="Content Placeholder 2"/>
          <p:cNvSpPr>
            <a:spLocks noGrp="1"/>
          </p:cNvSpPr>
          <p:nvPr>
            <p:ph idx="1"/>
          </p:nvPr>
        </p:nvSpPr>
        <p:spPr>
          <a:xfrm>
            <a:off x="295275" y="898675"/>
            <a:ext cx="8524875" cy="4313238"/>
          </a:xfrm>
        </p:spPr>
        <p:txBody>
          <a:bodyPr/>
          <a:lstStyle/>
          <a:p>
            <a:r>
              <a:rPr lang="en-US" altLang="zh-CN" dirty="0"/>
              <a:t>From</a:t>
            </a:r>
            <a:r>
              <a:rPr lang="zh-CN" altLang="en-US" dirty="0"/>
              <a:t> </a:t>
            </a:r>
            <a:r>
              <a:rPr lang="en-US" altLang="zh-CN" dirty="0"/>
              <a:t>small</a:t>
            </a:r>
            <a:r>
              <a:rPr lang="zh-CN" altLang="en-US" dirty="0"/>
              <a:t> </a:t>
            </a:r>
            <a:r>
              <a:rPr lang="en-US" altLang="zh-CN" dirty="0"/>
              <a:t>register</a:t>
            </a:r>
            <a:r>
              <a:rPr lang="zh-CN" altLang="en-US" dirty="0"/>
              <a:t> </a:t>
            </a:r>
            <a:r>
              <a:rPr lang="en-US" altLang="zh-CN" dirty="0"/>
              <a:t>to</a:t>
            </a:r>
            <a:r>
              <a:rPr lang="zh-CN" altLang="en-US" dirty="0"/>
              <a:t> </a:t>
            </a:r>
            <a:r>
              <a:rPr lang="en-US" altLang="zh-CN" dirty="0"/>
              <a:t>large</a:t>
            </a:r>
            <a:r>
              <a:rPr lang="zh-CN" altLang="en-US" dirty="0"/>
              <a:t> </a:t>
            </a:r>
            <a:r>
              <a:rPr lang="en-US" altLang="zh-CN" dirty="0"/>
              <a:t>register</a:t>
            </a:r>
            <a:endParaRPr lang="en-US" dirty="0"/>
          </a:p>
          <a:p>
            <a:r>
              <a:rPr lang="en-US" dirty="0"/>
              <a:t>Zero-extend</a:t>
            </a:r>
            <a:r>
              <a:rPr lang="zh-CN" altLang="en-US" dirty="0"/>
              <a:t> </a:t>
            </a:r>
            <a:r>
              <a:rPr lang="en-US" altLang="zh-CN" dirty="0"/>
              <a:t>(</a:t>
            </a:r>
            <a:r>
              <a:rPr lang="en-US" dirty="0"/>
              <a:t>MOVZX</a:t>
            </a:r>
            <a:r>
              <a:rPr lang="en-US" altLang="zh-CN" dirty="0"/>
              <a:t>)</a:t>
            </a:r>
            <a:r>
              <a:rPr lang="en-US" dirty="0"/>
              <a:t> / sign-extend</a:t>
            </a:r>
            <a:r>
              <a:rPr lang="zh-CN" altLang="en-US" dirty="0"/>
              <a:t> </a:t>
            </a:r>
            <a:r>
              <a:rPr lang="en-US" altLang="zh-CN" dirty="0"/>
              <a:t>(</a:t>
            </a:r>
            <a:r>
              <a:rPr lang="en-US" dirty="0"/>
              <a:t>MOVSX</a:t>
            </a:r>
            <a:r>
              <a:rPr lang="en-US" altLang="zh-CN" dirty="0"/>
              <a:t>)</a:t>
            </a:r>
            <a:endParaRPr lang="en-US" dirty="0"/>
          </a:p>
          <a:p>
            <a:r>
              <a:rPr lang="en-US" dirty="0"/>
              <a:t>Example: </a:t>
            </a:r>
            <a:r>
              <a:rPr lang="en-US" dirty="0" err="1"/>
              <a:t>movzx</a:t>
            </a:r>
            <a:r>
              <a:rPr lang="en-US" dirty="0"/>
              <a:t> </a:t>
            </a:r>
            <a:r>
              <a:rPr lang="en-US" dirty="0" err="1"/>
              <a:t>ebx</a:t>
            </a:r>
            <a:r>
              <a:rPr lang="en-US" dirty="0"/>
              <a:t>, al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200" y="2118664"/>
            <a:ext cx="4901169" cy="23519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69" y="4619993"/>
            <a:ext cx="4737600" cy="2238007"/>
          </a:xfrm>
          <a:prstGeom prst="rect">
            <a:avLst/>
          </a:prstGeom>
        </p:spPr>
      </p:pic>
    </p:spTree>
    <p:extLst>
      <p:ext uri="{BB962C8B-B14F-4D97-AF65-F5344CB8AC3E}">
        <p14:creationId xmlns:p14="http://schemas.microsoft.com/office/powerpoint/2010/main" val="139457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Memory Access</a:t>
            </a:r>
            <a:br>
              <a:rPr lang="en-US" dirty="0"/>
            </a:br>
            <a:br>
              <a:rPr lang="en-US" b="0" dirty="0"/>
            </a:br>
            <a:endParaRPr lang="en-US" b="0" dirty="0"/>
          </a:p>
        </p:txBody>
      </p:sp>
      <p:sp>
        <p:nvSpPr>
          <p:cNvPr id="3" name="Content Placeholder 2"/>
          <p:cNvSpPr>
            <a:spLocks noGrp="1"/>
          </p:cNvSpPr>
          <p:nvPr>
            <p:ph idx="1"/>
          </p:nvPr>
        </p:nvSpPr>
        <p:spPr>
          <a:xfrm>
            <a:off x="295275" y="1258675"/>
            <a:ext cx="8524875" cy="4313238"/>
          </a:xfrm>
        </p:spPr>
        <p:txBody>
          <a:bodyPr/>
          <a:lstStyle/>
          <a:p>
            <a:r>
              <a:rPr lang="en-US" dirty="0" err="1"/>
              <a:t>mov</a:t>
            </a:r>
            <a:r>
              <a:rPr lang="en-US" dirty="0"/>
              <a:t> </a:t>
            </a:r>
            <a:r>
              <a:rPr lang="en-US" dirty="0" err="1"/>
              <a:t>ebx</a:t>
            </a:r>
            <a:r>
              <a:rPr lang="en-US" dirty="0"/>
              <a:t>, [</a:t>
            </a:r>
            <a:r>
              <a:rPr lang="en-US" dirty="0" err="1"/>
              <a:t>esp</a:t>
            </a:r>
            <a:r>
              <a:rPr lang="en-US" dirty="0"/>
              <a:t> + </a:t>
            </a:r>
            <a:r>
              <a:rPr lang="en-US" dirty="0" err="1"/>
              <a:t>eax</a:t>
            </a:r>
            <a:r>
              <a:rPr lang="en-US" dirty="0"/>
              <a:t> * 4] </a:t>
            </a:r>
            <a:r>
              <a:rPr lang="en-US" b="1" dirty="0">
                <a:solidFill>
                  <a:srgbClr val="FF0000"/>
                </a:solidFill>
              </a:rPr>
              <a:t>Intel</a:t>
            </a:r>
          </a:p>
          <a:p>
            <a:r>
              <a:rPr lang="en-US" dirty="0" err="1"/>
              <a:t>mov</a:t>
            </a:r>
            <a:r>
              <a:rPr lang="en-US" dirty="0"/>
              <a:t> (%</a:t>
            </a:r>
            <a:r>
              <a:rPr lang="en-US" dirty="0" err="1"/>
              <a:t>esp</a:t>
            </a:r>
            <a:r>
              <a:rPr lang="en-US" dirty="0"/>
              <a:t>, %</a:t>
            </a:r>
            <a:r>
              <a:rPr lang="en-US" dirty="0" err="1"/>
              <a:t>eax</a:t>
            </a:r>
            <a:r>
              <a:rPr lang="en-US" dirty="0"/>
              <a:t>, 4), %</a:t>
            </a:r>
            <a:r>
              <a:rPr lang="en-US" dirty="0" err="1"/>
              <a:t>ebx</a:t>
            </a:r>
            <a:r>
              <a:rPr lang="en-US" dirty="0"/>
              <a:t> </a:t>
            </a:r>
            <a:r>
              <a:rPr lang="en-US" altLang="zh-CN" b="1" dirty="0">
                <a:solidFill>
                  <a:srgbClr val="FF0000"/>
                </a:solidFill>
              </a:rPr>
              <a:t>AT&amp;T</a:t>
            </a:r>
            <a:endParaRPr lang="en-US" b="1" dirty="0">
              <a:solidFill>
                <a:srgbClr val="FF0000"/>
              </a:solidFill>
            </a:endParaRPr>
          </a:p>
          <a:p>
            <a:r>
              <a:rPr lang="en-US" dirty="0" err="1"/>
              <a:t>mov</a:t>
            </a:r>
            <a:r>
              <a:rPr lang="en-US" dirty="0"/>
              <a:t> BYTE [</a:t>
            </a:r>
            <a:r>
              <a:rPr lang="en-US" dirty="0" err="1"/>
              <a:t>eax</a:t>
            </a:r>
            <a:r>
              <a:rPr lang="en-US" dirty="0"/>
              <a:t>], 0x0f</a:t>
            </a:r>
            <a:br>
              <a:rPr lang="en-US" dirty="0"/>
            </a:br>
            <a:r>
              <a:rPr lang="en-US" altLang="zh-CN" dirty="0"/>
              <a:t>You</a:t>
            </a:r>
            <a:r>
              <a:rPr lang="zh-CN" altLang="en-US" dirty="0"/>
              <a:t> </a:t>
            </a:r>
            <a:r>
              <a:rPr lang="en-US" altLang="zh-CN" dirty="0"/>
              <a:t>must</a:t>
            </a:r>
            <a:r>
              <a:rPr lang="zh-CN" altLang="en-US" dirty="0"/>
              <a:t> </a:t>
            </a:r>
            <a:r>
              <a:rPr lang="en-US" altLang="zh-CN" dirty="0"/>
              <a:t>indicate</a:t>
            </a:r>
            <a:r>
              <a:rPr lang="zh-CN" altLang="en-US" dirty="0"/>
              <a:t> </a:t>
            </a:r>
            <a:r>
              <a:rPr lang="en-US" altLang="zh-CN" dirty="0"/>
              <a:t>the</a:t>
            </a:r>
            <a:r>
              <a:rPr lang="en-US" dirty="0"/>
              <a:t> data size: BYTE/WORD/DWORD</a:t>
            </a:r>
          </a:p>
        </p:txBody>
      </p:sp>
    </p:spTree>
    <p:extLst>
      <p:ext uri="{BB962C8B-B14F-4D97-AF65-F5344CB8AC3E}">
        <p14:creationId xmlns:p14="http://schemas.microsoft.com/office/powerpoint/2010/main" val="547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t>ADD / SUB</a:t>
            </a:r>
            <a:br>
              <a:rPr lang="mr-IN" dirty="0"/>
            </a:br>
            <a:br>
              <a:rPr lang="mr-IN" b="0" dirty="0"/>
            </a:br>
            <a:endParaRPr lang="mr-IN" b="0" dirty="0"/>
          </a:p>
        </p:txBody>
      </p:sp>
      <p:sp>
        <p:nvSpPr>
          <p:cNvPr id="3" name="Content Placeholder 2"/>
          <p:cNvSpPr>
            <a:spLocks noGrp="1"/>
          </p:cNvSpPr>
          <p:nvPr>
            <p:ph idx="1"/>
          </p:nvPr>
        </p:nvSpPr>
        <p:spPr>
          <a:xfrm>
            <a:off x="300038" y="985075"/>
            <a:ext cx="8524875" cy="4313238"/>
          </a:xfrm>
        </p:spPr>
        <p:txBody>
          <a:bodyPr/>
          <a:lstStyle/>
          <a:p>
            <a:r>
              <a:rPr lang="mr-IN" dirty="0"/>
              <a:t>ADD / SUB</a:t>
            </a:r>
          </a:p>
          <a:p>
            <a:r>
              <a:rPr lang="en-US" dirty="0" err="1"/>
              <a:t>Normallly</a:t>
            </a:r>
            <a:r>
              <a:rPr lang="en-US" dirty="0"/>
              <a:t> "</a:t>
            </a:r>
            <a:r>
              <a:rPr lang="en-US" dirty="0" err="1"/>
              <a:t>reg</a:t>
            </a:r>
            <a:r>
              <a:rPr lang="en-US" dirty="0"/>
              <a:t> += </a:t>
            </a:r>
            <a:r>
              <a:rPr lang="en-US" dirty="0" err="1"/>
              <a:t>reg</a:t>
            </a:r>
            <a:r>
              <a:rPr lang="en-US" dirty="0"/>
              <a:t>" or "</a:t>
            </a:r>
            <a:r>
              <a:rPr lang="en-US" dirty="0" err="1"/>
              <a:t>reg</a:t>
            </a:r>
            <a:r>
              <a:rPr lang="en-US" dirty="0"/>
              <a:t> += </a:t>
            </a:r>
            <a:r>
              <a:rPr lang="en-US" dirty="0" err="1"/>
              <a:t>imm</a:t>
            </a:r>
            <a:r>
              <a:rPr lang="en-US" dirty="0"/>
              <a:t>"</a:t>
            </a:r>
          </a:p>
          <a:p>
            <a:r>
              <a:rPr lang="en-US" dirty="0"/>
              <a:t>Data size should be equal</a:t>
            </a:r>
          </a:p>
          <a:p>
            <a:pPr lvl="1"/>
            <a:r>
              <a:rPr lang="en-US" dirty="0"/>
              <a:t>add </a:t>
            </a:r>
            <a:r>
              <a:rPr lang="en-US" dirty="0" err="1"/>
              <a:t>eax</a:t>
            </a:r>
            <a:r>
              <a:rPr lang="en-US" dirty="0"/>
              <a:t>, </a:t>
            </a:r>
            <a:r>
              <a:rPr lang="en-US" dirty="0" err="1"/>
              <a:t>ebx</a:t>
            </a:r>
            <a:r>
              <a:rPr lang="en-US" dirty="0"/>
              <a:t> </a:t>
            </a:r>
          </a:p>
          <a:p>
            <a:pPr lvl="1"/>
            <a:r>
              <a:rPr lang="en-US" dirty="0"/>
              <a:t>sub </a:t>
            </a:r>
            <a:r>
              <a:rPr lang="en-US" dirty="0" err="1"/>
              <a:t>eax</a:t>
            </a:r>
            <a:r>
              <a:rPr lang="en-US" dirty="0"/>
              <a:t>, 123 </a:t>
            </a:r>
          </a:p>
          <a:p>
            <a:pPr lvl="1"/>
            <a:r>
              <a:rPr lang="en-US" dirty="0"/>
              <a:t>sub </a:t>
            </a:r>
            <a:r>
              <a:rPr lang="en-US" dirty="0" err="1"/>
              <a:t>eax</a:t>
            </a:r>
            <a:r>
              <a:rPr lang="en-US" dirty="0"/>
              <a:t>, BL ; Illegal</a:t>
            </a:r>
            <a:endParaRPr lang="mr-IN" dirty="0"/>
          </a:p>
        </p:txBody>
      </p:sp>
    </p:spTree>
    <p:extLst>
      <p:ext uri="{BB962C8B-B14F-4D97-AF65-F5344CB8AC3E}">
        <p14:creationId xmlns:p14="http://schemas.microsoft.com/office/powerpoint/2010/main" val="37654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INC</a:t>
            </a:r>
            <a:r>
              <a:rPr lang="mr-IN" dirty="0"/>
              <a:t> / </a:t>
            </a:r>
            <a:r>
              <a:rPr lang="en-US" altLang="zh-CN" dirty="0"/>
              <a:t>DEC</a:t>
            </a:r>
            <a:br>
              <a:rPr lang="mr-IN" dirty="0"/>
            </a:br>
            <a:br>
              <a:rPr lang="mr-IN" b="0" dirty="0"/>
            </a:br>
            <a:endParaRPr lang="mr-IN" b="0" dirty="0"/>
          </a:p>
        </p:txBody>
      </p:sp>
      <p:sp>
        <p:nvSpPr>
          <p:cNvPr id="3" name="Content Placeholder 2"/>
          <p:cNvSpPr>
            <a:spLocks noGrp="1"/>
          </p:cNvSpPr>
          <p:nvPr>
            <p:ph idx="1"/>
          </p:nvPr>
        </p:nvSpPr>
        <p:spPr>
          <a:xfrm>
            <a:off x="300038" y="985075"/>
            <a:ext cx="8524875" cy="4313238"/>
          </a:xfrm>
        </p:spPr>
        <p:txBody>
          <a:bodyPr/>
          <a:lstStyle/>
          <a:p>
            <a:r>
              <a:rPr lang="en-US" b="1" dirty="0" err="1"/>
              <a:t>inc</a:t>
            </a:r>
            <a:r>
              <a:rPr lang="en-US" b="1" dirty="0"/>
              <a:t>, </a:t>
            </a:r>
            <a:r>
              <a:rPr lang="en-US" b="1" dirty="0" err="1"/>
              <a:t>dec</a:t>
            </a:r>
            <a:r>
              <a:rPr lang="en-US" dirty="0"/>
              <a:t> — Increment, Decrement</a:t>
            </a:r>
          </a:p>
          <a:p>
            <a:r>
              <a:rPr lang="en-US" dirty="0"/>
              <a:t>The </a:t>
            </a:r>
            <a:r>
              <a:rPr lang="en-US" b="1" dirty="0" err="1"/>
              <a:t>inc</a:t>
            </a:r>
            <a:r>
              <a:rPr lang="en-US" dirty="0"/>
              <a:t> instruction increments the contents of its operand by one. The </a:t>
            </a:r>
            <a:r>
              <a:rPr lang="en-US" b="1" dirty="0" err="1"/>
              <a:t>dec</a:t>
            </a:r>
            <a:r>
              <a:rPr lang="en-US" dirty="0"/>
              <a:t> instruction decrements the contents of its operand by one.</a:t>
            </a:r>
          </a:p>
          <a:p>
            <a:r>
              <a:rPr lang="en-US" i="1" dirty="0"/>
              <a:t>Syntax</a:t>
            </a:r>
            <a:br>
              <a:rPr lang="en-US" dirty="0"/>
            </a:br>
            <a:r>
              <a:rPr lang="en-US" dirty="0" err="1"/>
              <a:t>inc</a:t>
            </a:r>
            <a:r>
              <a:rPr lang="en-US" dirty="0"/>
              <a:t> &lt;</a:t>
            </a:r>
            <a:r>
              <a:rPr lang="en-US" dirty="0" err="1"/>
              <a:t>reg</a:t>
            </a:r>
            <a:r>
              <a:rPr lang="en-US" dirty="0"/>
              <a:t>&gt;</a:t>
            </a:r>
            <a:br>
              <a:rPr lang="en-US" dirty="0"/>
            </a:br>
            <a:r>
              <a:rPr lang="en-US" dirty="0" err="1"/>
              <a:t>inc</a:t>
            </a:r>
            <a:r>
              <a:rPr lang="en-US" dirty="0"/>
              <a:t> &lt;mem&gt;</a:t>
            </a:r>
            <a:br>
              <a:rPr lang="en-US" dirty="0"/>
            </a:br>
            <a:r>
              <a:rPr lang="en-US" dirty="0" err="1"/>
              <a:t>dec</a:t>
            </a:r>
            <a:r>
              <a:rPr lang="en-US" dirty="0"/>
              <a:t> &lt;</a:t>
            </a:r>
            <a:r>
              <a:rPr lang="en-US" dirty="0" err="1"/>
              <a:t>reg</a:t>
            </a:r>
            <a:r>
              <a:rPr lang="en-US" dirty="0"/>
              <a:t>&gt;</a:t>
            </a:r>
            <a:br>
              <a:rPr lang="en-US" dirty="0"/>
            </a:br>
            <a:r>
              <a:rPr lang="en-US" dirty="0" err="1"/>
              <a:t>dec</a:t>
            </a:r>
            <a:r>
              <a:rPr lang="en-US" dirty="0"/>
              <a:t> &lt;mem&gt;</a:t>
            </a:r>
          </a:p>
          <a:p>
            <a:r>
              <a:rPr lang="en-US" i="1" dirty="0"/>
              <a:t>Examples</a:t>
            </a:r>
            <a:br>
              <a:rPr lang="en-US" dirty="0"/>
            </a:br>
            <a:r>
              <a:rPr lang="en-US" dirty="0" err="1"/>
              <a:t>dec</a:t>
            </a:r>
            <a:r>
              <a:rPr lang="en-US" dirty="0"/>
              <a:t> </a:t>
            </a:r>
            <a:r>
              <a:rPr lang="en-US" dirty="0" err="1"/>
              <a:t>eax</a:t>
            </a:r>
            <a:r>
              <a:rPr lang="en-US" dirty="0"/>
              <a:t> — subtract one from the contents of EAX.</a:t>
            </a:r>
            <a:br>
              <a:rPr lang="en-US" dirty="0"/>
            </a:br>
            <a:r>
              <a:rPr lang="en-US" dirty="0" err="1"/>
              <a:t>inc</a:t>
            </a:r>
            <a:r>
              <a:rPr lang="en-US" dirty="0"/>
              <a:t> DWORD PTR [</a:t>
            </a:r>
            <a:r>
              <a:rPr lang="en-US" dirty="0" err="1"/>
              <a:t>var</a:t>
            </a:r>
            <a:r>
              <a:rPr lang="en-US" dirty="0"/>
              <a:t>] — add one to the 32-bit integer stored at location </a:t>
            </a:r>
            <a:r>
              <a:rPr lang="en-US" i="1" dirty="0" err="1"/>
              <a:t>var</a:t>
            </a:r>
            <a:endParaRPr lang="en-US" dirty="0"/>
          </a:p>
        </p:txBody>
      </p:sp>
    </p:spTree>
    <p:extLst>
      <p:ext uri="{BB962C8B-B14F-4D97-AF65-F5344CB8AC3E}">
        <p14:creationId xmlns:p14="http://schemas.microsoft.com/office/powerpoint/2010/main" val="416565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t>SHL / SHR / SAR</a:t>
            </a:r>
            <a:br>
              <a:rPr lang="mr-IN" dirty="0"/>
            </a:br>
            <a:br>
              <a:rPr lang="mr-IN" b="0" dirty="0"/>
            </a:br>
            <a:br>
              <a:rPr lang="mr-IN" b="0" dirty="0"/>
            </a:br>
            <a:endParaRPr lang="en-US" dirty="0"/>
          </a:p>
        </p:txBody>
      </p:sp>
      <p:sp>
        <p:nvSpPr>
          <p:cNvPr id="3" name="Content Placeholder 2"/>
          <p:cNvSpPr>
            <a:spLocks noGrp="1"/>
          </p:cNvSpPr>
          <p:nvPr>
            <p:ph idx="1"/>
          </p:nvPr>
        </p:nvSpPr>
        <p:spPr/>
        <p:txBody>
          <a:bodyPr/>
          <a:lstStyle/>
          <a:p>
            <a:r>
              <a:rPr lang="en-US" dirty="0"/>
              <a:t>Shift logical left / right</a:t>
            </a:r>
          </a:p>
          <a:p>
            <a:r>
              <a:rPr lang="en-US" dirty="0"/>
              <a:t>Shift arithmetic right</a:t>
            </a:r>
          </a:p>
          <a:p>
            <a:r>
              <a:rPr lang="en-US" dirty="0"/>
              <a:t> Common usage: </a:t>
            </a:r>
            <a:r>
              <a:rPr lang="en-US" b="1" dirty="0">
                <a:solidFill>
                  <a:srgbClr val="FF0000"/>
                </a:solidFill>
              </a:rPr>
              <a:t>SHL </a:t>
            </a:r>
            <a:r>
              <a:rPr lang="en-US" b="1" dirty="0" err="1">
                <a:solidFill>
                  <a:srgbClr val="FF0000"/>
                </a:solidFill>
              </a:rPr>
              <a:t>eax</a:t>
            </a:r>
            <a:r>
              <a:rPr lang="en-US" b="1" dirty="0">
                <a:solidFill>
                  <a:srgbClr val="FF0000"/>
                </a:solidFill>
              </a:rPr>
              <a:t>, 2 </a:t>
            </a:r>
            <a:r>
              <a:rPr lang="en-US" dirty="0"/>
              <a:t>(when calculate memory address)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200" y="3155700"/>
            <a:ext cx="3740400" cy="1059780"/>
          </a:xfrm>
          <a:prstGeom prst="rect">
            <a:avLst/>
          </a:prstGeom>
        </p:spPr>
      </p:pic>
    </p:spTree>
    <p:extLst>
      <p:ext uri="{BB962C8B-B14F-4D97-AF65-F5344CB8AC3E}">
        <p14:creationId xmlns:p14="http://schemas.microsoft.com/office/powerpoint/2010/main" val="2093377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a:t>
            </a:r>
            <a:br>
              <a:rPr lang="en-US" dirty="0"/>
            </a:br>
            <a:endParaRPr lang="en-US" dirty="0"/>
          </a:p>
        </p:txBody>
      </p:sp>
      <p:sp>
        <p:nvSpPr>
          <p:cNvPr id="3" name="Content Placeholder 2"/>
          <p:cNvSpPr>
            <a:spLocks noGrp="1"/>
          </p:cNvSpPr>
          <p:nvPr>
            <p:ph idx="1"/>
          </p:nvPr>
        </p:nvSpPr>
        <p:spPr/>
        <p:txBody>
          <a:bodyPr/>
          <a:lstStyle/>
          <a:p>
            <a:r>
              <a:rPr lang="en-US" dirty="0"/>
              <a:t>Unconditional jump: </a:t>
            </a:r>
            <a:r>
              <a:rPr lang="en-US" dirty="0" err="1"/>
              <a:t>jmp</a:t>
            </a:r>
            <a:endParaRPr lang="en-US" dirty="0"/>
          </a:p>
          <a:p>
            <a:r>
              <a:rPr lang="en-US" dirty="0"/>
              <a:t>Conditional jump: je/</a:t>
            </a:r>
            <a:r>
              <a:rPr lang="en-US" dirty="0" err="1"/>
              <a:t>jne</a:t>
            </a:r>
            <a:br>
              <a:rPr lang="en-US" dirty="0"/>
            </a:br>
            <a:r>
              <a:rPr lang="en-US" dirty="0"/>
              <a:t>and ja/</a:t>
            </a:r>
            <a:r>
              <a:rPr lang="en-US" dirty="0" err="1"/>
              <a:t>jae</a:t>
            </a:r>
            <a:r>
              <a:rPr lang="en-US" dirty="0"/>
              <a:t>/</a:t>
            </a:r>
            <a:r>
              <a:rPr lang="en-US" dirty="0" err="1"/>
              <a:t>jb</a:t>
            </a:r>
            <a:r>
              <a:rPr lang="en-US" dirty="0"/>
              <a:t>/</a:t>
            </a:r>
            <a:r>
              <a:rPr lang="en-US" dirty="0" err="1"/>
              <a:t>jbe</a:t>
            </a:r>
            <a:r>
              <a:rPr lang="en-US" dirty="0"/>
              <a:t>/</a:t>
            </a:r>
            <a:r>
              <a:rPr lang="en-US" dirty="0" err="1"/>
              <a:t>jg</a:t>
            </a:r>
            <a:r>
              <a:rPr lang="en-US" dirty="0"/>
              <a:t>/</a:t>
            </a:r>
            <a:r>
              <a:rPr lang="en-US" dirty="0" err="1"/>
              <a:t>jge</a:t>
            </a:r>
            <a:r>
              <a:rPr lang="en-US" dirty="0"/>
              <a:t>/</a:t>
            </a:r>
            <a:r>
              <a:rPr lang="en-US" dirty="0" err="1"/>
              <a:t>jl</a:t>
            </a:r>
            <a:r>
              <a:rPr lang="en-US" dirty="0"/>
              <a:t>/</a:t>
            </a:r>
            <a:r>
              <a:rPr lang="en-US" dirty="0" err="1"/>
              <a:t>jle</a:t>
            </a:r>
            <a:r>
              <a:rPr lang="en-US" dirty="0"/>
              <a:t> ...</a:t>
            </a:r>
          </a:p>
          <a:p>
            <a:r>
              <a:rPr lang="en-US" altLang="zh-CN" dirty="0"/>
              <a:t>Sometime</a:t>
            </a:r>
            <a:r>
              <a:rPr lang="zh-CN" altLang="en-US" dirty="0"/>
              <a:t> </a:t>
            </a:r>
            <a:r>
              <a:rPr lang="en-US" altLang="zh-CN" dirty="0"/>
              <a:t>with</a:t>
            </a:r>
            <a:r>
              <a:rPr lang="en-US" dirty="0"/>
              <a:t> </a:t>
            </a:r>
            <a:r>
              <a:rPr lang="en-US" altLang="zh-CN" dirty="0"/>
              <a:t>”</a:t>
            </a:r>
            <a:r>
              <a:rPr lang="en-US" dirty="0" err="1"/>
              <a:t>cmp</a:t>
            </a:r>
            <a:r>
              <a:rPr lang="en-US" dirty="0"/>
              <a:t> A, B</a:t>
            </a:r>
            <a:r>
              <a:rPr lang="en-US" altLang="zh-CN" dirty="0"/>
              <a:t>”</a:t>
            </a:r>
            <a:r>
              <a:rPr lang="zh-CN" altLang="en-US" dirty="0"/>
              <a:t> </a:t>
            </a:r>
            <a:r>
              <a:rPr lang="en-US" altLang="zh-CN" dirty="0"/>
              <a:t>--</a:t>
            </a:r>
            <a:r>
              <a:rPr lang="zh-CN" altLang="en-US" dirty="0"/>
              <a:t> </a:t>
            </a:r>
            <a:r>
              <a:rPr lang="en-US" dirty="0"/>
              <a:t>compare these two values and set </a:t>
            </a:r>
            <a:r>
              <a:rPr lang="en-US" dirty="0" err="1"/>
              <a:t>eflags</a:t>
            </a:r>
            <a:endParaRPr lang="en-US" dirty="0"/>
          </a:p>
          <a:p>
            <a:r>
              <a:rPr lang="en-US" dirty="0"/>
              <a:t>Conditional jump </a:t>
            </a:r>
            <a:r>
              <a:rPr lang="en-US" altLang="zh-CN" dirty="0"/>
              <a:t>is</a:t>
            </a:r>
            <a:r>
              <a:rPr lang="zh-CN" altLang="en-US" dirty="0"/>
              <a:t> </a:t>
            </a:r>
            <a:r>
              <a:rPr lang="en-US" altLang="zh-CN" dirty="0"/>
              <a:t>decided</a:t>
            </a:r>
            <a:r>
              <a:rPr lang="zh-CN" altLang="en-US" dirty="0"/>
              <a:t> </a:t>
            </a:r>
            <a:r>
              <a:rPr lang="en-US" altLang="zh-CN" dirty="0"/>
              <a:t>by</a:t>
            </a:r>
            <a:r>
              <a:rPr lang="zh-CN" altLang="en-US" dirty="0"/>
              <a:t> </a:t>
            </a:r>
            <a:r>
              <a:rPr lang="en-US" altLang="zh-CN" dirty="0"/>
              <a:t>some</a:t>
            </a:r>
            <a:r>
              <a:rPr lang="zh-CN" altLang="en-US" dirty="0"/>
              <a:t> </a:t>
            </a:r>
            <a:r>
              <a:rPr lang="en-US" altLang="zh-CN" dirty="0"/>
              <a:t>of</a:t>
            </a:r>
            <a:r>
              <a:rPr lang="zh-CN" altLang="en-US" dirty="0"/>
              <a:t> </a:t>
            </a:r>
            <a:r>
              <a:rPr lang="en-US" altLang="zh-CN" dirty="0"/>
              <a:t>the</a:t>
            </a:r>
            <a:r>
              <a:rPr lang="en-US" dirty="0"/>
              <a:t> </a:t>
            </a:r>
            <a:r>
              <a:rPr lang="en-US" dirty="0" err="1"/>
              <a:t>eflags</a:t>
            </a:r>
            <a:r>
              <a:rPr lang="en-US" dirty="0"/>
              <a:t> </a:t>
            </a:r>
            <a:r>
              <a:rPr lang="en-US" altLang="zh-CN" dirty="0"/>
              <a:t>bits.</a:t>
            </a:r>
            <a:r>
              <a:rPr lang="zh-CN" altLang="en-US" dirty="0"/>
              <a:t> </a:t>
            </a:r>
            <a:endParaRPr lang="en-US" dirty="0"/>
          </a:p>
        </p:txBody>
      </p:sp>
      <p:pic>
        <p:nvPicPr>
          <p:cNvPr id="4" name="Picture 3"/>
          <p:cNvPicPr>
            <a:picLocks noChangeAspect="1"/>
          </p:cNvPicPr>
          <p:nvPr/>
        </p:nvPicPr>
        <p:blipFill>
          <a:blip r:embed="rId2"/>
          <a:stretch>
            <a:fillRect/>
          </a:stretch>
        </p:blipFill>
        <p:spPr>
          <a:xfrm>
            <a:off x="295275" y="3492000"/>
            <a:ext cx="3897600" cy="2923200"/>
          </a:xfrm>
          <a:prstGeom prst="rect">
            <a:avLst/>
          </a:prstGeom>
        </p:spPr>
      </p:pic>
      <p:pic>
        <p:nvPicPr>
          <p:cNvPr id="5" name="Picture 4"/>
          <p:cNvPicPr>
            <a:picLocks noChangeAspect="1"/>
          </p:cNvPicPr>
          <p:nvPr/>
        </p:nvPicPr>
        <p:blipFill>
          <a:blip r:embed="rId3"/>
          <a:stretch>
            <a:fillRect/>
          </a:stretch>
        </p:blipFill>
        <p:spPr>
          <a:xfrm>
            <a:off x="4514400" y="3492000"/>
            <a:ext cx="4000900" cy="3003811"/>
          </a:xfrm>
          <a:prstGeom prst="rect">
            <a:avLst/>
          </a:prstGeom>
        </p:spPr>
      </p:pic>
    </p:spTree>
    <p:extLst>
      <p:ext uri="{BB962C8B-B14F-4D97-AF65-F5344CB8AC3E}">
        <p14:creationId xmlns:p14="http://schemas.microsoft.com/office/powerpoint/2010/main" val="214291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a:t>
            </a:r>
          </a:p>
        </p:txBody>
      </p:sp>
      <p:sp>
        <p:nvSpPr>
          <p:cNvPr id="3" name="Content Placeholder 2"/>
          <p:cNvSpPr>
            <a:spLocks noGrp="1"/>
          </p:cNvSpPr>
          <p:nvPr>
            <p:ph idx="1"/>
          </p:nvPr>
        </p:nvSpPr>
        <p:spPr/>
        <p:txBody>
          <a:bodyPr/>
          <a:lstStyle/>
          <a:p>
            <a:r>
              <a:rPr lang="en-US" dirty="0"/>
              <a:t>ja/</a:t>
            </a:r>
            <a:r>
              <a:rPr lang="en-US" dirty="0" err="1"/>
              <a:t>jae</a:t>
            </a:r>
            <a:r>
              <a:rPr lang="en-US" dirty="0"/>
              <a:t>/</a:t>
            </a:r>
            <a:r>
              <a:rPr lang="en-US" dirty="0" err="1"/>
              <a:t>jb</a:t>
            </a:r>
            <a:r>
              <a:rPr lang="en-US" dirty="0"/>
              <a:t>/</a:t>
            </a:r>
            <a:r>
              <a:rPr lang="en-US" dirty="0" err="1"/>
              <a:t>jbe</a:t>
            </a:r>
            <a:r>
              <a:rPr lang="en-US" dirty="0"/>
              <a:t> are unsigned comparison</a:t>
            </a:r>
          </a:p>
          <a:p>
            <a:r>
              <a:rPr lang="en-US" dirty="0" err="1"/>
              <a:t>jg</a:t>
            </a:r>
            <a:r>
              <a:rPr lang="en-US" dirty="0"/>
              <a:t>/</a:t>
            </a:r>
            <a:r>
              <a:rPr lang="en-US" dirty="0" err="1"/>
              <a:t>jge</a:t>
            </a:r>
            <a:r>
              <a:rPr lang="en-US" dirty="0"/>
              <a:t>/</a:t>
            </a:r>
            <a:r>
              <a:rPr lang="en-US" dirty="0" err="1"/>
              <a:t>jl</a:t>
            </a:r>
            <a:r>
              <a:rPr lang="en-US" dirty="0"/>
              <a:t>/</a:t>
            </a:r>
            <a:r>
              <a:rPr lang="en-US" dirty="0" err="1"/>
              <a:t>jle</a:t>
            </a:r>
            <a:r>
              <a:rPr lang="en-US" dirty="0"/>
              <a:t> are signed comparison</a:t>
            </a:r>
          </a:p>
          <a:p>
            <a:endParaRPr lang="en-US" dirty="0"/>
          </a:p>
        </p:txBody>
      </p:sp>
      <p:pic>
        <p:nvPicPr>
          <p:cNvPr id="4" name="Picture 3"/>
          <p:cNvPicPr>
            <a:picLocks noChangeAspect="1"/>
          </p:cNvPicPr>
          <p:nvPr/>
        </p:nvPicPr>
        <p:blipFill>
          <a:blip r:embed="rId2"/>
          <a:stretch>
            <a:fillRect/>
          </a:stretch>
        </p:blipFill>
        <p:spPr>
          <a:xfrm>
            <a:off x="2080800" y="2477308"/>
            <a:ext cx="5649700" cy="4241703"/>
          </a:xfrm>
          <a:prstGeom prst="rect">
            <a:avLst/>
          </a:prstGeom>
        </p:spPr>
      </p:pic>
    </p:spTree>
    <p:extLst>
      <p:ext uri="{BB962C8B-B14F-4D97-AF65-F5344CB8AC3E}">
        <p14:creationId xmlns:p14="http://schemas.microsoft.com/office/powerpoint/2010/main" val="57811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IA</a:t>
            </a:r>
            <a:r>
              <a:rPr lang="en-US" altLang="zh-CN" dirty="0"/>
              <a:t>-</a:t>
            </a:r>
            <a:r>
              <a:rPr lang="en-US" dirty="0"/>
              <a:t>32 Processor</a:t>
            </a:r>
            <a:br>
              <a:rPr lang="en-US" dirty="0"/>
            </a:br>
            <a:endParaRPr lang="en-US" dirty="0"/>
          </a:p>
        </p:txBody>
      </p:sp>
      <p:sp>
        <p:nvSpPr>
          <p:cNvPr id="3" name="Content Placeholder 2"/>
          <p:cNvSpPr>
            <a:spLocks noGrp="1"/>
          </p:cNvSpPr>
          <p:nvPr>
            <p:ph idx="1"/>
          </p:nvPr>
        </p:nvSpPr>
        <p:spPr/>
        <p:txBody>
          <a:bodyPr/>
          <a:lstStyle/>
          <a:p>
            <a:r>
              <a:rPr lang="en-US" dirty="0"/>
              <a:t>Intel uses IA</a:t>
            </a:r>
            <a:r>
              <a:rPr lang="en-US" altLang="zh-CN" dirty="0"/>
              <a:t>-</a:t>
            </a:r>
            <a:r>
              <a:rPr lang="en-US" dirty="0"/>
              <a:t>32 to refer to Pentium processor family, in order to distinguish them from their 64-bit architectures.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000" y="2480360"/>
            <a:ext cx="5604200" cy="3225439"/>
          </a:xfrm>
          <a:prstGeom prst="rect">
            <a:avLst/>
          </a:prstGeom>
        </p:spPr>
      </p:pic>
    </p:spTree>
    <p:extLst>
      <p:ext uri="{BB962C8B-B14F-4D97-AF65-F5344CB8AC3E}">
        <p14:creationId xmlns:p14="http://schemas.microsoft.com/office/powerpoint/2010/main" val="213285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6D64-EAE9-0F4D-8176-6E8806E4EE48}"/>
              </a:ext>
            </a:extLst>
          </p:cNvPr>
          <p:cNvSpPr>
            <a:spLocks noGrp="1"/>
          </p:cNvSpPr>
          <p:nvPr>
            <p:ph type="title"/>
          </p:nvPr>
        </p:nvSpPr>
        <p:spPr/>
        <p:txBody>
          <a:bodyPr/>
          <a:lstStyle/>
          <a:p>
            <a:r>
              <a:rPr lang="en-US" altLang="zh-CN" dirty="0"/>
              <a:t>CMP</a:t>
            </a:r>
            <a:endParaRPr lang="en-US" dirty="0"/>
          </a:p>
        </p:txBody>
      </p:sp>
      <p:sp>
        <p:nvSpPr>
          <p:cNvPr id="3" name="Content Placeholder 2">
            <a:extLst>
              <a:ext uri="{FF2B5EF4-FFF2-40B4-BE49-F238E27FC236}">
                <a16:creationId xmlns:a16="http://schemas.microsoft.com/office/drawing/2014/main" id="{38454613-77FE-EF49-A40D-8EE4AB31C349}"/>
              </a:ext>
            </a:extLst>
          </p:cNvPr>
          <p:cNvSpPr>
            <a:spLocks noGrp="1"/>
          </p:cNvSpPr>
          <p:nvPr>
            <p:ph idx="1"/>
          </p:nvPr>
        </p:nvSpPr>
        <p:spPr/>
        <p:txBody>
          <a:bodyPr/>
          <a:lstStyle/>
          <a:p>
            <a:r>
              <a:rPr lang="en-US" b="1" dirty="0" err="1"/>
              <a:t>cmp</a:t>
            </a:r>
            <a:r>
              <a:rPr lang="en-US" dirty="0"/>
              <a:t> — Compare</a:t>
            </a:r>
          </a:p>
          <a:p>
            <a:r>
              <a:rPr lang="en-US" dirty="0"/>
              <a:t>Compare the values of the two specified operands, setting the condition codes in the machine status word appropriately. This instruction is equivalent to the sub instruction, except the result of the subtraction is discarded instead of replacing the first operand.</a:t>
            </a:r>
            <a:r>
              <a:rPr lang="zh-CN" altLang="en-US" dirty="0"/>
              <a:t> </a:t>
            </a:r>
            <a:r>
              <a:rPr lang="en-US" i="1" dirty="0"/>
              <a:t>Syntax</a:t>
            </a:r>
            <a:br>
              <a:rPr lang="en-US" dirty="0"/>
            </a:br>
            <a:r>
              <a:rPr lang="en-US" dirty="0" err="1"/>
              <a:t>cmp</a:t>
            </a:r>
            <a:r>
              <a:rPr lang="en-US" dirty="0"/>
              <a:t> &lt;</a:t>
            </a:r>
            <a:r>
              <a:rPr lang="en-US" dirty="0" err="1"/>
              <a:t>reg</a:t>
            </a:r>
            <a:r>
              <a:rPr lang="en-US" dirty="0"/>
              <a:t>&gt;,&lt;</a:t>
            </a:r>
            <a:r>
              <a:rPr lang="en-US" dirty="0" err="1"/>
              <a:t>reg</a:t>
            </a:r>
            <a:r>
              <a:rPr lang="en-US" dirty="0"/>
              <a:t>&gt;</a:t>
            </a:r>
            <a:br>
              <a:rPr lang="en-US" dirty="0"/>
            </a:br>
            <a:r>
              <a:rPr lang="en-US" dirty="0" err="1"/>
              <a:t>cmp</a:t>
            </a:r>
            <a:r>
              <a:rPr lang="en-US" dirty="0"/>
              <a:t> &lt;</a:t>
            </a:r>
            <a:r>
              <a:rPr lang="en-US" dirty="0" err="1"/>
              <a:t>reg</a:t>
            </a:r>
            <a:r>
              <a:rPr lang="en-US" dirty="0"/>
              <a:t>&gt;,&lt;mem&gt;</a:t>
            </a:r>
            <a:br>
              <a:rPr lang="en-US" dirty="0"/>
            </a:br>
            <a:r>
              <a:rPr lang="en-US" dirty="0" err="1"/>
              <a:t>cmp</a:t>
            </a:r>
            <a:r>
              <a:rPr lang="en-US" dirty="0"/>
              <a:t> &lt;mem&gt;,&lt;</a:t>
            </a:r>
            <a:r>
              <a:rPr lang="en-US" dirty="0" err="1"/>
              <a:t>reg</a:t>
            </a:r>
            <a:r>
              <a:rPr lang="en-US" dirty="0"/>
              <a:t>&gt;</a:t>
            </a:r>
            <a:br>
              <a:rPr lang="en-US" dirty="0"/>
            </a:br>
            <a:r>
              <a:rPr lang="en-US" dirty="0" err="1"/>
              <a:t>cmp</a:t>
            </a:r>
            <a:r>
              <a:rPr lang="en-US" dirty="0"/>
              <a:t> &lt;</a:t>
            </a:r>
            <a:r>
              <a:rPr lang="en-US" dirty="0" err="1"/>
              <a:t>reg</a:t>
            </a:r>
            <a:r>
              <a:rPr lang="en-US" dirty="0"/>
              <a:t>&gt;,&lt;con&gt;</a:t>
            </a:r>
          </a:p>
          <a:p>
            <a:r>
              <a:rPr lang="en-US" i="1" dirty="0"/>
              <a:t>Example</a:t>
            </a:r>
            <a:br>
              <a:rPr lang="en-US" dirty="0"/>
            </a:br>
            <a:r>
              <a:rPr lang="en-US" dirty="0" err="1"/>
              <a:t>cmp</a:t>
            </a:r>
            <a:r>
              <a:rPr lang="en-US" dirty="0"/>
              <a:t> DWORD PTR [</a:t>
            </a:r>
            <a:r>
              <a:rPr lang="en-US" dirty="0" err="1"/>
              <a:t>var</a:t>
            </a:r>
            <a:r>
              <a:rPr lang="en-US" dirty="0"/>
              <a:t>], 10</a:t>
            </a:r>
            <a:br>
              <a:rPr lang="en-US" dirty="0"/>
            </a:br>
            <a:r>
              <a:rPr lang="en-US" dirty="0" err="1"/>
              <a:t>jeq</a:t>
            </a:r>
            <a:r>
              <a:rPr lang="en-US" dirty="0"/>
              <a:t> loop</a:t>
            </a:r>
          </a:p>
          <a:p>
            <a:r>
              <a:rPr lang="en-US" dirty="0"/>
              <a:t>If the 4 bytes stored at location </a:t>
            </a:r>
            <a:r>
              <a:rPr lang="en-US" i="1" dirty="0" err="1"/>
              <a:t>var</a:t>
            </a:r>
            <a:r>
              <a:rPr lang="en-US" dirty="0"/>
              <a:t> are equal to the 4-byte integer constant 10, jump to the location labeled </a:t>
            </a:r>
            <a:r>
              <a:rPr lang="en-US" i="1" dirty="0"/>
              <a:t>loop</a:t>
            </a:r>
            <a:r>
              <a:rPr lang="en-US" dirty="0"/>
              <a:t>.</a:t>
            </a:r>
          </a:p>
          <a:p>
            <a:endParaRPr lang="en-US" dirty="0"/>
          </a:p>
        </p:txBody>
      </p:sp>
    </p:spTree>
    <p:extLst>
      <p:ext uri="{BB962C8B-B14F-4D97-AF65-F5344CB8AC3E}">
        <p14:creationId xmlns:p14="http://schemas.microsoft.com/office/powerpoint/2010/main" val="2910012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pic>
        <p:nvPicPr>
          <p:cNvPr id="5" name="Picture 9" descr="imgres.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5411" y="3385498"/>
            <a:ext cx="1662089" cy="1654702"/>
          </a:xfrm>
          <a:prstGeom prst="rect">
            <a:avLst/>
          </a:prstGeom>
        </p:spPr>
      </p:pic>
    </p:spTree>
    <p:extLst>
      <p:ext uri="{BB962C8B-B14F-4D97-AF65-F5344CB8AC3E}">
        <p14:creationId xmlns:p14="http://schemas.microsoft.com/office/powerpoint/2010/main" val="9828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Modes</a:t>
            </a:r>
            <a:br>
              <a:rPr lang="en-US" dirty="0"/>
            </a:br>
            <a:endParaRPr lang="en-US" dirty="0"/>
          </a:p>
        </p:txBody>
      </p:sp>
      <p:sp>
        <p:nvSpPr>
          <p:cNvPr id="3" name="Content Placeholder 2"/>
          <p:cNvSpPr>
            <a:spLocks noGrp="1"/>
          </p:cNvSpPr>
          <p:nvPr>
            <p:ph idx="1"/>
          </p:nvPr>
        </p:nvSpPr>
        <p:spPr>
          <a:xfrm>
            <a:off x="295275" y="826675"/>
            <a:ext cx="8524875" cy="4313238"/>
          </a:xfrm>
        </p:spPr>
        <p:txBody>
          <a:bodyPr/>
          <a:lstStyle/>
          <a:p>
            <a:r>
              <a:rPr lang="en-US" dirty="0"/>
              <a:t>The </a:t>
            </a:r>
            <a:r>
              <a:rPr lang="en-US" altLang="zh-CN" dirty="0"/>
              <a:t>I</a:t>
            </a:r>
            <a:r>
              <a:rPr lang="en-US" dirty="0"/>
              <a:t>A</a:t>
            </a:r>
            <a:r>
              <a:rPr lang="en-US" altLang="zh-CN" dirty="0"/>
              <a:t>-</a:t>
            </a:r>
            <a:r>
              <a:rPr lang="en-US" dirty="0"/>
              <a:t>32 processor has three operating modes:</a:t>
            </a:r>
          </a:p>
          <a:p>
            <a:r>
              <a:rPr lang="en-US" b="1" dirty="0"/>
              <a:t>Real-address mo</a:t>
            </a:r>
            <a:r>
              <a:rPr lang="en-US" dirty="0"/>
              <a:t>d</a:t>
            </a:r>
            <a:r>
              <a:rPr lang="en-US" b="1" dirty="0"/>
              <a:t>e.</a:t>
            </a:r>
            <a:r>
              <a:rPr lang="en-US" dirty="0"/>
              <a:t> This mode lets the processor to address "real" memory address. </a:t>
            </a:r>
          </a:p>
          <a:p>
            <a:pPr lvl="1"/>
            <a:r>
              <a:rPr lang="en-US" dirty="0"/>
              <a:t>It can address up to </a:t>
            </a:r>
            <a:r>
              <a:rPr lang="en-US" b="1" dirty="0"/>
              <a:t>1Mbytes</a:t>
            </a:r>
            <a:r>
              <a:rPr lang="en-US" dirty="0"/>
              <a:t> of memory (20-bit of address). </a:t>
            </a:r>
          </a:p>
          <a:p>
            <a:pPr lvl="1"/>
            <a:r>
              <a:rPr lang="en-US" dirty="0"/>
              <a:t>It can also be called "unprotected" mode since operating system (such as DOS) code runs in the same mode as the user applications. </a:t>
            </a:r>
          </a:p>
          <a:p>
            <a:r>
              <a:rPr lang="en-US" b="1" dirty="0"/>
              <a:t>Protected mode.</a:t>
            </a:r>
            <a:r>
              <a:rPr lang="en-US" dirty="0"/>
              <a:t> This is the preferred mode for a modern operating system. </a:t>
            </a:r>
          </a:p>
          <a:p>
            <a:pPr lvl="1"/>
            <a:r>
              <a:rPr lang="en-US" dirty="0"/>
              <a:t>It can address up to </a:t>
            </a:r>
            <a:r>
              <a:rPr lang="en-US" altLang="zh-CN" b="1" dirty="0"/>
              <a:t>4GB</a:t>
            </a:r>
            <a:r>
              <a:rPr lang="en-US" b="1" dirty="0"/>
              <a:t>bytes</a:t>
            </a:r>
            <a:r>
              <a:rPr lang="en-US" dirty="0"/>
              <a:t> of memory (</a:t>
            </a:r>
            <a:r>
              <a:rPr lang="en-US" altLang="zh-CN" dirty="0"/>
              <a:t>32</a:t>
            </a:r>
            <a:r>
              <a:rPr lang="en-US" dirty="0"/>
              <a:t>-bit of address). </a:t>
            </a:r>
          </a:p>
          <a:p>
            <a:r>
              <a:rPr lang="en-US" b="1" dirty="0"/>
              <a:t>System management mode. </a:t>
            </a:r>
            <a:r>
              <a:rPr lang="en-US" dirty="0"/>
              <a:t>This mode is designed for fast state snapshot and resumption. It is useful for power management</a:t>
            </a:r>
          </a:p>
        </p:txBody>
      </p:sp>
    </p:spTree>
    <p:extLst>
      <p:ext uri="{BB962C8B-B14F-4D97-AF65-F5344CB8AC3E}">
        <p14:creationId xmlns:p14="http://schemas.microsoft.com/office/powerpoint/2010/main" val="189323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OS</a:t>
            </a:r>
            <a:r>
              <a:rPr lang="zh-CN" altLang="en-US" dirty="0"/>
              <a:t> </a:t>
            </a:r>
            <a:r>
              <a:rPr lang="en-US" altLang="zh-CN" dirty="0"/>
              <a:t>Boot</a:t>
            </a:r>
            <a:r>
              <a:rPr lang="zh-CN" altLang="en-US" dirty="0"/>
              <a:t> </a:t>
            </a:r>
            <a:r>
              <a:rPr lang="en-US" altLang="zh-CN" dirty="0"/>
              <a:t>Process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2535" y="749300"/>
            <a:ext cx="6233368" cy="6108700"/>
          </a:xfrm>
          <a:prstGeom prst="rect">
            <a:avLst/>
          </a:prstGeom>
        </p:spPr>
      </p:pic>
    </p:spTree>
    <p:extLst>
      <p:ext uri="{BB962C8B-B14F-4D97-AF65-F5344CB8AC3E}">
        <p14:creationId xmlns:p14="http://schemas.microsoft.com/office/powerpoint/2010/main" val="9125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Set</a:t>
            </a:r>
            <a:br>
              <a:rPr lang="en-US" dirty="0"/>
            </a:br>
            <a:endParaRPr lang="en-US" dirty="0"/>
          </a:p>
        </p:txBody>
      </p:sp>
      <p:sp>
        <p:nvSpPr>
          <p:cNvPr id="3" name="Content Placeholder 2"/>
          <p:cNvSpPr>
            <a:spLocks noGrp="1"/>
          </p:cNvSpPr>
          <p:nvPr>
            <p:ph idx="1"/>
          </p:nvPr>
        </p:nvSpPr>
        <p:spPr>
          <a:xfrm>
            <a:off x="295275" y="1049688"/>
            <a:ext cx="8524875" cy="4313238"/>
          </a:xfrm>
        </p:spPr>
        <p:txBody>
          <a:bodyPr/>
          <a:lstStyle/>
          <a:p>
            <a:r>
              <a:rPr lang="en-US" dirty="0"/>
              <a:t>There are three types of registers: </a:t>
            </a:r>
          </a:p>
          <a:p>
            <a:pPr lvl="1"/>
            <a:r>
              <a:rPr lang="en-US" dirty="0"/>
              <a:t>general-purpose data registers, </a:t>
            </a:r>
          </a:p>
          <a:p>
            <a:pPr lvl="1"/>
            <a:r>
              <a:rPr lang="en-US" dirty="0"/>
              <a:t>segment registers,</a:t>
            </a:r>
          </a:p>
          <a:p>
            <a:pPr lvl="1"/>
            <a:r>
              <a:rPr lang="en-US" dirty="0"/>
              <a:t>status and control registers.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33" y="2700294"/>
            <a:ext cx="6842207" cy="4157705"/>
          </a:xfrm>
          <a:prstGeom prst="rect">
            <a:avLst/>
          </a:prstGeom>
        </p:spPr>
      </p:pic>
    </p:spTree>
    <p:extLst>
      <p:ext uri="{BB962C8B-B14F-4D97-AF65-F5344CB8AC3E}">
        <p14:creationId xmlns:p14="http://schemas.microsoft.com/office/powerpoint/2010/main" val="142624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General-purpose Registers</a:t>
            </a:r>
            <a:br>
              <a:rPr lang="en-US" dirty="0"/>
            </a:br>
            <a:br>
              <a:rPr lang="en-US" b="0" dirty="0"/>
            </a:br>
            <a:endParaRPr lang="en-US" dirty="0"/>
          </a:p>
        </p:txBody>
      </p:sp>
      <p:sp>
        <p:nvSpPr>
          <p:cNvPr id="3" name="Content Placeholder 2"/>
          <p:cNvSpPr>
            <a:spLocks noGrp="1"/>
          </p:cNvSpPr>
          <p:nvPr>
            <p:ph idx="1"/>
          </p:nvPr>
        </p:nvSpPr>
        <p:spPr>
          <a:xfrm>
            <a:off x="300038" y="919059"/>
            <a:ext cx="8524875" cy="4313238"/>
          </a:xfrm>
        </p:spPr>
        <p:txBody>
          <a:bodyPr/>
          <a:lstStyle/>
          <a:p>
            <a:r>
              <a:rPr lang="en-US" dirty="0"/>
              <a:t>The </a:t>
            </a:r>
            <a:r>
              <a:rPr lang="en-US" b="1" dirty="0"/>
              <a:t>eight</a:t>
            </a:r>
            <a:r>
              <a:rPr lang="en-US" dirty="0"/>
              <a:t> 32-bit general-purpose data registers are used to hold operands for logical and arithmetic operations, operands for address calculations and memory pointers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44" y="1989941"/>
            <a:ext cx="6794500" cy="4089400"/>
          </a:xfrm>
          <a:prstGeom prst="rect">
            <a:avLst/>
          </a:prstGeom>
        </p:spPr>
      </p:pic>
      <p:sp>
        <p:nvSpPr>
          <p:cNvPr id="6" name="Right Arrow 5"/>
          <p:cNvSpPr/>
          <p:nvPr/>
        </p:nvSpPr>
        <p:spPr bwMode="auto">
          <a:xfrm rot="9028274">
            <a:off x="692867" y="3004228"/>
            <a:ext cx="617517" cy="3638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p:cNvSpPr txBox="1"/>
          <p:nvPr/>
        </p:nvSpPr>
        <p:spPr>
          <a:xfrm>
            <a:off x="123777" y="3288826"/>
            <a:ext cx="1039067" cy="400110"/>
          </a:xfrm>
          <a:prstGeom prst="rect">
            <a:avLst/>
          </a:prstGeom>
          <a:noFill/>
        </p:spPr>
        <p:txBody>
          <a:bodyPr wrap="none" rtlCol="0">
            <a:spAutoFit/>
          </a:bodyPr>
          <a:lstStyle/>
          <a:p>
            <a:r>
              <a:rPr lang="en-US" altLang="zh-CN" dirty="0"/>
              <a:t>4</a:t>
            </a:r>
            <a:r>
              <a:rPr lang="zh-CN" altLang="en-US" dirty="0"/>
              <a:t> </a:t>
            </a:r>
            <a:r>
              <a:rPr lang="en-US" altLang="zh-CN" dirty="0"/>
              <a:t>Bytes</a:t>
            </a:r>
            <a:endParaRPr lang="en-US" dirty="0"/>
          </a:p>
        </p:txBody>
      </p:sp>
    </p:spTree>
    <p:extLst>
      <p:ext uri="{BB962C8B-B14F-4D97-AF65-F5344CB8AC3E}">
        <p14:creationId xmlns:p14="http://schemas.microsoft.com/office/powerpoint/2010/main" val="14791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Other</a:t>
            </a:r>
            <a:r>
              <a:rPr lang="zh-CN" altLang="en-US" dirty="0"/>
              <a:t> </a:t>
            </a:r>
            <a:r>
              <a:rPr lang="en-US" altLang="zh-CN" dirty="0"/>
              <a:t>uses</a:t>
            </a:r>
            <a:r>
              <a:rPr lang="mr-IN" altLang="zh-CN" dirty="0"/>
              <a:t>…</a:t>
            </a:r>
            <a:endParaRPr lang="en-US" dirty="0"/>
          </a:p>
        </p:txBody>
      </p:sp>
      <p:sp>
        <p:nvSpPr>
          <p:cNvPr id="3" name="Content Placeholder 2"/>
          <p:cNvSpPr>
            <a:spLocks noGrp="1"/>
          </p:cNvSpPr>
          <p:nvPr>
            <p:ph idx="1"/>
          </p:nvPr>
        </p:nvSpPr>
        <p:spPr>
          <a:xfrm>
            <a:off x="295275" y="1239724"/>
            <a:ext cx="8524875" cy="4313238"/>
          </a:xfrm>
        </p:spPr>
        <p:txBody>
          <a:bodyPr/>
          <a:lstStyle/>
          <a:p>
            <a:pPr lvl="1"/>
            <a:r>
              <a:rPr lang="en-US" sz="2400" dirty="0"/>
              <a:t>EAX—Accumulator for operands and results data.</a:t>
            </a:r>
          </a:p>
          <a:p>
            <a:pPr lvl="1"/>
            <a:r>
              <a:rPr lang="en-US" sz="2400" dirty="0"/>
              <a:t>EBX—Pointer to data in the DS segment.</a:t>
            </a:r>
          </a:p>
          <a:p>
            <a:pPr lvl="1"/>
            <a:r>
              <a:rPr lang="en-US" sz="2400" dirty="0"/>
              <a:t>ECX—Counter for string and loop operations.</a:t>
            </a:r>
          </a:p>
          <a:p>
            <a:pPr lvl="1"/>
            <a:r>
              <a:rPr lang="en-US" sz="2400" dirty="0"/>
              <a:t>EDX—I/O pointer.</a:t>
            </a:r>
          </a:p>
          <a:p>
            <a:endParaRPr lang="en-US" dirty="0"/>
          </a:p>
        </p:txBody>
      </p:sp>
      <p:sp>
        <p:nvSpPr>
          <p:cNvPr id="5" name="TextBox 4"/>
          <p:cNvSpPr txBox="1"/>
          <p:nvPr/>
        </p:nvSpPr>
        <p:spPr>
          <a:xfrm>
            <a:off x="295275" y="3396343"/>
            <a:ext cx="8167007" cy="2246769"/>
          </a:xfrm>
          <a:prstGeom prst="rect">
            <a:avLst/>
          </a:prstGeom>
          <a:noFill/>
        </p:spPr>
        <p:txBody>
          <a:bodyPr wrap="square" rtlCol="0">
            <a:spAutoFit/>
          </a:bodyPr>
          <a:lstStyle/>
          <a:p>
            <a:pPr marL="457200" indent="-457200">
              <a:buFont typeface="+mj-lt"/>
              <a:buAutoNum type="arabicPeriod"/>
            </a:pPr>
            <a:r>
              <a:rPr lang="en-US" altLang="zh-CN" dirty="0"/>
              <a:t>We</a:t>
            </a:r>
            <a:r>
              <a:rPr lang="zh-CN" altLang="en-US" dirty="0"/>
              <a:t> </a:t>
            </a:r>
            <a:r>
              <a:rPr lang="en-US" altLang="zh-CN" dirty="0"/>
              <a:t>use</a:t>
            </a:r>
            <a:r>
              <a:rPr lang="zh-CN" altLang="en-US" dirty="0"/>
              <a:t> </a:t>
            </a:r>
            <a:r>
              <a:rPr lang="en-US" altLang="zh-CN" dirty="0"/>
              <a:t>these</a:t>
            </a:r>
            <a:r>
              <a:rPr lang="zh-CN" altLang="en-US" dirty="0"/>
              <a:t> </a:t>
            </a:r>
            <a:r>
              <a:rPr lang="en-US" altLang="zh-CN" dirty="0"/>
              <a:t>four</a:t>
            </a:r>
            <a:r>
              <a:rPr lang="zh-CN" altLang="en-US" dirty="0"/>
              <a:t> </a:t>
            </a:r>
            <a:r>
              <a:rPr lang="en-US" altLang="zh-CN" dirty="0"/>
              <a:t>registers</a:t>
            </a:r>
            <a:r>
              <a:rPr lang="zh-CN" altLang="en-US" dirty="0"/>
              <a:t> </a:t>
            </a:r>
            <a:r>
              <a:rPr lang="en-US" altLang="zh-CN" dirty="0"/>
              <a:t>when</a:t>
            </a:r>
            <a:r>
              <a:rPr lang="zh-CN" altLang="en-US" dirty="0"/>
              <a:t> </a:t>
            </a:r>
            <a:r>
              <a:rPr lang="en-US" altLang="zh-CN" dirty="0"/>
              <a:t>we</a:t>
            </a:r>
            <a:r>
              <a:rPr lang="zh-CN" altLang="en-US" dirty="0"/>
              <a:t> </a:t>
            </a:r>
            <a:r>
              <a:rPr lang="en-US" altLang="zh-CN" dirty="0"/>
              <a:t>perform</a:t>
            </a:r>
            <a:r>
              <a:rPr lang="zh-CN" altLang="en-US" dirty="0"/>
              <a:t> </a:t>
            </a:r>
            <a:r>
              <a:rPr lang="en-US" dirty="0"/>
              <a:t>arithmetic operations</a:t>
            </a:r>
            <a:r>
              <a:rPr lang="zh-CN" altLang="en-US" dirty="0"/>
              <a:t> </a:t>
            </a:r>
            <a:r>
              <a:rPr lang="en-US" altLang="zh-CN" dirty="0"/>
              <a:t>(ADD,</a:t>
            </a:r>
            <a:r>
              <a:rPr lang="zh-CN" altLang="en-US" dirty="0"/>
              <a:t> </a:t>
            </a:r>
            <a:r>
              <a:rPr lang="en-US" altLang="zh-CN" dirty="0"/>
              <a:t>SUB,</a:t>
            </a:r>
            <a:r>
              <a:rPr lang="zh-CN" altLang="en-US" dirty="0"/>
              <a:t> </a:t>
            </a:r>
            <a:r>
              <a:rPr lang="en-US" altLang="zh-CN" dirty="0"/>
              <a:t>XOR,</a:t>
            </a:r>
            <a:r>
              <a:rPr lang="zh-CN" altLang="en-US" dirty="0"/>
              <a:t> </a:t>
            </a:r>
            <a:r>
              <a:rPr lang="en-US" altLang="zh-CN" dirty="0"/>
              <a:t>OR)</a:t>
            </a:r>
            <a:r>
              <a:rPr lang="zh-CN" altLang="en-US" dirty="0"/>
              <a:t> </a:t>
            </a:r>
            <a:r>
              <a:rPr lang="en-US" altLang="zh-CN" dirty="0"/>
              <a:t>--</a:t>
            </a:r>
            <a:r>
              <a:rPr lang="zh-CN" altLang="en-US" dirty="0"/>
              <a:t> </a:t>
            </a:r>
            <a:r>
              <a:rPr lang="en-US" altLang="zh-CN" dirty="0"/>
              <a:t>store</a:t>
            </a:r>
            <a:r>
              <a:rPr lang="zh-CN" altLang="en-US" dirty="0"/>
              <a:t> </a:t>
            </a:r>
            <a:r>
              <a:rPr lang="en-US" altLang="zh-CN" dirty="0"/>
              <a:t>constant</a:t>
            </a:r>
            <a:r>
              <a:rPr lang="zh-CN" altLang="en-US" dirty="0"/>
              <a:t> </a:t>
            </a:r>
            <a:r>
              <a:rPr lang="en-US" altLang="zh-CN" dirty="0"/>
              <a:t>or</a:t>
            </a:r>
            <a:r>
              <a:rPr lang="zh-CN" altLang="en-US" dirty="0"/>
              <a:t> </a:t>
            </a:r>
            <a:r>
              <a:rPr lang="en-US" altLang="zh-CN" dirty="0"/>
              <a:t>variable’s</a:t>
            </a:r>
            <a:r>
              <a:rPr lang="zh-CN" altLang="en-US" dirty="0"/>
              <a:t> </a:t>
            </a:r>
            <a:r>
              <a:rPr lang="en-US" altLang="zh-CN" dirty="0"/>
              <a:t>value.</a:t>
            </a:r>
            <a:r>
              <a:rPr lang="zh-CN" altLang="en-US" dirty="0"/>
              <a:t> </a:t>
            </a:r>
            <a:endParaRPr lang="en-US" altLang="zh-CN" dirty="0"/>
          </a:p>
          <a:p>
            <a:pPr marL="457200" indent="-457200">
              <a:buFont typeface="+mj-lt"/>
              <a:buAutoNum type="arabicPeriod"/>
            </a:pPr>
            <a:r>
              <a:rPr lang="en-US" altLang="zh-CN" dirty="0"/>
              <a:t>Some</a:t>
            </a:r>
            <a:r>
              <a:rPr lang="zh-CN" altLang="en-US" dirty="0"/>
              <a:t> </a:t>
            </a:r>
            <a:r>
              <a:rPr lang="en-US" altLang="zh-CN" dirty="0"/>
              <a:t>assembly</a:t>
            </a:r>
            <a:r>
              <a:rPr lang="zh-CN" altLang="en-US" dirty="0"/>
              <a:t> </a:t>
            </a:r>
            <a:r>
              <a:rPr lang="en-US" altLang="zh-CN" dirty="0"/>
              <a:t>operations</a:t>
            </a:r>
            <a:r>
              <a:rPr lang="zh-CN" altLang="en-US" dirty="0"/>
              <a:t> </a:t>
            </a:r>
            <a:r>
              <a:rPr lang="en-US" altLang="zh-CN" dirty="0"/>
              <a:t>(MUL,</a:t>
            </a:r>
            <a:r>
              <a:rPr lang="zh-CN" altLang="en-US" dirty="0"/>
              <a:t> </a:t>
            </a:r>
            <a:r>
              <a:rPr lang="en-US" altLang="zh-CN" dirty="0"/>
              <a:t>DIV,</a:t>
            </a:r>
            <a:r>
              <a:rPr lang="zh-CN" altLang="en-US" dirty="0"/>
              <a:t> </a:t>
            </a:r>
            <a:r>
              <a:rPr lang="en-US" altLang="zh-CN" dirty="0"/>
              <a:t>LODS)</a:t>
            </a:r>
            <a:r>
              <a:rPr lang="zh-CN" altLang="en-US" dirty="0"/>
              <a:t> </a:t>
            </a:r>
            <a:r>
              <a:rPr lang="en-US" altLang="zh-CN" dirty="0"/>
              <a:t>directly</a:t>
            </a:r>
            <a:r>
              <a:rPr lang="zh-CN" altLang="en-US" dirty="0"/>
              <a:t> </a:t>
            </a:r>
            <a:r>
              <a:rPr lang="en-US" altLang="zh-CN" dirty="0"/>
              <a:t>operate</a:t>
            </a:r>
            <a:r>
              <a:rPr lang="zh-CN" altLang="en-US" dirty="0"/>
              <a:t> </a:t>
            </a:r>
            <a:r>
              <a:rPr lang="en-US" altLang="zh-CN" dirty="0"/>
              <a:t>these</a:t>
            </a:r>
            <a:r>
              <a:rPr lang="zh-CN" altLang="en-US" dirty="0"/>
              <a:t> </a:t>
            </a:r>
            <a:r>
              <a:rPr lang="en-US" altLang="zh-CN" dirty="0"/>
              <a:t>register</a:t>
            </a:r>
            <a:r>
              <a:rPr lang="zh-CN" altLang="en-US" dirty="0"/>
              <a:t> </a:t>
            </a:r>
            <a:r>
              <a:rPr lang="en-US" altLang="zh-CN" dirty="0"/>
              <a:t>and</a:t>
            </a:r>
            <a:r>
              <a:rPr lang="zh-CN" altLang="en-US" dirty="0"/>
              <a:t> </a:t>
            </a:r>
            <a:r>
              <a:rPr lang="en-US" altLang="zh-CN" dirty="0"/>
              <a:t>altered</a:t>
            </a:r>
            <a:r>
              <a:rPr lang="zh-CN" altLang="en-US" dirty="0"/>
              <a:t> </a:t>
            </a:r>
            <a:r>
              <a:rPr lang="en-US" altLang="zh-CN" dirty="0"/>
              <a:t>the</a:t>
            </a:r>
            <a:r>
              <a:rPr lang="zh-CN" altLang="en-US" dirty="0"/>
              <a:t> </a:t>
            </a:r>
            <a:r>
              <a:rPr lang="en-US" altLang="zh-CN" dirty="0"/>
              <a:t>value</a:t>
            </a:r>
            <a:r>
              <a:rPr lang="zh-CN" altLang="en-US" dirty="0"/>
              <a:t> </a:t>
            </a:r>
            <a:r>
              <a:rPr lang="en-US" altLang="zh-CN" dirty="0"/>
              <a:t>when</a:t>
            </a:r>
            <a:r>
              <a:rPr lang="zh-CN" altLang="en-US" dirty="0"/>
              <a:t> </a:t>
            </a:r>
            <a:r>
              <a:rPr lang="en-US" altLang="zh-CN" dirty="0"/>
              <a:t>finished.</a:t>
            </a:r>
          </a:p>
          <a:p>
            <a:pPr marL="457200" indent="-457200">
              <a:buFont typeface="+mj-lt"/>
              <a:buAutoNum type="arabicPeriod"/>
            </a:pPr>
            <a:r>
              <a:rPr lang="en-US" altLang="zh-CN" dirty="0"/>
              <a:t>ECX</a:t>
            </a:r>
            <a:r>
              <a:rPr lang="zh-CN" altLang="en-US" dirty="0"/>
              <a:t> </a:t>
            </a:r>
            <a:r>
              <a:rPr lang="en-US" altLang="zh-CN" dirty="0"/>
              <a:t>is</a:t>
            </a:r>
            <a:r>
              <a:rPr lang="zh-CN" altLang="en-US" dirty="0"/>
              <a:t> </a:t>
            </a:r>
            <a:r>
              <a:rPr lang="en-US" altLang="zh-CN" dirty="0"/>
              <a:t>used</a:t>
            </a:r>
            <a:r>
              <a:rPr lang="zh-CN" altLang="en-US" dirty="0"/>
              <a:t> </a:t>
            </a:r>
            <a:r>
              <a:rPr lang="en-US" altLang="zh-CN" dirty="0"/>
              <a:t>for</a:t>
            </a:r>
            <a:r>
              <a:rPr lang="zh-CN" altLang="en-US" dirty="0"/>
              <a:t> </a:t>
            </a:r>
            <a:r>
              <a:rPr lang="en-US" altLang="zh-CN" dirty="0"/>
              <a:t>loop</a:t>
            </a:r>
            <a:r>
              <a:rPr lang="zh-CN" altLang="en-US" dirty="0"/>
              <a:t> </a:t>
            </a:r>
            <a:r>
              <a:rPr lang="en-US" altLang="zh-CN" dirty="0"/>
              <a:t>count</a:t>
            </a:r>
            <a:r>
              <a:rPr lang="zh-CN" altLang="en-US" dirty="0"/>
              <a:t> </a:t>
            </a:r>
            <a:r>
              <a:rPr lang="zh-CN" altLang="en-US" dirty="0">
                <a:sym typeface="Wingdings"/>
              </a:rPr>
              <a:t> </a:t>
            </a:r>
            <a:r>
              <a:rPr lang="en-US" altLang="zh-CN" dirty="0">
                <a:sym typeface="Wingdings"/>
              </a:rPr>
              <a:t>decrease</a:t>
            </a:r>
            <a:r>
              <a:rPr lang="zh-CN" altLang="en-US" dirty="0">
                <a:sym typeface="Wingdings"/>
              </a:rPr>
              <a:t> </a:t>
            </a:r>
            <a:r>
              <a:rPr lang="en-US" altLang="zh-CN" dirty="0">
                <a:sym typeface="Wingdings"/>
              </a:rPr>
              <a:t>1</a:t>
            </a:r>
            <a:r>
              <a:rPr lang="zh-CN" altLang="en-US" dirty="0">
                <a:sym typeface="Wingdings"/>
              </a:rPr>
              <a:t> </a:t>
            </a:r>
            <a:r>
              <a:rPr lang="en-US" altLang="zh-CN" dirty="0">
                <a:sym typeface="Wingdings"/>
              </a:rPr>
              <a:t>after</a:t>
            </a:r>
            <a:r>
              <a:rPr lang="zh-CN" altLang="en-US" dirty="0">
                <a:sym typeface="Wingdings"/>
              </a:rPr>
              <a:t> </a:t>
            </a:r>
            <a:r>
              <a:rPr lang="en-US" altLang="zh-CN" dirty="0">
                <a:sym typeface="Wingdings"/>
              </a:rPr>
              <a:t>each</a:t>
            </a:r>
            <a:r>
              <a:rPr lang="zh-CN" altLang="en-US" dirty="0">
                <a:sym typeface="Wingdings"/>
              </a:rPr>
              <a:t> </a:t>
            </a:r>
            <a:r>
              <a:rPr lang="en-US" altLang="zh-CN" dirty="0">
                <a:sym typeface="Wingdings"/>
              </a:rPr>
              <a:t>loop</a:t>
            </a:r>
          </a:p>
          <a:p>
            <a:pPr marL="457200" indent="-457200">
              <a:buFont typeface="+mj-lt"/>
              <a:buAutoNum type="arabicPeriod"/>
            </a:pPr>
            <a:r>
              <a:rPr lang="en-US" altLang="zh-CN" dirty="0"/>
              <a:t>EAX</a:t>
            </a:r>
            <a:r>
              <a:rPr lang="zh-CN" altLang="en-US" dirty="0"/>
              <a:t> </a:t>
            </a:r>
            <a:r>
              <a:rPr lang="en-US" altLang="zh-CN" dirty="0"/>
              <a:t>is</a:t>
            </a:r>
            <a:r>
              <a:rPr lang="zh-CN" altLang="en-US" dirty="0"/>
              <a:t> </a:t>
            </a:r>
            <a:r>
              <a:rPr lang="en-US" altLang="zh-CN" dirty="0"/>
              <a:t>used</a:t>
            </a:r>
            <a:r>
              <a:rPr lang="zh-CN" altLang="en-US" dirty="0"/>
              <a:t> </a:t>
            </a:r>
            <a:r>
              <a:rPr lang="en-US" altLang="zh-CN" dirty="0"/>
              <a:t>for</a:t>
            </a:r>
            <a:r>
              <a:rPr lang="zh-CN" altLang="en-US" dirty="0"/>
              <a:t> </a:t>
            </a:r>
            <a:r>
              <a:rPr lang="en-US" altLang="zh-CN" dirty="0"/>
              <a:t>storing</a:t>
            </a:r>
            <a:r>
              <a:rPr lang="zh-CN" altLang="en-US" dirty="0"/>
              <a:t> </a:t>
            </a:r>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of</a:t>
            </a:r>
            <a:r>
              <a:rPr lang="zh-CN" altLang="en-US" dirty="0"/>
              <a:t> </a:t>
            </a:r>
            <a:r>
              <a:rPr lang="en-US" altLang="zh-CN" dirty="0"/>
              <a:t>a</a:t>
            </a:r>
            <a:r>
              <a:rPr lang="zh-CN" altLang="en-US" dirty="0"/>
              <a:t> </a:t>
            </a:r>
            <a:r>
              <a:rPr lang="en-US" altLang="zh-CN" dirty="0"/>
              <a:t>function</a:t>
            </a:r>
            <a:r>
              <a:rPr lang="zh-CN" altLang="en-US" dirty="0"/>
              <a:t> </a:t>
            </a:r>
            <a:r>
              <a:rPr lang="en-US" altLang="zh-CN" dirty="0"/>
              <a:t>(Win32</a:t>
            </a:r>
            <a:r>
              <a:rPr lang="zh-CN" altLang="en-US" dirty="0"/>
              <a:t> </a:t>
            </a:r>
            <a:r>
              <a:rPr lang="en-US" altLang="zh-CN" dirty="0"/>
              <a:t>API)</a:t>
            </a:r>
          </a:p>
        </p:txBody>
      </p:sp>
    </p:spTree>
    <p:extLst>
      <p:ext uri="{BB962C8B-B14F-4D97-AF65-F5344CB8AC3E}">
        <p14:creationId xmlns:p14="http://schemas.microsoft.com/office/powerpoint/2010/main" val="89214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Other</a:t>
            </a:r>
            <a:r>
              <a:rPr lang="zh-CN" altLang="en-US" dirty="0"/>
              <a:t> </a:t>
            </a:r>
            <a:r>
              <a:rPr lang="en-US" altLang="zh-CN" dirty="0"/>
              <a:t>uses</a:t>
            </a:r>
            <a:r>
              <a:rPr lang="mr-IN" altLang="zh-CN" dirty="0"/>
              <a:t>…</a:t>
            </a:r>
            <a:endParaRPr lang="en-US" dirty="0"/>
          </a:p>
        </p:txBody>
      </p:sp>
      <p:sp>
        <p:nvSpPr>
          <p:cNvPr id="3" name="Content Placeholder 2"/>
          <p:cNvSpPr>
            <a:spLocks noGrp="1"/>
          </p:cNvSpPr>
          <p:nvPr>
            <p:ph idx="1"/>
          </p:nvPr>
        </p:nvSpPr>
        <p:spPr>
          <a:xfrm>
            <a:off x="295275" y="1085314"/>
            <a:ext cx="8524875" cy="4313238"/>
          </a:xfrm>
        </p:spPr>
        <p:txBody>
          <a:bodyPr/>
          <a:lstStyle/>
          <a:p>
            <a:r>
              <a:rPr lang="en-US" dirty="0"/>
              <a:t>ESI—Pointer to data in the segment pointed to by the DS register; source pointer for string operations.</a:t>
            </a:r>
          </a:p>
          <a:p>
            <a:r>
              <a:rPr lang="en-US" dirty="0"/>
              <a:t>EDI—Pointer to data (or destination) in the segment pointed to by the ES register; destination pointer for string operations.</a:t>
            </a:r>
          </a:p>
          <a:p>
            <a:r>
              <a:rPr lang="en-US" b="1" dirty="0">
                <a:solidFill>
                  <a:srgbClr val="FF0000"/>
                </a:solidFill>
              </a:rPr>
              <a:t>EBP—Pointer to data on the stack</a:t>
            </a:r>
            <a:r>
              <a:rPr lang="en-US" altLang="zh-CN" b="1" dirty="0">
                <a:solidFill>
                  <a:srgbClr val="FF0000"/>
                </a:solidFill>
              </a:rPr>
              <a:t>.</a:t>
            </a:r>
            <a:endParaRPr lang="en-US" b="1" dirty="0">
              <a:solidFill>
                <a:srgbClr val="FF0000"/>
              </a:solidFill>
            </a:endParaRPr>
          </a:p>
          <a:p>
            <a:r>
              <a:rPr lang="en-US" b="1" dirty="0">
                <a:solidFill>
                  <a:srgbClr val="FF0000"/>
                </a:solidFill>
              </a:rPr>
              <a:t>ESP—Stack pointer</a:t>
            </a:r>
            <a:r>
              <a:rPr lang="en-US" altLang="zh-CN" b="1" dirty="0">
                <a:solidFill>
                  <a:srgbClr val="FF0000"/>
                </a:solidFill>
              </a:rPr>
              <a:t>.</a:t>
            </a:r>
            <a:endParaRPr lang="en-US" b="1" dirty="0">
              <a:solidFill>
                <a:srgbClr val="FF0000"/>
              </a:solidFill>
            </a:endParaRPr>
          </a:p>
          <a:p>
            <a:endParaRPr lang="en-US" dirty="0"/>
          </a:p>
        </p:txBody>
      </p:sp>
      <p:sp>
        <p:nvSpPr>
          <p:cNvPr id="4" name="Left Arrow 3"/>
          <p:cNvSpPr/>
          <p:nvPr/>
        </p:nvSpPr>
        <p:spPr bwMode="auto">
          <a:xfrm rot="2746071">
            <a:off x="700645" y="3443814"/>
            <a:ext cx="1068779" cy="51063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 name="TextBox 4"/>
          <p:cNvSpPr txBox="1"/>
          <p:nvPr/>
        </p:nvSpPr>
        <p:spPr>
          <a:xfrm>
            <a:off x="1223158" y="4239491"/>
            <a:ext cx="2989152" cy="400110"/>
          </a:xfrm>
          <a:prstGeom prst="rect">
            <a:avLst/>
          </a:prstGeom>
          <a:noFill/>
        </p:spPr>
        <p:txBody>
          <a:bodyPr wrap="none" rtlCol="0">
            <a:spAutoFit/>
          </a:bodyPr>
          <a:lstStyle/>
          <a:p>
            <a:r>
              <a:rPr lang="en-US" altLang="zh-CN" dirty="0"/>
              <a:t>PUSH,</a:t>
            </a:r>
            <a:r>
              <a:rPr lang="zh-CN" altLang="en-US" dirty="0"/>
              <a:t> </a:t>
            </a:r>
            <a:r>
              <a:rPr lang="en-US" altLang="zh-CN" dirty="0"/>
              <a:t>POP,</a:t>
            </a:r>
            <a:r>
              <a:rPr lang="zh-CN" altLang="en-US" dirty="0"/>
              <a:t> </a:t>
            </a:r>
            <a:r>
              <a:rPr lang="en-US" altLang="zh-CN" dirty="0"/>
              <a:t>CALL,</a:t>
            </a:r>
            <a:r>
              <a:rPr lang="zh-CN" altLang="en-US" dirty="0"/>
              <a:t> </a:t>
            </a:r>
            <a:r>
              <a:rPr lang="en-US" altLang="zh-CN" dirty="0"/>
              <a:t>RET</a:t>
            </a:r>
            <a:endParaRPr lang="en-US" dirty="0"/>
          </a:p>
        </p:txBody>
      </p:sp>
    </p:spTree>
    <p:extLst>
      <p:ext uri="{BB962C8B-B14F-4D97-AF65-F5344CB8AC3E}">
        <p14:creationId xmlns:p14="http://schemas.microsoft.com/office/powerpoint/2010/main" val="13193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36734</TotalTime>
  <Words>701</Words>
  <Application>Microsoft Macintosh PowerPoint</Application>
  <PresentationFormat>On-screen Show (4:3)</PresentationFormat>
  <Paragraphs>128</Paragraphs>
  <Slides>31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Agency FB</vt:lpstr>
      <vt:lpstr>Arial</vt:lpstr>
      <vt:lpstr>Franklin Gothic Book</vt:lpstr>
      <vt:lpstr>Franklin Gothic Medium</vt:lpstr>
      <vt:lpstr>Times</vt:lpstr>
      <vt:lpstr>Wingdings</vt:lpstr>
      <vt:lpstr>Standarddesign</vt:lpstr>
      <vt:lpstr>PowerPoint Presentation</vt:lpstr>
      <vt:lpstr>PowerPoint Presentation</vt:lpstr>
      <vt:lpstr>Intel IA-32 Processor </vt:lpstr>
      <vt:lpstr>Modes </vt:lpstr>
      <vt:lpstr>OS Boot Process</vt:lpstr>
      <vt:lpstr>Register Set </vt:lpstr>
      <vt:lpstr>General-purpose Registers  </vt:lpstr>
      <vt:lpstr>Other uses…</vt:lpstr>
      <vt:lpstr>Other uses…</vt:lpstr>
      <vt:lpstr>Segment Registers  </vt:lpstr>
      <vt:lpstr>Segment Registers  </vt:lpstr>
      <vt:lpstr>Status and Control Registers </vt:lpstr>
      <vt:lpstr>Status and Control Registers </vt:lpstr>
      <vt:lpstr>Status and Control Registers </vt:lpstr>
      <vt:lpstr>PowerPoint Presentation</vt:lpstr>
      <vt:lpstr>Little endian</vt:lpstr>
      <vt:lpstr>Byte Order</vt:lpstr>
      <vt:lpstr>LittleEndian.exe</vt:lpstr>
      <vt:lpstr>LittleEndian.exe</vt:lpstr>
      <vt:lpstr>LittleEndian.exe</vt:lpstr>
      <vt:lpstr>PowerPoint Presentation</vt:lpstr>
      <vt:lpstr>MOV</vt:lpstr>
      <vt:lpstr>MOVZX / MOVSX </vt:lpstr>
      <vt:lpstr>More About Memory Access  </vt:lpstr>
      <vt:lpstr>ADD / SUB  </vt:lpstr>
      <vt:lpstr>INC / DEC  </vt:lpstr>
      <vt:lpstr>SHL / SHR / SAR   </vt:lpstr>
      <vt:lpstr>Jump </vt:lpstr>
      <vt:lpstr>Jump</vt:lpstr>
      <vt:lpstr>CMP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879</cp:revision>
  <dcterms:created xsi:type="dcterms:W3CDTF">2011-12-10T02:50:46Z</dcterms:created>
  <dcterms:modified xsi:type="dcterms:W3CDTF">2019-08-28T16:12:09Z</dcterms:modified>
</cp:coreProperties>
</file>