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82"/>
  </p:notesMasterIdLst>
  <p:handoutMasterIdLst>
    <p:handoutMasterId r:id="rId83"/>
  </p:handoutMasterIdLst>
  <p:sldIdLst>
    <p:sldId id="587" r:id="rId2"/>
    <p:sldId id="932" r:id="rId3"/>
    <p:sldId id="944" r:id="rId4"/>
    <p:sldId id="939" r:id="rId5"/>
    <p:sldId id="804" r:id="rId6"/>
    <p:sldId id="933" r:id="rId7"/>
    <p:sldId id="806" r:id="rId8"/>
    <p:sldId id="934" r:id="rId9"/>
    <p:sldId id="809" r:id="rId10"/>
    <p:sldId id="807" r:id="rId11"/>
    <p:sldId id="935" r:id="rId12"/>
    <p:sldId id="936" r:id="rId13"/>
    <p:sldId id="937" r:id="rId14"/>
    <p:sldId id="938" r:id="rId15"/>
    <p:sldId id="940" r:id="rId16"/>
    <p:sldId id="941" r:id="rId17"/>
    <p:sldId id="942" r:id="rId18"/>
    <p:sldId id="943" r:id="rId19"/>
    <p:sldId id="945" r:id="rId20"/>
    <p:sldId id="948" r:id="rId21"/>
    <p:sldId id="946" r:id="rId22"/>
    <p:sldId id="947" r:id="rId23"/>
    <p:sldId id="962" r:id="rId24"/>
    <p:sldId id="949" r:id="rId25"/>
    <p:sldId id="950" r:id="rId26"/>
    <p:sldId id="951" r:id="rId27"/>
    <p:sldId id="952" r:id="rId28"/>
    <p:sldId id="956" r:id="rId29"/>
    <p:sldId id="957" r:id="rId30"/>
    <p:sldId id="960" r:id="rId31"/>
    <p:sldId id="958" r:id="rId32"/>
    <p:sldId id="959" r:id="rId33"/>
    <p:sldId id="953" r:id="rId34"/>
    <p:sldId id="954" r:id="rId35"/>
    <p:sldId id="955" r:id="rId36"/>
    <p:sldId id="961" r:id="rId37"/>
    <p:sldId id="963" r:id="rId38"/>
    <p:sldId id="964" r:id="rId39"/>
    <p:sldId id="965" r:id="rId40"/>
    <p:sldId id="966" r:id="rId41"/>
    <p:sldId id="967" r:id="rId42"/>
    <p:sldId id="968" r:id="rId43"/>
    <p:sldId id="969" r:id="rId44"/>
    <p:sldId id="970" r:id="rId45"/>
    <p:sldId id="971" r:id="rId46"/>
    <p:sldId id="972" r:id="rId47"/>
    <p:sldId id="973" r:id="rId48"/>
    <p:sldId id="974" r:id="rId49"/>
    <p:sldId id="975" r:id="rId50"/>
    <p:sldId id="976" r:id="rId51"/>
    <p:sldId id="977" r:id="rId52"/>
    <p:sldId id="978" r:id="rId53"/>
    <p:sldId id="979" r:id="rId54"/>
    <p:sldId id="980" r:id="rId55"/>
    <p:sldId id="981" r:id="rId56"/>
    <p:sldId id="982" r:id="rId57"/>
    <p:sldId id="983" r:id="rId58"/>
    <p:sldId id="984" r:id="rId59"/>
    <p:sldId id="985" r:id="rId60"/>
    <p:sldId id="986" r:id="rId61"/>
    <p:sldId id="987" r:id="rId62"/>
    <p:sldId id="988" r:id="rId63"/>
    <p:sldId id="989" r:id="rId64"/>
    <p:sldId id="990" r:id="rId65"/>
    <p:sldId id="991" r:id="rId66"/>
    <p:sldId id="992" r:id="rId67"/>
    <p:sldId id="993" r:id="rId68"/>
    <p:sldId id="994" r:id="rId69"/>
    <p:sldId id="995" r:id="rId70"/>
    <p:sldId id="996" r:id="rId71"/>
    <p:sldId id="997" r:id="rId72"/>
    <p:sldId id="998" r:id="rId73"/>
    <p:sldId id="999" r:id="rId74"/>
    <p:sldId id="1000" r:id="rId75"/>
    <p:sldId id="1001" r:id="rId76"/>
    <p:sldId id="1002" r:id="rId77"/>
    <p:sldId id="1003" r:id="rId78"/>
    <p:sldId id="1004" r:id="rId79"/>
    <p:sldId id="1005" r:id="rId80"/>
    <p:sldId id="716" r:id="rId81"/>
  </p:sldIdLst>
  <p:sldSz cx="9144000" cy="6858000" type="screen4x3"/>
  <p:notesSz cx="6858000" cy="9144000"/>
  <p:defaultTextStyle>
    <a:defPPr>
      <a:defRPr lang="en-US"/>
    </a:defPPr>
    <a:lvl1pPr algn="l" rtl="0" fontAlgn="base">
      <a:spcBef>
        <a:spcPct val="0"/>
      </a:spcBef>
      <a:spcAft>
        <a:spcPct val="0"/>
      </a:spcAft>
      <a:defRPr sz="2000" kern="1200">
        <a:solidFill>
          <a:schemeClr val="tx1"/>
        </a:solidFill>
        <a:latin typeface="Arial" charset="0"/>
        <a:ea typeface="宋体" charset="0"/>
        <a:cs typeface="宋体" charset="0"/>
      </a:defRPr>
    </a:lvl1pPr>
    <a:lvl2pPr marL="457200" algn="l" rtl="0" fontAlgn="base">
      <a:spcBef>
        <a:spcPct val="0"/>
      </a:spcBef>
      <a:spcAft>
        <a:spcPct val="0"/>
      </a:spcAft>
      <a:defRPr sz="2000" kern="1200">
        <a:solidFill>
          <a:schemeClr val="tx1"/>
        </a:solidFill>
        <a:latin typeface="Arial" charset="0"/>
        <a:ea typeface="宋体" charset="0"/>
        <a:cs typeface="宋体" charset="0"/>
      </a:defRPr>
    </a:lvl2pPr>
    <a:lvl3pPr marL="914400" algn="l" rtl="0" fontAlgn="base">
      <a:spcBef>
        <a:spcPct val="0"/>
      </a:spcBef>
      <a:spcAft>
        <a:spcPct val="0"/>
      </a:spcAft>
      <a:defRPr sz="2000" kern="1200">
        <a:solidFill>
          <a:schemeClr val="tx1"/>
        </a:solidFill>
        <a:latin typeface="Arial" charset="0"/>
        <a:ea typeface="宋体" charset="0"/>
        <a:cs typeface="宋体" charset="0"/>
      </a:defRPr>
    </a:lvl3pPr>
    <a:lvl4pPr marL="1371600" algn="l" rtl="0" fontAlgn="base">
      <a:spcBef>
        <a:spcPct val="0"/>
      </a:spcBef>
      <a:spcAft>
        <a:spcPct val="0"/>
      </a:spcAft>
      <a:defRPr sz="2000" kern="1200">
        <a:solidFill>
          <a:schemeClr val="tx1"/>
        </a:solidFill>
        <a:latin typeface="Arial" charset="0"/>
        <a:ea typeface="宋体" charset="0"/>
        <a:cs typeface="宋体" charset="0"/>
      </a:defRPr>
    </a:lvl4pPr>
    <a:lvl5pPr marL="1828800" algn="l" rtl="0" fontAlgn="base">
      <a:spcBef>
        <a:spcPct val="0"/>
      </a:spcBef>
      <a:spcAft>
        <a:spcPct val="0"/>
      </a:spcAft>
      <a:defRPr sz="2000" kern="1200">
        <a:solidFill>
          <a:schemeClr val="tx1"/>
        </a:solidFill>
        <a:latin typeface="Arial" charset="0"/>
        <a:ea typeface="宋体" charset="0"/>
        <a:cs typeface="宋体" charset="0"/>
      </a:defRPr>
    </a:lvl5pPr>
    <a:lvl6pPr marL="2286000" algn="l" defTabSz="457200" rtl="0" eaLnBrk="1" latinLnBrk="0" hangingPunct="1">
      <a:defRPr sz="2000" kern="1200">
        <a:solidFill>
          <a:schemeClr val="tx1"/>
        </a:solidFill>
        <a:latin typeface="Arial" charset="0"/>
        <a:ea typeface="宋体" charset="0"/>
        <a:cs typeface="宋体" charset="0"/>
      </a:defRPr>
    </a:lvl6pPr>
    <a:lvl7pPr marL="2743200" algn="l" defTabSz="457200" rtl="0" eaLnBrk="1" latinLnBrk="0" hangingPunct="1">
      <a:defRPr sz="2000" kern="1200">
        <a:solidFill>
          <a:schemeClr val="tx1"/>
        </a:solidFill>
        <a:latin typeface="Arial" charset="0"/>
        <a:ea typeface="宋体" charset="0"/>
        <a:cs typeface="宋体" charset="0"/>
      </a:defRPr>
    </a:lvl7pPr>
    <a:lvl8pPr marL="3200400" algn="l" defTabSz="457200" rtl="0" eaLnBrk="1" latinLnBrk="0" hangingPunct="1">
      <a:defRPr sz="2000" kern="1200">
        <a:solidFill>
          <a:schemeClr val="tx1"/>
        </a:solidFill>
        <a:latin typeface="Arial" charset="0"/>
        <a:ea typeface="宋体" charset="0"/>
        <a:cs typeface="宋体" charset="0"/>
      </a:defRPr>
    </a:lvl8pPr>
    <a:lvl9pPr marL="3657600" algn="l" defTabSz="457200" rtl="0" eaLnBrk="1" latinLnBrk="0" hangingPunct="1">
      <a:defRPr sz="2000" kern="1200">
        <a:solidFill>
          <a:schemeClr val="tx1"/>
        </a:solidFill>
        <a:latin typeface="Arial" charset="0"/>
        <a:ea typeface="宋体" charset="0"/>
        <a:cs typeface="宋体"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F10BEB"/>
    <a:srgbClr val="00FF7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395" autoAdjust="0"/>
    <p:restoredTop sz="97769"/>
  </p:normalViewPr>
  <p:slideViewPr>
    <p:cSldViewPr snapToGrid="0" snapToObjects="1">
      <p:cViewPr varScale="1">
        <p:scale>
          <a:sx n="128" d="100"/>
          <a:sy n="128" d="100"/>
        </p:scale>
        <p:origin x="1840"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7" d="100"/>
          <a:sy n="87" d="100"/>
        </p:scale>
        <p:origin x="3840"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cs typeface="PMingLiU" charset="0"/>
              </a:defRPr>
            </a:lvl1pPr>
          </a:lstStyle>
          <a:p>
            <a:pPr>
              <a:defRPr/>
            </a:pPr>
            <a:endParaRPr lang="en-US" altLang="zh-TW"/>
          </a:p>
        </p:txBody>
      </p:sp>
      <p:sp>
        <p:nvSpPr>
          <p:cNvPr id="8192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PMingLiU" charset="0"/>
              </a:defRPr>
            </a:lvl1pPr>
          </a:lstStyle>
          <a:p>
            <a:pPr>
              <a:defRPr/>
            </a:pPr>
            <a:endParaRPr lang="zh-TW" altLang="en-US"/>
          </a:p>
        </p:txBody>
      </p:sp>
      <p:sp>
        <p:nvSpPr>
          <p:cNvPr id="8192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cs typeface="PMingLiU" charset="0"/>
              </a:defRPr>
            </a:lvl1pPr>
          </a:lstStyle>
          <a:p>
            <a:pPr>
              <a:defRPr/>
            </a:pPr>
            <a:endParaRPr lang="en-US" altLang="zh-TW"/>
          </a:p>
        </p:txBody>
      </p:sp>
      <p:sp>
        <p:nvSpPr>
          <p:cNvPr id="8192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PMingLiU" charset="0"/>
              </a:defRPr>
            </a:lvl1pPr>
          </a:lstStyle>
          <a:p>
            <a:pPr>
              <a:defRPr/>
            </a:pPr>
            <a:fld id="{BA9611C0-22CD-3B4D-A545-A25F1CC1E2EE}" type="slidenum">
              <a:rPr lang="zh-TW" altLang="en-US"/>
              <a:pPr>
                <a:defRPr/>
              </a:pPr>
              <a:t>‹#›</a:t>
            </a:fld>
            <a:endParaRPr lang="en-US" altLang="zh-TW"/>
          </a:p>
        </p:txBody>
      </p:sp>
    </p:spTree>
    <p:extLst>
      <p:ext uri="{BB962C8B-B14F-4D97-AF65-F5344CB8AC3E}">
        <p14:creationId xmlns:p14="http://schemas.microsoft.com/office/powerpoint/2010/main" val="1228096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ea typeface="宋体" pitchFamily="2" charset="-122"/>
                <a:cs typeface="+mn-cs"/>
              </a:defRPr>
            </a:lvl1pPr>
          </a:lstStyle>
          <a:p>
            <a:pPr>
              <a:defRPr/>
            </a:pPr>
            <a:endParaRPr lang="de-DE" altLang="zh-CN"/>
          </a:p>
        </p:txBody>
      </p:sp>
      <p:sp>
        <p:nvSpPr>
          <p:cNvPr id="81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4" charset="0"/>
                <a:ea typeface="宋体" pitchFamily="2" charset="-122"/>
                <a:cs typeface="+mn-cs"/>
              </a:defRPr>
            </a:lvl1pPr>
          </a:lstStyle>
          <a:p>
            <a:pPr>
              <a:defRPr/>
            </a:pPr>
            <a:endParaRPr lang="de-DE" altLang="zh-CN"/>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81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altLang="zh-CN" noProof="0"/>
              <a:t>Textmasterformate durch Klicken bearbeiten</a:t>
            </a:r>
          </a:p>
          <a:p>
            <a:pPr lvl="1"/>
            <a:r>
              <a:rPr lang="de-DE" altLang="zh-CN" noProof="0"/>
              <a:t>Zweite Ebene</a:t>
            </a:r>
          </a:p>
          <a:p>
            <a:pPr lvl="2"/>
            <a:r>
              <a:rPr lang="de-DE" altLang="zh-CN" noProof="0"/>
              <a:t>Dritte Ebene</a:t>
            </a:r>
          </a:p>
          <a:p>
            <a:pPr lvl="3"/>
            <a:r>
              <a:rPr lang="de-DE" altLang="zh-CN" noProof="0"/>
              <a:t>Vierte Ebene</a:t>
            </a:r>
          </a:p>
          <a:p>
            <a:pPr lvl="4"/>
            <a:r>
              <a:rPr lang="de-DE" altLang="zh-CN" noProof="0"/>
              <a:t>Fünfte Ebene</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ea typeface="宋体" pitchFamily="2" charset="-122"/>
                <a:cs typeface="+mn-cs"/>
              </a:defRPr>
            </a:lvl1pPr>
          </a:lstStyle>
          <a:p>
            <a:pPr>
              <a:defRPr/>
            </a:pPr>
            <a:endParaRPr lang="de-DE" altLang="zh-CN"/>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B91BB238-3B1B-EE4E-BFC2-DF2FE134C0D2}" type="slidenum">
              <a:rPr lang="de-DE" altLang="zh-CN"/>
              <a:pPr>
                <a:defRPr/>
              </a:pPr>
              <a:t>‹#›</a:t>
            </a:fld>
            <a:endParaRPr lang="de-DE" altLang="zh-CN"/>
          </a:p>
        </p:txBody>
      </p:sp>
    </p:spTree>
    <p:extLst>
      <p:ext uri="{BB962C8B-B14F-4D97-AF65-F5344CB8AC3E}">
        <p14:creationId xmlns:p14="http://schemas.microsoft.com/office/powerpoint/2010/main" val="10557670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kumimoji="1" sz="1200" kern="1200">
        <a:solidFill>
          <a:schemeClr val="tx1"/>
        </a:solidFill>
        <a:latin typeface="Arial" charset="0"/>
        <a:ea typeface="ＭＳ Ｐゴシック" charset="0"/>
        <a:cs typeface="ＭＳ Ｐゴシック" charset="0"/>
      </a:defRPr>
    </a:lvl2pPr>
    <a:lvl3pPr marL="914400" algn="l" rtl="0" eaLnBrk="0" fontAlgn="base" hangingPunct="0">
      <a:spcBef>
        <a:spcPct val="30000"/>
      </a:spcBef>
      <a:spcAft>
        <a:spcPct val="0"/>
      </a:spcAft>
      <a:defRPr kumimoji="1" sz="1200" kern="1200">
        <a:solidFill>
          <a:schemeClr val="tx1"/>
        </a:solidFill>
        <a:latin typeface="Arial" charset="0"/>
        <a:ea typeface="ＭＳ Ｐゴシック" charset="0"/>
        <a:cs typeface="ＭＳ Ｐゴシック" charset="0"/>
      </a:defRPr>
    </a:lvl3pPr>
    <a:lvl4pPr marL="1371600" algn="l" rtl="0" eaLnBrk="0" fontAlgn="base" hangingPunct="0">
      <a:spcBef>
        <a:spcPct val="30000"/>
      </a:spcBef>
      <a:spcAft>
        <a:spcPct val="0"/>
      </a:spcAft>
      <a:defRPr kumimoji="1" sz="1200" kern="1200">
        <a:solidFill>
          <a:schemeClr val="tx1"/>
        </a:solidFill>
        <a:latin typeface="Arial" charset="0"/>
        <a:ea typeface="ＭＳ Ｐゴシック" charset="0"/>
        <a:cs typeface="ＭＳ Ｐゴシック" charset="0"/>
      </a:defRPr>
    </a:lvl4pPr>
    <a:lvl5pPr marL="1828800" algn="l" rtl="0" eaLnBrk="0" fontAlgn="base" hangingPunct="0">
      <a:spcBef>
        <a:spcPct val="30000"/>
      </a:spcBef>
      <a:spcAft>
        <a:spcPct val="0"/>
      </a:spcAft>
      <a:defRPr kumimoji="1" sz="1200" kern="1200">
        <a:solidFill>
          <a:schemeClr val="tx1"/>
        </a:solidFill>
        <a:latin typeface="Arial" charset="0"/>
        <a:ea typeface="ＭＳ Ｐゴシック" charset="0"/>
        <a:cs typeface="ＭＳ Ｐゴシック"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pPr>
              <a:defRPr/>
            </a:pPr>
            <a:fld id="{B91BB238-3B1B-EE4E-BFC2-DF2FE134C0D2}" type="slidenum">
              <a:rPr lang="de-DE" altLang="zh-CN" smtClean="0"/>
              <a:pPr>
                <a:defRPr/>
              </a:pPr>
              <a:t>1</a:t>
            </a:fld>
            <a:endParaRPr lang="de-DE" altLang="zh-CN"/>
          </a:p>
        </p:txBody>
      </p:sp>
    </p:spTree>
    <p:extLst>
      <p:ext uri="{BB962C8B-B14F-4D97-AF65-F5344CB8AC3E}">
        <p14:creationId xmlns:p14="http://schemas.microsoft.com/office/powerpoint/2010/main" val="1423182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91BB238-3B1B-EE4E-BFC2-DF2FE134C0D2}" type="slidenum">
              <a:rPr lang="de-DE" altLang="zh-CN" smtClean="0"/>
              <a:pPr>
                <a:defRPr/>
              </a:pPr>
              <a:t>22</a:t>
            </a:fld>
            <a:endParaRPr lang="de-DE" altLang="zh-CN"/>
          </a:p>
        </p:txBody>
      </p:sp>
    </p:spTree>
    <p:extLst>
      <p:ext uri="{BB962C8B-B14F-4D97-AF65-F5344CB8AC3E}">
        <p14:creationId xmlns:p14="http://schemas.microsoft.com/office/powerpoint/2010/main" val="33817129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91BB238-3B1B-EE4E-BFC2-DF2FE134C0D2}" type="slidenum">
              <a:rPr lang="de-DE" altLang="zh-CN" smtClean="0"/>
              <a:pPr>
                <a:defRPr/>
              </a:pPr>
              <a:t>23</a:t>
            </a:fld>
            <a:endParaRPr lang="de-DE" altLang="zh-CN"/>
          </a:p>
        </p:txBody>
      </p:sp>
    </p:spTree>
    <p:extLst>
      <p:ext uri="{BB962C8B-B14F-4D97-AF65-F5344CB8AC3E}">
        <p14:creationId xmlns:p14="http://schemas.microsoft.com/office/powerpoint/2010/main" val="34280172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91BB238-3B1B-EE4E-BFC2-DF2FE134C0D2}" type="slidenum">
              <a:rPr lang="de-DE" altLang="zh-CN" smtClean="0"/>
              <a:pPr>
                <a:defRPr/>
              </a:pPr>
              <a:t>24</a:t>
            </a:fld>
            <a:endParaRPr lang="de-DE" altLang="zh-CN"/>
          </a:p>
        </p:txBody>
      </p:sp>
    </p:spTree>
    <p:extLst>
      <p:ext uri="{BB962C8B-B14F-4D97-AF65-F5344CB8AC3E}">
        <p14:creationId xmlns:p14="http://schemas.microsoft.com/office/powerpoint/2010/main" val="30316478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91BB238-3B1B-EE4E-BFC2-DF2FE134C0D2}" type="slidenum">
              <a:rPr lang="de-DE" altLang="zh-CN" smtClean="0"/>
              <a:pPr>
                <a:defRPr/>
              </a:pPr>
              <a:t>25</a:t>
            </a:fld>
            <a:endParaRPr lang="de-DE" altLang="zh-CN"/>
          </a:p>
        </p:txBody>
      </p:sp>
    </p:spTree>
    <p:extLst>
      <p:ext uri="{BB962C8B-B14F-4D97-AF65-F5344CB8AC3E}">
        <p14:creationId xmlns:p14="http://schemas.microsoft.com/office/powerpoint/2010/main" val="39118214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91BB238-3B1B-EE4E-BFC2-DF2FE134C0D2}" type="slidenum">
              <a:rPr lang="de-DE" altLang="zh-CN" smtClean="0"/>
              <a:pPr>
                <a:defRPr/>
              </a:pPr>
              <a:t>26</a:t>
            </a:fld>
            <a:endParaRPr lang="de-DE" altLang="zh-CN"/>
          </a:p>
        </p:txBody>
      </p:sp>
    </p:spTree>
    <p:extLst>
      <p:ext uri="{BB962C8B-B14F-4D97-AF65-F5344CB8AC3E}">
        <p14:creationId xmlns:p14="http://schemas.microsoft.com/office/powerpoint/2010/main" val="14691464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err="1"/>
              <a:t>Isseus</a:t>
            </a:r>
            <a:r>
              <a:rPr lang="en-US" altLang="zh-CN" dirty="0"/>
              <a:t>:</a:t>
            </a:r>
          </a:p>
          <a:p>
            <a:pPr marL="228600" indent="-228600">
              <a:buAutoNum type="arabicPeriod"/>
            </a:pPr>
            <a:r>
              <a:rPr lang="en-US" altLang="zh-CN" dirty="0"/>
              <a:t>How</a:t>
            </a:r>
            <a:r>
              <a:rPr lang="zh-CN" altLang="en-US" dirty="0"/>
              <a:t> </a:t>
            </a:r>
            <a:r>
              <a:rPr lang="en-US" altLang="zh-CN" dirty="0"/>
              <a:t>many</a:t>
            </a:r>
            <a:r>
              <a:rPr lang="zh-CN" altLang="en-US" dirty="0"/>
              <a:t> </a:t>
            </a:r>
            <a:r>
              <a:rPr lang="en-US" altLang="zh-CN" dirty="0"/>
              <a:t>process</a:t>
            </a:r>
            <a:r>
              <a:rPr lang="zh-CN" altLang="en-US" dirty="0"/>
              <a:t> </a:t>
            </a:r>
            <a:r>
              <a:rPr lang="en-US" altLang="zh-CN" dirty="0"/>
              <a:t>to</a:t>
            </a:r>
            <a:r>
              <a:rPr lang="zh-CN" altLang="en-US" dirty="0"/>
              <a:t> </a:t>
            </a:r>
            <a:r>
              <a:rPr lang="en-US" altLang="zh-CN" dirty="0"/>
              <a:t>hook?</a:t>
            </a:r>
          </a:p>
          <a:p>
            <a:pPr marL="228600" indent="-228600">
              <a:buAutoNum type="arabicPeriod"/>
            </a:pPr>
            <a:r>
              <a:rPr lang="en-US" altLang="zh-CN" dirty="0"/>
              <a:t>New</a:t>
            </a:r>
            <a:r>
              <a:rPr lang="zh-CN" altLang="en-US" dirty="0"/>
              <a:t> </a:t>
            </a:r>
            <a:r>
              <a:rPr lang="en-US" altLang="zh-CN" dirty="0"/>
              <a:t>Process?</a:t>
            </a:r>
            <a:r>
              <a:rPr lang="zh-CN" altLang="en-US" dirty="0"/>
              <a:t> </a:t>
            </a:r>
            <a:r>
              <a:rPr lang="en-US" altLang="zh-CN" dirty="0"/>
              <a:t>Should</a:t>
            </a:r>
            <a:r>
              <a:rPr lang="zh-CN" altLang="en-US" dirty="0"/>
              <a:t> </a:t>
            </a:r>
            <a:r>
              <a:rPr lang="en-US" altLang="zh-CN" dirty="0"/>
              <a:t>we</a:t>
            </a:r>
            <a:r>
              <a:rPr lang="zh-CN" altLang="en-US" dirty="0"/>
              <a:t> </a:t>
            </a:r>
            <a:r>
              <a:rPr lang="en-US" altLang="zh-CN" dirty="0"/>
              <a:t>hook?</a:t>
            </a:r>
          </a:p>
        </p:txBody>
      </p:sp>
      <p:sp>
        <p:nvSpPr>
          <p:cNvPr id="4" name="Slide Number Placeholder 3"/>
          <p:cNvSpPr>
            <a:spLocks noGrp="1"/>
          </p:cNvSpPr>
          <p:nvPr>
            <p:ph type="sldNum" sz="quarter" idx="5"/>
          </p:nvPr>
        </p:nvSpPr>
        <p:spPr/>
        <p:txBody>
          <a:bodyPr/>
          <a:lstStyle/>
          <a:p>
            <a:pPr>
              <a:defRPr/>
            </a:pPr>
            <a:fld id="{B91BB238-3B1B-EE4E-BFC2-DF2FE134C0D2}" type="slidenum">
              <a:rPr lang="de-DE" altLang="zh-CN" smtClean="0"/>
              <a:pPr>
                <a:defRPr/>
              </a:pPr>
              <a:t>27</a:t>
            </a:fld>
            <a:endParaRPr lang="de-DE" altLang="zh-CN"/>
          </a:p>
        </p:txBody>
      </p:sp>
    </p:spTree>
    <p:extLst>
      <p:ext uri="{BB962C8B-B14F-4D97-AF65-F5344CB8AC3E}">
        <p14:creationId xmlns:p14="http://schemas.microsoft.com/office/powerpoint/2010/main" val="38594344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91BB238-3B1B-EE4E-BFC2-DF2FE134C0D2}" type="slidenum">
              <a:rPr lang="de-DE" altLang="zh-CN" smtClean="0"/>
              <a:pPr>
                <a:defRPr/>
              </a:pPr>
              <a:t>33</a:t>
            </a:fld>
            <a:endParaRPr lang="de-DE" altLang="zh-CN"/>
          </a:p>
        </p:txBody>
      </p:sp>
    </p:spTree>
    <p:extLst>
      <p:ext uri="{BB962C8B-B14F-4D97-AF65-F5344CB8AC3E}">
        <p14:creationId xmlns:p14="http://schemas.microsoft.com/office/powerpoint/2010/main" val="31857632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91BB238-3B1B-EE4E-BFC2-DF2FE134C0D2}" type="slidenum">
              <a:rPr lang="de-DE" altLang="zh-CN" smtClean="0"/>
              <a:pPr>
                <a:defRPr/>
              </a:pPr>
              <a:t>34</a:t>
            </a:fld>
            <a:endParaRPr lang="de-DE" altLang="zh-CN"/>
          </a:p>
        </p:txBody>
      </p:sp>
    </p:spTree>
    <p:extLst>
      <p:ext uri="{BB962C8B-B14F-4D97-AF65-F5344CB8AC3E}">
        <p14:creationId xmlns:p14="http://schemas.microsoft.com/office/powerpoint/2010/main" val="7624015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91BB238-3B1B-EE4E-BFC2-DF2FE134C0D2}" type="slidenum">
              <a:rPr lang="de-DE" altLang="zh-CN" smtClean="0"/>
              <a:pPr>
                <a:defRPr/>
              </a:pPr>
              <a:t>35</a:t>
            </a:fld>
            <a:endParaRPr lang="de-DE" altLang="zh-CN"/>
          </a:p>
        </p:txBody>
      </p:sp>
    </p:spTree>
    <p:extLst>
      <p:ext uri="{BB962C8B-B14F-4D97-AF65-F5344CB8AC3E}">
        <p14:creationId xmlns:p14="http://schemas.microsoft.com/office/powerpoint/2010/main" val="24613487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pPr>
              <a:defRPr/>
            </a:pPr>
            <a:fld id="{B91BB238-3B1B-EE4E-BFC2-DF2FE134C0D2}" type="slidenum">
              <a:rPr lang="de-DE" altLang="zh-CN" smtClean="0"/>
              <a:pPr>
                <a:defRPr/>
              </a:pPr>
              <a:t>37</a:t>
            </a:fld>
            <a:endParaRPr lang="de-DE" altLang="zh-CN"/>
          </a:p>
        </p:txBody>
      </p:sp>
    </p:spTree>
    <p:extLst>
      <p:ext uri="{BB962C8B-B14F-4D97-AF65-F5344CB8AC3E}">
        <p14:creationId xmlns:p14="http://schemas.microsoft.com/office/powerpoint/2010/main" val="1487679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91BB238-3B1B-EE4E-BFC2-DF2FE134C0D2}" type="slidenum">
              <a:rPr lang="de-DE" altLang="zh-CN" smtClean="0"/>
              <a:pPr>
                <a:defRPr/>
              </a:pPr>
              <a:t>7</a:t>
            </a:fld>
            <a:endParaRPr lang="de-DE" altLang="zh-CN"/>
          </a:p>
        </p:txBody>
      </p:sp>
    </p:spTree>
    <p:extLst>
      <p:ext uri="{BB962C8B-B14F-4D97-AF65-F5344CB8AC3E}">
        <p14:creationId xmlns:p14="http://schemas.microsoft.com/office/powerpoint/2010/main" val="32061925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91BB238-3B1B-EE4E-BFC2-DF2FE134C0D2}" type="slidenum">
              <a:rPr lang="de-DE" altLang="zh-CN" smtClean="0"/>
              <a:pPr>
                <a:defRPr/>
              </a:pPr>
              <a:t>39</a:t>
            </a:fld>
            <a:endParaRPr lang="de-DE" altLang="zh-CN"/>
          </a:p>
        </p:txBody>
      </p:sp>
    </p:spTree>
    <p:extLst>
      <p:ext uri="{BB962C8B-B14F-4D97-AF65-F5344CB8AC3E}">
        <p14:creationId xmlns:p14="http://schemas.microsoft.com/office/powerpoint/2010/main" val="13855758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91BB238-3B1B-EE4E-BFC2-DF2FE134C0D2}" type="slidenum">
              <a:rPr lang="de-DE" altLang="zh-CN" smtClean="0"/>
              <a:pPr>
                <a:defRPr/>
              </a:pPr>
              <a:t>40</a:t>
            </a:fld>
            <a:endParaRPr lang="de-DE" altLang="zh-CN"/>
          </a:p>
        </p:txBody>
      </p:sp>
    </p:spTree>
    <p:extLst>
      <p:ext uri="{BB962C8B-B14F-4D97-AF65-F5344CB8AC3E}">
        <p14:creationId xmlns:p14="http://schemas.microsoft.com/office/powerpoint/2010/main" val="19085822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91BB238-3B1B-EE4E-BFC2-DF2FE134C0D2}" type="slidenum">
              <a:rPr lang="de-DE" altLang="zh-CN" smtClean="0"/>
              <a:pPr>
                <a:defRPr/>
              </a:pPr>
              <a:t>41</a:t>
            </a:fld>
            <a:endParaRPr lang="de-DE" altLang="zh-CN"/>
          </a:p>
        </p:txBody>
      </p:sp>
    </p:spTree>
    <p:extLst>
      <p:ext uri="{BB962C8B-B14F-4D97-AF65-F5344CB8AC3E}">
        <p14:creationId xmlns:p14="http://schemas.microsoft.com/office/powerpoint/2010/main" val="12752815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91BB238-3B1B-EE4E-BFC2-DF2FE134C0D2}" type="slidenum">
              <a:rPr lang="de-DE" altLang="zh-CN" smtClean="0"/>
              <a:pPr>
                <a:defRPr/>
              </a:pPr>
              <a:t>47</a:t>
            </a:fld>
            <a:endParaRPr lang="de-DE" altLang="zh-CN"/>
          </a:p>
        </p:txBody>
      </p:sp>
    </p:spTree>
    <p:extLst>
      <p:ext uri="{BB962C8B-B14F-4D97-AF65-F5344CB8AC3E}">
        <p14:creationId xmlns:p14="http://schemas.microsoft.com/office/powerpoint/2010/main" val="9596694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91BB238-3B1B-EE4E-BFC2-DF2FE134C0D2}" type="slidenum">
              <a:rPr lang="de-DE" altLang="zh-CN" smtClean="0"/>
              <a:pPr>
                <a:defRPr/>
              </a:pPr>
              <a:t>48</a:t>
            </a:fld>
            <a:endParaRPr lang="de-DE" altLang="zh-CN"/>
          </a:p>
        </p:txBody>
      </p:sp>
    </p:spTree>
    <p:extLst>
      <p:ext uri="{BB962C8B-B14F-4D97-AF65-F5344CB8AC3E}">
        <p14:creationId xmlns:p14="http://schemas.microsoft.com/office/powerpoint/2010/main" val="24890342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91BB238-3B1B-EE4E-BFC2-DF2FE134C0D2}" type="slidenum">
              <a:rPr lang="de-DE" altLang="zh-CN" smtClean="0"/>
              <a:pPr>
                <a:defRPr/>
              </a:pPr>
              <a:t>49</a:t>
            </a:fld>
            <a:endParaRPr lang="de-DE" altLang="zh-CN"/>
          </a:p>
        </p:txBody>
      </p:sp>
    </p:spTree>
    <p:extLst>
      <p:ext uri="{BB962C8B-B14F-4D97-AF65-F5344CB8AC3E}">
        <p14:creationId xmlns:p14="http://schemas.microsoft.com/office/powerpoint/2010/main" val="37690621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91BB238-3B1B-EE4E-BFC2-DF2FE134C0D2}" type="slidenum">
              <a:rPr lang="de-DE" altLang="zh-CN" smtClean="0"/>
              <a:pPr>
                <a:defRPr/>
              </a:pPr>
              <a:t>50</a:t>
            </a:fld>
            <a:endParaRPr lang="de-DE" altLang="zh-CN"/>
          </a:p>
        </p:txBody>
      </p:sp>
    </p:spTree>
    <p:extLst>
      <p:ext uri="{BB962C8B-B14F-4D97-AF65-F5344CB8AC3E}">
        <p14:creationId xmlns:p14="http://schemas.microsoft.com/office/powerpoint/2010/main" val="22266777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91BB238-3B1B-EE4E-BFC2-DF2FE134C0D2}" type="slidenum">
              <a:rPr lang="de-DE" altLang="zh-CN" smtClean="0"/>
              <a:pPr>
                <a:defRPr/>
              </a:pPr>
              <a:t>52</a:t>
            </a:fld>
            <a:endParaRPr lang="de-DE" altLang="zh-CN"/>
          </a:p>
        </p:txBody>
      </p:sp>
    </p:spTree>
    <p:extLst>
      <p:ext uri="{BB962C8B-B14F-4D97-AF65-F5344CB8AC3E}">
        <p14:creationId xmlns:p14="http://schemas.microsoft.com/office/powerpoint/2010/main" val="40811393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91BB238-3B1B-EE4E-BFC2-DF2FE134C0D2}" type="slidenum">
              <a:rPr lang="de-DE" altLang="zh-CN" smtClean="0"/>
              <a:pPr>
                <a:defRPr/>
              </a:pPr>
              <a:t>62</a:t>
            </a:fld>
            <a:endParaRPr lang="de-DE" altLang="zh-CN"/>
          </a:p>
        </p:txBody>
      </p:sp>
    </p:spTree>
    <p:extLst>
      <p:ext uri="{BB962C8B-B14F-4D97-AF65-F5344CB8AC3E}">
        <p14:creationId xmlns:p14="http://schemas.microsoft.com/office/powerpoint/2010/main" val="13537857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222222"/>
                </a:solidFill>
                <a:latin typeface="Calibri" panose="020F0502020204030204" pitchFamily="34" charset="0"/>
              </a:rPr>
              <a:t>Is this same driver going to do all the business of detecting the device attached to it, handle all its main functions, even auxiliary function like let's say encrypting and decrypting the flow of data to and from the device.</a:t>
            </a:r>
            <a:endParaRPr lang="en-US" dirty="0"/>
          </a:p>
        </p:txBody>
      </p:sp>
      <p:sp>
        <p:nvSpPr>
          <p:cNvPr id="4" name="Slide Number Placeholder 3"/>
          <p:cNvSpPr>
            <a:spLocks noGrp="1"/>
          </p:cNvSpPr>
          <p:nvPr>
            <p:ph type="sldNum" sz="quarter" idx="5"/>
          </p:nvPr>
        </p:nvSpPr>
        <p:spPr/>
        <p:txBody>
          <a:bodyPr/>
          <a:lstStyle/>
          <a:p>
            <a:pPr>
              <a:defRPr/>
            </a:pPr>
            <a:fld id="{B91BB238-3B1B-EE4E-BFC2-DF2FE134C0D2}" type="slidenum">
              <a:rPr lang="de-DE" altLang="zh-CN" smtClean="0"/>
              <a:pPr>
                <a:defRPr/>
              </a:pPr>
              <a:t>65</a:t>
            </a:fld>
            <a:endParaRPr lang="de-DE" altLang="zh-CN"/>
          </a:p>
        </p:txBody>
      </p:sp>
    </p:spTree>
    <p:extLst>
      <p:ext uri="{BB962C8B-B14F-4D97-AF65-F5344CB8AC3E}">
        <p14:creationId xmlns:p14="http://schemas.microsoft.com/office/powerpoint/2010/main" val="2188298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91BB238-3B1B-EE4E-BFC2-DF2FE134C0D2}" type="slidenum">
              <a:rPr lang="de-DE" altLang="zh-CN" smtClean="0"/>
              <a:pPr>
                <a:defRPr/>
              </a:pPr>
              <a:t>11</a:t>
            </a:fld>
            <a:endParaRPr lang="de-DE" altLang="zh-CN"/>
          </a:p>
        </p:txBody>
      </p:sp>
    </p:spTree>
    <p:extLst>
      <p:ext uri="{BB962C8B-B14F-4D97-AF65-F5344CB8AC3E}">
        <p14:creationId xmlns:p14="http://schemas.microsoft.com/office/powerpoint/2010/main" val="22134032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b="0" i="0" kern="1200" dirty="0">
                <a:solidFill>
                  <a:schemeClr val="tx1"/>
                </a:solidFill>
                <a:effectLst/>
                <a:latin typeface="Arial" charset="0"/>
                <a:ea typeface="ＭＳ Ｐゴシック" charset="0"/>
                <a:cs typeface="ＭＳ Ｐゴシック" charset="0"/>
              </a:rPr>
              <a:t>Thus, not all the drivers communicate directly with device. For a given I/O request, there are several drivers, layered as stack, that participate in the request. </a:t>
            </a:r>
          </a:p>
        </p:txBody>
      </p:sp>
      <p:sp>
        <p:nvSpPr>
          <p:cNvPr id="4" name="Slide Number Placeholder 3"/>
          <p:cNvSpPr>
            <a:spLocks noGrp="1"/>
          </p:cNvSpPr>
          <p:nvPr>
            <p:ph type="sldNum" sz="quarter" idx="5"/>
          </p:nvPr>
        </p:nvSpPr>
        <p:spPr/>
        <p:txBody>
          <a:bodyPr/>
          <a:lstStyle/>
          <a:p>
            <a:pPr>
              <a:defRPr/>
            </a:pPr>
            <a:fld id="{B91BB238-3B1B-EE4E-BFC2-DF2FE134C0D2}" type="slidenum">
              <a:rPr lang="de-DE" altLang="zh-CN" smtClean="0"/>
              <a:pPr>
                <a:defRPr/>
              </a:pPr>
              <a:t>66</a:t>
            </a:fld>
            <a:endParaRPr lang="de-DE" altLang="zh-CN"/>
          </a:p>
        </p:txBody>
      </p:sp>
    </p:spTree>
    <p:extLst>
      <p:ext uri="{BB962C8B-B14F-4D97-AF65-F5344CB8AC3E}">
        <p14:creationId xmlns:p14="http://schemas.microsoft.com/office/powerpoint/2010/main" val="40952888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b="1" i="0" kern="1200" dirty="0">
                <a:solidFill>
                  <a:schemeClr val="tx1"/>
                </a:solidFill>
                <a:effectLst/>
                <a:latin typeface="Arial" charset="0"/>
                <a:ea typeface="ＭＳ Ｐゴシック" charset="0"/>
                <a:cs typeface="ＭＳ Ｐゴシック" charset="0"/>
              </a:rPr>
              <a:t>Bus Driver</a:t>
            </a:r>
            <a:endParaRPr kumimoji="1" lang="en-US" sz="1200" b="0" i="0" kern="1200" dirty="0">
              <a:solidFill>
                <a:schemeClr val="tx1"/>
              </a:solidFill>
              <a:effectLst/>
              <a:latin typeface="Arial" charset="0"/>
              <a:ea typeface="ＭＳ Ｐゴシック" charset="0"/>
              <a:cs typeface="ＭＳ Ｐゴシック" charset="0"/>
            </a:endParaRPr>
          </a:p>
          <a:p>
            <a:pPr rtl="0" fontAlgn="ctr"/>
            <a:r>
              <a:rPr kumimoji="1" lang="en-US" sz="1200" b="0" i="0" kern="1200" dirty="0">
                <a:solidFill>
                  <a:schemeClr val="tx1"/>
                </a:solidFill>
                <a:effectLst/>
                <a:latin typeface="Arial" charset="0"/>
                <a:ea typeface="ＭＳ Ｐゴシック" charset="0"/>
                <a:cs typeface="ＭＳ Ｐゴシック" charset="0"/>
              </a:rPr>
              <a:t>A Bus driver drives an individual I/O bus device and provides per-slot functionality that is device independent. </a:t>
            </a:r>
            <a:br>
              <a:rPr lang="en-US" dirty="0"/>
            </a:br>
            <a:r>
              <a:rPr kumimoji="1" lang="en-US" sz="1200" b="0" i="0" kern="1200" dirty="0">
                <a:solidFill>
                  <a:schemeClr val="tx1"/>
                </a:solidFill>
                <a:effectLst/>
                <a:latin typeface="Arial" charset="0"/>
                <a:ea typeface="ＭＳ Ｐゴシック" charset="0"/>
                <a:cs typeface="ＭＳ Ｐゴシック" charset="0"/>
              </a:rPr>
              <a:t>Microsoft provides bus drivers for mist buses, such as PCI, SCSI, USB, etc. Other bus drivers can be provided by IHVs and OEMs. Bus drivers are required drivers =&gt; there is one bus driver for each type of bus on a machine.</a:t>
            </a:r>
            <a:br>
              <a:rPr lang="en-US" dirty="0"/>
            </a:br>
            <a:r>
              <a:rPr kumimoji="1" lang="en-US" sz="1200" b="0" i="0" kern="1200" dirty="0">
                <a:solidFill>
                  <a:schemeClr val="tx1"/>
                </a:solidFill>
                <a:effectLst/>
                <a:latin typeface="Arial" charset="0"/>
                <a:ea typeface="ＭＳ Ｐゴシック" charset="0"/>
                <a:cs typeface="ＭＳ Ｐゴシック" charset="0"/>
              </a:rPr>
              <a:t>The primary responsibility of a bus driver are to:</a:t>
            </a:r>
            <a:br>
              <a:rPr lang="en-US" dirty="0"/>
            </a:br>
            <a:r>
              <a:rPr kumimoji="1" lang="en-US" sz="1200" b="0" i="0" kern="1200" dirty="0">
                <a:solidFill>
                  <a:schemeClr val="tx1"/>
                </a:solidFill>
                <a:effectLst/>
                <a:latin typeface="Arial" charset="0"/>
                <a:ea typeface="ＭＳ Ｐゴシック" charset="0"/>
                <a:cs typeface="ＭＳ Ｐゴシック" charset="0"/>
              </a:rPr>
              <a:t>Enumerate the device on its bus.</a:t>
            </a:r>
          </a:p>
          <a:p>
            <a:pPr rtl="0" fontAlgn="ctr"/>
            <a:r>
              <a:rPr kumimoji="1" lang="en-US" sz="1200" b="0" i="0" kern="1200" dirty="0">
                <a:solidFill>
                  <a:schemeClr val="tx1"/>
                </a:solidFill>
                <a:effectLst/>
                <a:latin typeface="Arial" charset="0"/>
                <a:ea typeface="ＭＳ Ｐゴシック" charset="0"/>
                <a:cs typeface="ＭＳ Ｐゴシック" charset="0"/>
              </a:rPr>
              <a:t>Respond to Plug and Play and Power management IRPs.</a:t>
            </a:r>
          </a:p>
          <a:p>
            <a:pPr rtl="0" fontAlgn="ctr"/>
            <a:r>
              <a:rPr kumimoji="1" lang="en-US" sz="1200" b="0" i="0" kern="1200" dirty="0">
                <a:solidFill>
                  <a:schemeClr val="tx1"/>
                </a:solidFill>
                <a:effectLst/>
                <a:latin typeface="Arial" charset="0"/>
                <a:ea typeface="ＭＳ Ｐゴシック" charset="0"/>
                <a:cs typeface="ＭＳ Ｐゴシック" charset="0"/>
              </a:rPr>
              <a:t>Multiplex access to the bus.</a:t>
            </a:r>
          </a:p>
          <a:p>
            <a:pPr rtl="0" fontAlgn="ctr"/>
            <a:r>
              <a:rPr kumimoji="1" lang="en-US" sz="1200" b="0" i="0" kern="1200" dirty="0">
                <a:solidFill>
                  <a:schemeClr val="tx1"/>
                </a:solidFill>
                <a:effectLst/>
                <a:latin typeface="Arial" charset="0"/>
                <a:ea typeface="ＭＳ Ｐゴシック" charset="0"/>
                <a:cs typeface="ＭＳ Ｐゴシック" charset="0"/>
              </a:rPr>
              <a:t>Generically administer the devices on the bus.</a:t>
            </a:r>
          </a:p>
          <a:p>
            <a:endParaRPr kumimoji="1" lang="en-US" sz="1200" b="0" i="0" kern="1200" dirty="0">
              <a:solidFill>
                <a:schemeClr val="tx1"/>
              </a:solidFill>
              <a:effectLst/>
              <a:latin typeface="Arial"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pPr>
              <a:defRPr/>
            </a:pPr>
            <a:fld id="{B91BB238-3B1B-EE4E-BFC2-DF2FE134C0D2}" type="slidenum">
              <a:rPr lang="de-DE" altLang="zh-CN" smtClean="0"/>
              <a:pPr>
                <a:defRPr/>
              </a:pPr>
              <a:t>67</a:t>
            </a:fld>
            <a:endParaRPr lang="de-DE" altLang="zh-CN"/>
          </a:p>
        </p:txBody>
      </p:sp>
    </p:spTree>
    <p:extLst>
      <p:ext uri="{BB962C8B-B14F-4D97-AF65-F5344CB8AC3E}">
        <p14:creationId xmlns:p14="http://schemas.microsoft.com/office/powerpoint/2010/main" val="2997298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91BB238-3B1B-EE4E-BFC2-DF2FE134C0D2}" type="slidenum">
              <a:rPr lang="de-DE" altLang="zh-CN" smtClean="0"/>
              <a:pPr>
                <a:defRPr/>
              </a:pPr>
              <a:t>14</a:t>
            </a:fld>
            <a:endParaRPr lang="de-DE" altLang="zh-CN"/>
          </a:p>
        </p:txBody>
      </p:sp>
    </p:spTree>
    <p:extLst>
      <p:ext uri="{BB962C8B-B14F-4D97-AF65-F5344CB8AC3E}">
        <p14:creationId xmlns:p14="http://schemas.microsoft.com/office/powerpoint/2010/main" val="4124885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91BB238-3B1B-EE4E-BFC2-DF2FE134C0D2}" type="slidenum">
              <a:rPr lang="de-DE" altLang="zh-CN" smtClean="0"/>
              <a:pPr>
                <a:defRPr/>
              </a:pPr>
              <a:t>15</a:t>
            </a:fld>
            <a:endParaRPr lang="de-DE" altLang="zh-CN"/>
          </a:p>
        </p:txBody>
      </p:sp>
    </p:spTree>
    <p:extLst>
      <p:ext uri="{BB962C8B-B14F-4D97-AF65-F5344CB8AC3E}">
        <p14:creationId xmlns:p14="http://schemas.microsoft.com/office/powerpoint/2010/main" val="3579276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91BB238-3B1B-EE4E-BFC2-DF2FE134C0D2}" type="slidenum">
              <a:rPr lang="de-DE" altLang="zh-CN" smtClean="0"/>
              <a:pPr>
                <a:defRPr/>
              </a:pPr>
              <a:t>16</a:t>
            </a:fld>
            <a:endParaRPr lang="de-DE" altLang="zh-CN"/>
          </a:p>
        </p:txBody>
      </p:sp>
    </p:spTree>
    <p:extLst>
      <p:ext uri="{BB962C8B-B14F-4D97-AF65-F5344CB8AC3E}">
        <p14:creationId xmlns:p14="http://schemas.microsoft.com/office/powerpoint/2010/main" val="3027761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91BB238-3B1B-EE4E-BFC2-DF2FE134C0D2}" type="slidenum">
              <a:rPr lang="de-DE" altLang="zh-CN" smtClean="0"/>
              <a:pPr>
                <a:defRPr/>
              </a:pPr>
              <a:t>17</a:t>
            </a:fld>
            <a:endParaRPr lang="de-DE" altLang="zh-CN"/>
          </a:p>
        </p:txBody>
      </p:sp>
    </p:spTree>
    <p:extLst>
      <p:ext uri="{BB962C8B-B14F-4D97-AF65-F5344CB8AC3E}">
        <p14:creationId xmlns:p14="http://schemas.microsoft.com/office/powerpoint/2010/main" val="3169680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91BB238-3B1B-EE4E-BFC2-DF2FE134C0D2}" type="slidenum">
              <a:rPr lang="de-DE" altLang="zh-CN" smtClean="0"/>
              <a:pPr>
                <a:defRPr/>
              </a:pPr>
              <a:t>18</a:t>
            </a:fld>
            <a:endParaRPr lang="de-DE" altLang="zh-CN"/>
          </a:p>
        </p:txBody>
      </p:sp>
    </p:spTree>
    <p:extLst>
      <p:ext uri="{BB962C8B-B14F-4D97-AF65-F5344CB8AC3E}">
        <p14:creationId xmlns:p14="http://schemas.microsoft.com/office/powerpoint/2010/main" val="2847510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91BB238-3B1B-EE4E-BFC2-DF2FE134C0D2}" type="slidenum">
              <a:rPr lang="de-DE" altLang="zh-CN" smtClean="0"/>
              <a:pPr>
                <a:defRPr/>
              </a:pPr>
              <a:t>20</a:t>
            </a:fld>
            <a:endParaRPr lang="de-DE" altLang="zh-CN"/>
          </a:p>
        </p:txBody>
      </p:sp>
    </p:spTree>
    <p:extLst>
      <p:ext uri="{BB962C8B-B14F-4D97-AF65-F5344CB8AC3E}">
        <p14:creationId xmlns:p14="http://schemas.microsoft.com/office/powerpoint/2010/main" val="26581513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1629" name="Rectangle 7"/>
          <p:cNvSpPr>
            <a:spLocks noGrp="1" noChangeArrowheads="1"/>
          </p:cNvSpPr>
          <p:nvPr>
            <p:ph type="ctrTitle"/>
          </p:nvPr>
        </p:nvSpPr>
        <p:spPr>
          <a:xfrm>
            <a:off x="693738" y="1435100"/>
            <a:ext cx="7754937" cy="1082675"/>
          </a:xfrm>
        </p:spPr>
        <p:txBody>
          <a:bodyPr anchor="b"/>
          <a:lstStyle>
            <a:lvl1pPr algn="ctr">
              <a:lnSpc>
                <a:spcPct val="110000"/>
              </a:lnSpc>
              <a:defRPr sz="3200"/>
            </a:lvl1pPr>
          </a:lstStyle>
          <a:p>
            <a:r>
              <a:rPr lang="de-DE"/>
              <a:t>Titelmasterformat durch</a:t>
            </a:r>
            <a:br>
              <a:rPr lang="de-DE"/>
            </a:br>
            <a:r>
              <a:rPr lang="de-DE"/>
              <a:t>Klicken bearbeiten</a:t>
            </a:r>
          </a:p>
        </p:txBody>
      </p:sp>
      <p:sp>
        <p:nvSpPr>
          <p:cNvPr id="111630" name="Rectangle 12"/>
          <p:cNvSpPr>
            <a:spLocks noGrp="1" noChangeArrowheads="1"/>
          </p:cNvSpPr>
          <p:nvPr>
            <p:ph type="subTitle" idx="1"/>
          </p:nvPr>
        </p:nvSpPr>
        <p:spPr bwMode="gray">
          <a:xfrm>
            <a:off x="696913" y="2517775"/>
            <a:ext cx="7751762" cy="800100"/>
          </a:xfrm>
        </p:spPr>
        <p:txBody>
          <a:bodyPr tIns="45720" bIns="45720"/>
          <a:lstStyle>
            <a:lvl1pPr marL="0" indent="0" algn="ctr">
              <a:buFont typeface="Wingdings" pitchFamily="2" charset="2"/>
              <a:buNone/>
              <a:defRPr sz="2400">
                <a:solidFill>
                  <a:schemeClr val="bg1"/>
                </a:solidFill>
              </a:defRPr>
            </a:lvl1pPr>
          </a:lstStyle>
          <a:p>
            <a:r>
              <a:rPr lang="de-DE"/>
              <a:t>Formatvorlage des Untertitelmasters durch Klicken bearbeiten</a:t>
            </a:r>
          </a:p>
        </p:txBody>
      </p:sp>
      <p:sp>
        <p:nvSpPr>
          <p:cNvPr id="4" name="Rectangle 5"/>
          <p:cNvSpPr>
            <a:spLocks noGrp="1" noChangeArrowheads="1"/>
          </p:cNvSpPr>
          <p:nvPr>
            <p:ph type="ftr" sz="quarter" idx="10"/>
          </p:nvPr>
        </p:nvSpPr>
        <p:spPr>
          <a:xfrm>
            <a:off x="3124200" y="6245225"/>
            <a:ext cx="2895600" cy="476250"/>
          </a:xfrm>
        </p:spPr>
        <p:txBody>
          <a:bodyPr/>
          <a:lstStyle>
            <a:lvl1pPr>
              <a:defRPr>
                <a:solidFill>
                  <a:schemeClr val="tx1"/>
                </a:solidFill>
              </a:defRPr>
            </a:lvl1pPr>
          </a:lstStyle>
          <a:p>
            <a:pPr>
              <a:defRPr/>
            </a:pPr>
            <a:endParaRPr lang="zh-CN" altLang="zh-CN"/>
          </a:p>
        </p:txBody>
      </p:sp>
    </p:spTree>
    <p:extLst>
      <p:ext uri="{BB962C8B-B14F-4D97-AF65-F5344CB8AC3E}">
        <p14:creationId xmlns:p14="http://schemas.microsoft.com/office/powerpoint/2010/main" val="3880540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1802016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89725" y="101600"/>
            <a:ext cx="2130425" cy="5700713"/>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295275" y="101600"/>
            <a:ext cx="6242050" cy="5700713"/>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1252358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sz="2400" b="1"/>
            </a:lvl1pPr>
          </a:lstStyle>
          <a:p>
            <a:r>
              <a:rPr lang="zh-CN" altLang="en-US" dirty="0"/>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5"/>
          <p:cNvSpPr>
            <a:spLocks noGrp="1" noChangeArrowheads="1"/>
          </p:cNvSpPr>
          <p:nvPr>
            <p:ph type="ftr" sz="quarter" idx="10"/>
          </p:nvPr>
        </p:nvSpPr>
        <p:spPr>
          <a:ln/>
        </p:spPr>
        <p:txBody>
          <a:bodyPr/>
          <a:lstStyle>
            <a:lvl1pPr>
              <a:defRPr/>
            </a:lvl1pPr>
          </a:lstStyle>
          <a:p>
            <a:pPr>
              <a:defRPr/>
            </a:pPr>
            <a:endParaRPr lang="zh-CN" altLang="zh-CN"/>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48700" y="6065721"/>
            <a:ext cx="495300" cy="809625"/>
          </a:xfrm>
          <a:prstGeom prst="rect">
            <a:avLst/>
          </a:prstGeom>
        </p:spPr>
      </p:pic>
    </p:spTree>
    <p:extLst>
      <p:ext uri="{BB962C8B-B14F-4D97-AF65-F5344CB8AC3E}">
        <p14:creationId xmlns:p14="http://schemas.microsoft.com/office/powerpoint/2010/main" val="3877735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5"/>
          <p:cNvSpPr>
            <a:spLocks noGrp="1" noChangeArrowheads="1"/>
          </p:cNvSpPr>
          <p:nvPr>
            <p:ph type="ftr" sz="quarter" idx="10"/>
          </p:nvPr>
        </p:nvSpPr>
        <p:spPr>
          <a:ln/>
        </p:spPr>
        <p:txBody>
          <a:bodyPr/>
          <a:lstStyle>
            <a:lvl1pPr>
              <a:defRPr/>
            </a:lvl1pPr>
          </a:lstStyle>
          <a:p>
            <a:pPr>
              <a:defRPr/>
            </a:pPr>
            <a:endParaRPr lang="zh-CN" altLang="zh-CN"/>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48700" y="6065721"/>
            <a:ext cx="495300" cy="809625"/>
          </a:xfrm>
          <a:prstGeom prst="rect">
            <a:avLst/>
          </a:prstGeom>
        </p:spPr>
      </p:pic>
    </p:spTree>
    <p:extLst>
      <p:ext uri="{BB962C8B-B14F-4D97-AF65-F5344CB8AC3E}">
        <p14:creationId xmlns:p14="http://schemas.microsoft.com/office/powerpoint/2010/main" val="127828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295275" y="1489075"/>
            <a:ext cx="4186238" cy="4313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33913" y="1489075"/>
            <a:ext cx="4186237" cy="4313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2121697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1860143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909493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2594493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2423415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4118970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295275" y="1489075"/>
            <a:ext cx="8524875" cy="431323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zh-CN"/>
              <a:t>Textmasterformate durch Klicken bearbeiten</a:t>
            </a:r>
          </a:p>
          <a:p>
            <a:pPr lvl="1"/>
            <a:r>
              <a:rPr lang="de-DE" altLang="zh-CN"/>
              <a:t>Zweite Ebene</a:t>
            </a:r>
          </a:p>
          <a:p>
            <a:pPr lvl="2"/>
            <a:r>
              <a:rPr lang="de-DE" altLang="zh-CN"/>
              <a:t>Dritte Ebene</a:t>
            </a:r>
          </a:p>
          <a:p>
            <a:pPr lvl="3"/>
            <a:r>
              <a:rPr lang="de-DE" altLang="zh-CN"/>
              <a:t>Vierte Ebene</a:t>
            </a:r>
          </a:p>
          <a:p>
            <a:pPr lvl="4"/>
            <a:r>
              <a:rPr lang="de-DE" altLang="zh-CN"/>
              <a:t>Fünfte Ebene</a:t>
            </a:r>
          </a:p>
        </p:txBody>
      </p:sp>
      <p:sp>
        <p:nvSpPr>
          <p:cNvPr id="110595" name="Rectangle 5"/>
          <p:cNvSpPr>
            <a:spLocks noGrp="1" noChangeArrowheads="1"/>
          </p:cNvSpPr>
          <p:nvPr>
            <p:ph type="ftr" sz="quarter" idx="3"/>
          </p:nvPr>
        </p:nvSpPr>
        <p:spPr bwMode="gray">
          <a:xfrm>
            <a:off x="3124200" y="6365875"/>
            <a:ext cx="2895600" cy="2476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000" noProof="1">
                <a:solidFill>
                  <a:schemeClr val="bg1"/>
                </a:solidFill>
                <a:latin typeface="Arial" pitchFamily="34" charset="0"/>
                <a:ea typeface="宋体" pitchFamily="2" charset="-122"/>
                <a:cs typeface="+mn-cs"/>
              </a:defRPr>
            </a:lvl1pPr>
          </a:lstStyle>
          <a:p>
            <a:pPr>
              <a:defRPr/>
            </a:pPr>
            <a:endParaRPr lang="zh-CN" altLang="zh-CN"/>
          </a:p>
        </p:txBody>
      </p:sp>
      <p:sp>
        <p:nvSpPr>
          <p:cNvPr id="1028" name="Rectangle 7"/>
          <p:cNvSpPr>
            <a:spLocks noGrp="1" noChangeArrowheads="1"/>
          </p:cNvSpPr>
          <p:nvPr>
            <p:ph type="title"/>
          </p:nvPr>
        </p:nvSpPr>
        <p:spPr bwMode="gray">
          <a:xfrm>
            <a:off x="300038" y="101600"/>
            <a:ext cx="8520112" cy="6477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de-DE" altLang="zh-CN"/>
              <a:t>Klicken Sie, um das Titelformat zu bearbeiten</a:t>
            </a:r>
          </a:p>
        </p:txBody>
      </p:sp>
      <p:sp>
        <p:nvSpPr>
          <p:cNvPr id="1029" name="Rectangle 5"/>
          <p:cNvSpPr>
            <a:spLocks noChangeArrowheads="1"/>
          </p:cNvSpPr>
          <p:nvPr/>
        </p:nvSpPr>
        <p:spPr bwMode="gray">
          <a:xfrm>
            <a:off x="219075" y="6365875"/>
            <a:ext cx="1343025"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de-DE" altLang="zh-CN" sz="1000"/>
              <a:t>Page </a:t>
            </a:r>
            <a:r>
              <a:rPr lang="de-DE" altLang="zh-CN" sz="1000">
                <a:sym typeface="Wingdings" charset="0"/>
              </a:rPr>
              <a:t></a:t>
            </a:r>
            <a:r>
              <a:rPr lang="de-DE" altLang="zh-CN" sz="1000"/>
              <a:t> </a:t>
            </a:r>
            <a:fld id="{EB0D860B-0F9F-024D-87B2-26EC2F8908EF}" type="slidenum">
              <a:rPr lang="de-DE" altLang="zh-CN" sz="1000"/>
              <a:pPr/>
              <a:t>‹#›</a:t>
            </a:fld>
            <a:endParaRPr lang="de-DE" altLang="zh-CN" sz="1000"/>
          </a:p>
        </p:txBody>
      </p:sp>
    </p:spTree>
  </p:cSld>
  <p:clrMap bg1="lt1" tx1="dk1" bg2="lt2" tx2="dk2" accent1="accent1" accent2="accent2" accent3="accent3" accent4="accent4" accent5="accent5" accent6="accent6" hlink="hlink" folHlink="folHlink"/>
  <p:sldLayoutIdLst>
    <p:sldLayoutId id="2147484098"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Lst>
  <p:txStyles>
    <p:titleStyle>
      <a:lvl1pPr algn="l" rtl="0" eaLnBrk="0" fontAlgn="base" hangingPunct="0">
        <a:lnSpc>
          <a:spcPct val="90000"/>
        </a:lnSpc>
        <a:spcBef>
          <a:spcPct val="0"/>
        </a:spcBef>
        <a:spcAft>
          <a:spcPct val="0"/>
        </a:spcAft>
        <a:defRPr sz="2600" b="1">
          <a:solidFill>
            <a:schemeClr val="bg1"/>
          </a:solidFill>
          <a:latin typeface="+mj-lt"/>
          <a:ea typeface="宋体" charset="0"/>
          <a:cs typeface="+mj-cs"/>
        </a:defRPr>
      </a:lvl1pPr>
      <a:lvl2pPr algn="l" rtl="0" eaLnBrk="0" fontAlgn="base" hangingPunct="0">
        <a:lnSpc>
          <a:spcPct val="90000"/>
        </a:lnSpc>
        <a:spcBef>
          <a:spcPct val="0"/>
        </a:spcBef>
        <a:spcAft>
          <a:spcPct val="0"/>
        </a:spcAft>
        <a:defRPr sz="2600" b="1">
          <a:solidFill>
            <a:schemeClr val="bg1"/>
          </a:solidFill>
          <a:latin typeface="Arial" charset="0"/>
          <a:ea typeface="宋体" charset="0"/>
          <a:cs typeface="Arial" charset="0"/>
        </a:defRPr>
      </a:lvl2pPr>
      <a:lvl3pPr algn="l" rtl="0" eaLnBrk="0" fontAlgn="base" hangingPunct="0">
        <a:lnSpc>
          <a:spcPct val="90000"/>
        </a:lnSpc>
        <a:spcBef>
          <a:spcPct val="0"/>
        </a:spcBef>
        <a:spcAft>
          <a:spcPct val="0"/>
        </a:spcAft>
        <a:defRPr sz="2600" b="1">
          <a:solidFill>
            <a:schemeClr val="bg1"/>
          </a:solidFill>
          <a:latin typeface="Arial" charset="0"/>
          <a:ea typeface="宋体" charset="0"/>
          <a:cs typeface="Arial" charset="0"/>
        </a:defRPr>
      </a:lvl3pPr>
      <a:lvl4pPr algn="l" rtl="0" eaLnBrk="0" fontAlgn="base" hangingPunct="0">
        <a:lnSpc>
          <a:spcPct val="90000"/>
        </a:lnSpc>
        <a:spcBef>
          <a:spcPct val="0"/>
        </a:spcBef>
        <a:spcAft>
          <a:spcPct val="0"/>
        </a:spcAft>
        <a:defRPr sz="2600" b="1">
          <a:solidFill>
            <a:schemeClr val="bg1"/>
          </a:solidFill>
          <a:latin typeface="Arial" charset="0"/>
          <a:ea typeface="宋体" charset="0"/>
          <a:cs typeface="Arial" charset="0"/>
        </a:defRPr>
      </a:lvl4pPr>
      <a:lvl5pPr algn="l" rtl="0" eaLnBrk="0" fontAlgn="base" hangingPunct="0">
        <a:lnSpc>
          <a:spcPct val="90000"/>
        </a:lnSpc>
        <a:spcBef>
          <a:spcPct val="0"/>
        </a:spcBef>
        <a:spcAft>
          <a:spcPct val="0"/>
        </a:spcAft>
        <a:defRPr sz="2600" b="1">
          <a:solidFill>
            <a:schemeClr val="bg1"/>
          </a:solidFill>
          <a:latin typeface="Arial" charset="0"/>
          <a:ea typeface="宋体" charset="0"/>
          <a:cs typeface="Arial" charset="0"/>
        </a:defRPr>
      </a:lvl5pPr>
      <a:lvl6pPr marL="457200" algn="l" rtl="0" fontAlgn="base">
        <a:lnSpc>
          <a:spcPct val="90000"/>
        </a:lnSpc>
        <a:spcBef>
          <a:spcPct val="0"/>
        </a:spcBef>
        <a:spcAft>
          <a:spcPct val="0"/>
        </a:spcAft>
        <a:defRPr sz="2600" b="1">
          <a:solidFill>
            <a:schemeClr val="bg1"/>
          </a:solidFill>
          <a:latin typeface="Arial" charset="0"/>
          <a:cs typeface="Arial" charset="0"/>
        </a:defRPr>
      </a:lvl6pPr>
      <a:lvl7pPr marL="914400" algn="l" rtl="0" fontAlgn="base">
        <a:lnSpc>
          <a:spcPct val="90000"/>
        </a:lnSpc>
        <a:spcBef>
          <a:spcPct val="0"/>
        </a:spcBef>
        <a:spcAft>
          <a:spcPct val="0"/>
        </a:spcAft>
        <a:defRPr sz="2600" b="1">
          <a:solidFill>
            <a:schemeClr val="bg1"/>
          </a:solidFill>
          <a:latin typeface="Arial" charset="0"/>
          <a:cs typeface="Arial" charset="0"/>
        </a:defRPr>
      </a:lvl7pPr>
      <a:lvl8pPr marL="1371600" algn="l" rtl="0" fontAlgn="base">
        <a:lnSpc>
          <a:spcPct val="90000"/>
        </a:lnSpc>
        <a:spcBef>
          <a:spcPct val="0"/>
        </a:spcBef>
        <a:spcAft>
          <a:spcPct val="0"/>
        </a:spcAft>
        <a:defRPr sz="2600" b="1">
          <a:solidFill>
            <a:schemeClr val="bg1"/>
          </a:solidFill>
          <a:latin typeface="Arial" charset="0"/>
          <a:cs typeface="Arial" charset="0"/>
        </a:defRPr>
      </a:lvl8pPr>
      <a:lvl9pPr marL="1828800" algn="l" rtl="0" fontAlgn="base">
        <a:lnSpc>
          <a:spcPct val="90000"/>
        </a:lnSpc>
        <a:spcBef>
          <a:spcPct val="0"/>
        </a:spcBef>
        <a:spcAft>
          <a:spcPct val="0"/>
        </a:spcAft>
        <a:defRPr sz="2600" b="1">
          <a:solidFill>
            <a:schemeClr val="bg1"/>
          </a:solidFill>
          <a:latin typeface="Arial" charset="0"/>
          <a:cs typeface="Arial" charset="0"/>
        </a:defRPr>
      </a:lvl9pPr>
    </p:titleStyle>
    <p:bodyStyle>
      <a:lvl1pPr marL="180975" indent="-180975" algn="l" rtl="0" eaLnBrk="0" fontAlgn="base" hangingPunct="0">
        <a:spcBef>
          <a:spcPct val="0"/>
        </a:spcBef>
        <a:spcAft>
          <a:spcPct val="40000"/>
        </a:spcAft>
        <a:buFont typeface="Wingdings" charset="0"/>
        <a:buChar char="§"/>
        <a:defRPr kumimoji="1" sz="2000">
          <a:solidFill>
            <a:schemeClr val="tx1"/>
          </a:solidFill>
          <a:latin typeface="+mn-lt"/>
          <a:ea typeface="宋体" charset="0"/>
          <a:cs typeface="+mn-cs"/>
        </a:defRPr>
      </a:lvl1pPr>
      <a:lvl2pPr marL="444500" indent="-261938" algn="l" rtl="0" eaLnBrk="0" fontAlgn="base" hangingPunct="0">
        <a:spcBef>
          <a:spcPct val="0"/>
        </a:spcBef>
        <a:spcAft>
          <a:spcPct val="40000"/>
        </a:spcAft>
        <a:buChar char="–"/>
        <a:defRPr kumimoji="1">
          <a:solidFill>
            <a:schemeClr val="tx1"/>
          </a:solidFill>
          <a:latin typeface="+mn-lt"/>
          <a:ea typeface="Arial" charset="0"/>
          <a:cs typeface="+mn-cs"/>
        </a:defRPr>
      </a:lvl2pPr>
      <a:lvl3pPr marL="720725" indent="-274638" algn="l" rtl="0" eaLnBrk="0" fontAlgn="base" hangingPunct="0">
        <a:spcBef>
          <a:spcPct val="0"/>
        </a:spcBef>
        <a:spcAft>
          <a:spcPct val="40000"/>
        </a:spcAft>
        <a:buChar char="•"/>
        <a:defRPr kumimoji="1">
          <a:solidFill>
            <a:schemeClr val="tx1"/>
          </a:solidFill>
          <a:latin typeface="+mn-lt"/>
          <a:ea typeface="Arial" charset="0"/>
          <a:cs typeface="+mn-cs"/>
        </a:defRPr>
      </a:lvl3pPr>
      <a:lvl4pPr marL="987425" indent="-265113" algn="l" rtl="0" eaLnBrk="0" fontAlgn="base" hangingPunct="0">
        <a:spcBef>
          <a:spcPct val="0"/>
        </a:spcBef>
        <a:spcAft>
          <a:spcPct val="40000"/>
        </a:spcAft>
        <a:buChar char="–"/>
        <a:defRPr kumimoji="1">
          <a:solidFill>
            <a:schemeClr val="tx1"/>
          </a:solidFill>
          <a:latin typeface="+mn-lt"/>
          <a:ea typeface="Arial" charset="0"/>
          <a:cs typeface="+mn-cs"/>
        </a:defRPr>
      </a:lvl4pPr>
      <a:lvl5pPr marL="1254125" indent="-265113" algn="l" rtl="0" eaLnBrk="0" fontAlgn="base" hangingPunct="0">
        <a:spcBef>
          <a:spcPct val="0"/>
        </a:spcBef>
        <a:spcAft>
          <a:spcPct val="40000"/>
        </a:spcAft>
        <a:buChar char="»"/>
        <a:defRPr kumimoji="1">
          <a:solidFill>
            <a:schemeClr val="tx1"/>
          </a:solidFill>
          <a:latin typeface="+mn-lt"/>
          <a:ea typeface="Arial" charset="0"/>
          <a:cs typeface="+mn-cs"/>
        </a:defRPr>
      </a:lvl5pPr>
      <a:lvl6pPr marL="1711325" indent="-265113" algn="l" rtl="0" fontAlgn="base">
        <a:spcBef>
          <a:spcPct val="0"/>
        </a:spcBef>
        <a:spcAft>
          <a:spcPct val="40000"/>
        </a:spcAft>
        <a:buChar char="»"/>
        <a:defRPr>
          <a:solidFill>
            <a:schemeClr val="tx1"/>
          </a:solidFill>
          <a:latin typeface="+mn-lt"/>
          <a:cs typeface="+mn-cs"/>
        </a:defRPr>
      </a:lvl6pPr>
      <a:lvl7pPr marL="2168525" indent="-265113" algn="l" rtl="0" fontAlgn="base">
        <a:spcBef>
          <a:spcPct val="0"/>
        </a:spcBef>
        <a:spcAft>
          <a:spcPct val="40000"/>
        </a:spcAft>
        <a:buChar char="»"/>
        <a:defRPr>
          <a:solidFill>
            <a:schemeClr val="tx1"/>
          </a:solidFill>
          <a:latin typeface="+mn-lt"/>
          <a:cs typeface="+mn-cs"/>
        </a:defRPr>
      </a:lvl7pPr>
      <a:lvl8pPr marL="2625725" indent="-265113" algn="l" rtl="0" fontAlgn="base">
        <a:spcBef>
          <a:spcPct val="0"/>
        </a:spcBef>
        <a:spcAft>
          <a:spcPct val="40000"/>
        </a:spcAft>
        <a:buChar char="»"/>
        <a:defRPr>
          <a:solidFill>
            <a:schemeClr val="tx1"/>
          </a:solidFill>
          <a:latin typeface="+mn-lt"/>
          <a:cs typeface="+mn-cs"/>
        </a:defRPr>
      </a:lvl8pPr>
      <a:lvl9pPr marL="3082925" indent="-265113" algn="l" rtl="0" fontAlgn="base">
        <a:spcBef>
          <a:spcPct val="0"/>
        </a:spcBef>
        <a:spcAft>
          <a:spcPct val="40000"/>
        </a:spcAft>
        <a:buChar char="»"/>
        <a:defRPr>
          <a:solidFill>
            <a:schemeClr val="tx1"/>
          </a:solidFill>
          <a:latin typeface="+mn-lt"/>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0.tiff"/><Relationship Id="rId4" Type="http://schemas.openxmlformats.org/officeDocument/2006/relationships/image" Target="../media/image17.tiff"/></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7.tiff"/></Relationships>
</file>

<file path=ppt/slides/_rels/slide34.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1.tiff"/></Relationships>
</file>

<file path=ppt/slides/_rels/slide53.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hyperlink" Target="https://en.wikipedia.org/wiki/Application_software" TargetMode="External"/><Relationship Id="rId3" Type="http://schemas.openxmlformats.org/officeDocument/2006/relationships/hyperlink" Target="https://en.wikipedia.org/wiki/System_programming" TargetMode="External"/><Relationship Id="rId7" Type="http://schemas.openxmlformats.org/officeDocument/2006/relationships/hyperlink" Target="https://en.wikipedia.org/wiki/Operating_syste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en.wikipedia.org/wiki/Personal_computer_hardware" TargetMode="External"/><Relationship Id="rId5" Type="http://schemas.openxmlformats.org/officeDocument/2006/relationships/image" Target="../media/image11.png"/><Relationship Id="rId4" Type="http://schemas.openxmlformats.org/officeDocument/2006/relationships/hyperlink" Target="https://en.wikipedia.org/wiki/Central_processing_unit" TargetMode="External"/><Relationship Id="rId9" Type="http://schemas.openxmlformats.org/officeDocument/2006/relationships/hyperlink" Target="https://en.wikipedia.org/wiki/User_(computing)" TargetMode="External"/></Relationships>
</file>

<file path=ppt/slides/_rels/slide7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slideLayout" Target="../slideLayouts/slideLayout2.xml"/><Relationship Id="rId1" Type="http://schemas.openxmlformats.org/officeDocument/2006/relationships/video" Target="https://www.youtube.com/embed/7g0pi4J8auQ?feature=oembed" TargetMode="External"/><Relationship Id="rId5" Type="http://schemas.openxmlformats.org/officeDocument/2006/relationships/image" Target="../media/image46.png"/><Relationship Id="rId4" Type="http://schemas.openxmlformats.org/officeDocument/2006/relationships/image" Target="../media/image44.tiff"/></Relationships>
</file>

<file path=ppt/slides/_rels/slide73.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48.tiff"/><Relationship Id="rId1" Type="http://schemas.openxmlformats.org/officeDocument/2006/relationships/slideLayout" Target="../slideLayouts/slideLayout2.xml"/><Relationship Id="rId4" Type="http://schemas.openxmlformats.org/officeDocument/2006/relationships/hyperlink" Target="https://github.com/volatilityfoundation/volatility"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155575" y="1279972"/>
            <a:ext cx="898842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3200" b="1" dirty="0">
                <a:solidFill>
                  <a:schemeClr val="bg1"/>
                </a:solidFill>
                <a:latin typeface="Agency FB" panose="020B0503020202020204" pitchFamily="34" charset="0"/>
                <a:ea typeface="Calibri" charset="0"/>
                <a:cs typeface="Calibri" charset="0"/>
                <a:sym typeface="Arial" charset="0"/>
              </a:rPr>
              <a:t>CSC 49</a:t>
            </a:r>
            <a:r>
              <a:rPr lang="en-US" altLang="zh-CN" sz="3200" b="1" dirty="0">
                <a:solidFill>
                  <a:schemeClr val="bg1"/>
                </a:solidFill>
                <a:latin typeface="Agency FB" panose="020B0503020202020204" pitchFamily="34" charset="0"/>
                <a:ea typeface="Calibri" charset="0"/>
                <a:cs typeface="Calibri" charset="0"/>
                <a:sym typeface="Arial" charset="0"/>
              </a:rPr>
              <a:t>7</a:t>
            </a:r>
            <a:r>
              <a:rPr lang="en-US" altLang="en-US" sz="3200" b="1" dirty="0">
                <a:solidFill>
                  <a:schemeClr val="bg1"/>
                </a:solidFill>
                <a:latin typeface="Agency FB" panose="020B0503020202020204" pitchFamily="34" charset="0"/>
                <a:ea typeface="Calibri" charset="0"/>
                <a:cs typeface="Calibri" charset="0"/>
                <a:sym typeface="Arial" charset="0"/>
              </a:rPr>
              <a:t>/583 Advanced Topics in Computer Security</a:t>
            </a:r>
          </a:p>
          <a:p>
            <a:pPr algn="ctr"/>
            <a:r>
              <a:rPr lang="en-US" altLang="zh-Hans" sz="3200" b="1" dirty="0">
                <a:solidFill>
                  <a:schemeClr val="bg1"/>
                </a:solidFill>
                <a:latin typeface="Agency FB" panose="020B0503020202020204" pitchFamily="34" charset="0"/>
                <a:ea typeface="Calibri" charset="0"/>
                <a:cs typeface="Calibri" charset="0"/>
                <a:sym typeface="Arial" charset="0"/>
              </a:rPr>
              <a:t>Modern Malware Analysis</a:t>
            </a:r>
          </a:p>
          <a:p>
            <a:pPr algn="ctr"/>
            <a:r>
              <a:rPr lang="en-US" altLang="zh-Hans" sz="3200" b="1" dirty="0">
                <a:solidFill>
                  <a:schemeClr val="bg1"/>
                </a:solidFill>
                <a:latin typeface="Agency FB" panose="020B0503020202020204" pitchFamily="34" charset="0"/>
                <a:ea typeface="Calibri" charset="0"/>
                <a:cs typeface="Calibri" charset="0"/>
                <a:sym typeface="Arial" charset="0"/>
              </a:rPr>
              <a:t>API Hook, Stealth process (Rootkit)</a:t>
            </a:r>
          </a:p>
          <a:p>
            <a:pPr algn="ctr"/>
            <a:r>
              <a:rPr lang="en-US" altLang="en-US" sz="2400" b="1" dirty="0">
                <a:solidFill>
                  <a:schemeClr val="bg1"/>
                </a:solidFill>
                <a:latin typeface="Agency FB" panose="020B0503020202020204" pitchFamily="34" charset="0"/>
                <a:ea typeface="Calibri" charset="0"/>
                <a:cs typeface="Calibri" charset="0"/>
                <a:sym typeface="Arial" charset="0"/>
              </a:rPr>
              <a:t>Si Chen (schen@wcupa.edu)</a:t>
            </a:r>
          </a:p>
        </p:txBody>
      </p:sp>
      <p:sp>
        <p:nvSpPr>
          <p:cNvPr id="2" name="Rectangle 1"/>
          <p:cNvSpPr/>
          <p:nvPr/>
        </p:nvSpPr>
        <p:spPr>
          <a:xfrm>
            <a:off x="7259749" y="-133062"/>
            <a:ext cx="1989647" cy="1200329"/>
          </a:xfrm>
          <a:prstGeom prst="rect">
            <a:avLst/>
          </a:prstGeom>
        </p:spPr>
        <p:txBody>
          <a:bodyPr wrap="none">
            <a:spAutoFit/>
          </a:bodyPr>
          <a:lstStyle/>
          <a:p>
            <a:r>
              <a:rPr lang="en-US" altLang="zh-CN" sz="2800" b="1" spc="-150" dirty="0">
                <a:ln w="11430"/>
                <a:solidFill>
                  <a:srgbClr val="F8F8F8"/>
                </a:solidFill>
                <a:effectLst>
                  <a:outerShdw blurRad="25400" algn="tl" rotWithShape="0">
                    <a:srgbClr val="000000">
                      <a:alpha val="43000"/>
                    </a:srgbClr>
                  </a:outerShdw>
                </a:effectLst>
                <a:latin typeface="Franklin Gothic Medium" panose="020B0603020102020204"/>
              </a:rPr>
              <a:t>Class</a:t>
            </a:r>
            <a:r>
              <a:rPr lang="en-US" altLang="zh-CN" sz="7200" b="1" dirty="0">
                <a:solidFill>
                  <a:srgbClr val="247793">
                    <a:lumMod val="60000"/>
                    <a:lumOff val="40000"/>
                  </a:srgbClr>
                </a:solidFill>
                <a:latin typeface="Franklin Gothic Book" panose="020B0503020102020204"/>
              </a:rPr>
              <a:t>10</a:t>
            </a:r>
            <a:endParaRPr lang="zh-CN" altLang="en-US" sz="2800" dirty="0"/>
          </a:p>
        </p:txBody>
      </p:sp>
      <p:sp>
        <p:nvSpPr>
          <p:cNvPr id="3" name="AutoShape 8" descr="Image result for programming languag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7" name="Picture 6" descr="A picture containing rain, clock, nature, object&#13;&#10;&#13;&#10;Description automatically generated">
            <a:extLst>
              <a:ext uri="{FF2B5EF4-FFF2-40B4-BE49-F238E27FC236}">
                <a16:creationId xmlns:a16="http://schemas.microsoft.com/office/drawing/2014/main" id="{BC0292AE-5682-D341-B3F7-F6CF886DED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3600" y="3716402"/>
            <a:ext cx="3290400" cy="2193600"/>
          </a:xfrm>
          <a:prstGeom prst="rect">
            <a:avLst/>
          </a:prstGeom>
        </p:spPr>
      </p:pic>
    </p:spTree>
    <p:extLst>
      <p:ext uri="{BB962C8B-B14F-4D97-AF65-F5344CB8AC3E}">
        <p14:creationId xmlns:p14="http://schemas.microsoft.com/office/powerpoint/2010/main" val="2064546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C9DC8-F0CA-9A42-9557-42BDA352D3C3}"/>
              </a:ext>
            </a:extLst>
          </p:cNvPr>
          <p:cNvSpPr>
            <a:spLocks noGrp="1"/>
          </p:cNvSpPr>
          <p:nvPr>
            <p:ph type="title"/>
          </p:nvPr>
        </p:nvSpPr>
        <p:spPr/>
        <p:txBody>
          <a:bodyPr/>
          <a:lstStyle/>
          <a:p>
            <a:r>
              <a:rPr lang="en-US" dirty="0"/>
              <a:t>Windows System Call and API</a:t>
            </a:r>
          </a:p>
        </p:txBody>
      </p:sp>
      <p:sp>
        <p:nvSpPr>
          <p:cNvPr id="3" name="Content Placeholder 2">
            <a:extLst>
              <a:ext uri="{FF2B5EF4-FFF2-40B4-BE49-F238E27FC236}">
                <a16:creationId xmlns:a16="http://schemas.microsoft.com/office/drawing/2014/main" id="{5F3083E2-2036-524C-B0CB-FA255AA54F62}"/>
              </a:ext>
            </a:extLst>
          </p:cNvPr>
          <p:cNvSpPr>
            <a:spLocks noGrp="1"/>
          </p:cNvSpPr>
          <p:nvPr>
            <p:ph idx="1"/>
          </p:nvPr>
        </p:nvSpPr>
        <p:spPr>
          <a:xfrm>
            <a:off x="295275" y="942665"/>
            <a:ext cx="8524875" cy="4313238"/>
          </a:xfrm>
        </p:spPr>
        <p:txBody>
          <a:bodyPr/>
          <a:lstStyle/>
          <a:p>
            <a:r>
              <a:rPr lang="en-US" dirty="0"/>
              <a:t>The </a:t>
            </a:r>
            <a:r>
              <a:rPr lang="en-US" b="1" dirty="0">
                <a:solidFill>
                  <a:srgbClr val="FF0000"/>
                </a:solidFill>
              </a:rPr>
              <a:t>Win32 API </a:t>
            </a:r>
            <a:r>
              <a:rPr lang="en-US" dirty="0"/>
              <a:t>is a layer that </a:t>
            </a:r>
            <a:r>
              <a:rPr lang="en-US" b="1" dirty="0">
                <a:solidFill>
                  <a:srgbClr val="FF0000"/>
                </a:solidFill>
              </a:rPr>
              <a:t>runs in user mode</a:t>
            </a:r>
            <a:r>
              <a:rPr lang="en-US" dirty="0"/>
              <a:t> (ring 3). </a:t>
            </a:r>
          </a:p>
          <a:p>
            <a:r>
              <a:rPr lang="en-US" b="1" dirty="0"/>
              <a:t>Only API calls that </a:t>
            </a:r>
            <a:r>
              <a:rPr lang="en-US" b="1" dirty="0">
                <a:solidFill>
                  <a:srgbClr val="FF0000"/>
                </a:solidFill>
              </a:rPr>
              <a:t>use kernel resources </a:t>
            </a:r>
            <a:r>
              <a:rPr lang="en-US" dirty="0"/>
              <a:t>(</a:t>
            </a:r>
            <a:r>
              <a:rPr lang="en-US" dirty="0" err="1"/>
              <a:t>CreateThread</a:t>
            </a:r>
            <a:r>
              <a:rPr lang="en-US" dirty="0"/>
              <a:t>, </a:t>
            </a:r>
            <a:r>
              <a:rPr lang="en-US" dirty="0" err="1"/>
              <a:t>VirtualAlloc</a:t>
            </a:r>
            <a:r>
              <a:rPr lang="en-US" dirty="0"/>
              <a:t>, </a:t>
            </a:r>
            <a:r>
              <a:rPr lang="en-US" dirty="0" err="1"/>
              <a:t>etc</a:t>
            </a:r>
            <a:r>
              <a:rPr lang="en-US" dirty="0"/>
              <a:t>) will call into the "real" operating system (</a:t>
            </a:r>
            <a:r>
              <a:rPr lang="en-US" dirty="0" err="1"/>
              <a:t>ntdll.dll</a:t>
            </a:r>
            <a:r>
              <a:rPr lang="en-US" dirty="0"/>
              <a:t>) and trap into </a:t>
            </a:r>
            <a:r>
              <a:rPr lang="en-US" b="1" dirty="0">
                <a:solidFill>
                  <a:srgbClr val="FF0000"/>
                </a:solidFill>
              </a:rPr>
              <a:t>ring 0 </a:t>
            </a:r>
            <a:r>
              <a:rPr lang="en-US" dirty="0"/>
              <a:t>with a software interrupt (</a:t>
            </a:r>
            <a:r>
              <a:rPr lang="en-US" dirty="0" err="1"/>
              <a:t>int</a:t>
            </a:r>
            <a:r>
              <a:rPr lang="en-US" dirty="0"/>
              <a:t> 0x2e).</a:t>
            </a:r>
          </a:p>
          <a:p>
            <a:endParaRPr lang="en-US" dirty="0"/>
          </a:p>
        </p:txBody>
      </p:sp>
      <p:pic>
        <p:nvPicPr>
          <p:cNvPr id="5" name="Picture 4">
            <a:extLst>
              <a:ext uri="{FF2B5EF4-FFF2-40B4-BE49-F238E27FC236}">
                <a16:creationId xmlns:a16="http://schemas.microsoft.com/office/drawing/2014/main" id="{B82DE0C2-F4D3-2D4A-A969-8DD95BF75D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0484" y="2572512"/>
            <a:ext cx="5595123" cy="4028489"/>
          </a:xfrm>
          <a:prstGeom prst="rect">
            <a:avLst/>
          </a:prstGeom>
        </p:spPr>
      </p:pic>
    </p:spTree>
    <p:extLst>
      <p:ext uri="{BB962C8B-B14F-4D97-AF65-F5344CB8AC3E}">
        <p14:creationId xmlns:p14="http://schemas.microsoft.com/office/powerpoint/2010/main" val="2752749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F5288-BF4C-524B-866D-D7A8DE909B84}"/>
              </a:ext>
            </a:extLst>
          </p:cNvPr>
          <p:cNvSpPr>
            <a:spLocks noGrp="1"/>
          </p:cNvSpPr>
          <p:nvPr>
            <p:ph type="title"/>
          </p:nvPr>
        </p:nvSpPr>
        <p:spPr/>
        <p:txBody>
          <a:bodyPr/>
          <a:lstStyle/>
          <a:p>
            <a:r>
              <a:rPr lang="en-US" dirty="0"/>
              <a:t>User Mode and Kernel</a:t>
            </a:r>
          </a:p>
        </p:txBody>
      </p:sp>
      <p:sp>
        <p:nvSpPr>
          <p:cNvPr id="3" name="Content Placeholder 2">
            <a:extLst>
              <a:ext uri="{FF2B5EF4-FFF2-40B4-BE49-F238E27FC236}">
                <a16:creationId xmlns:a16="http://schemas.microsoft.com/office/drawing/2014/main" id="{DBE269BB-BDBA-A746-839A-EE87210EDD8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7656188-E5F1-BD43-A72D-2499F34BA51C}"/>
              </a:ext>
            </a:extLst>
          </p:cNvPr>
          <p:cNvPicPr>
            <a:picLocks noChangeAspect="1"/>
          </p:cNvPicPr>
          <p:nvPr/>
        </p:nvPicPr>
        <p:blipFill>
          <a:blip r:embed="rId3"/>
          <a:stretch>
            <a:fillRect/>
          </a:stretch>
        </p:blipFill>
        <p:spPr>
          <a:xfrm>
            <a:off x="-14288" y="749300"/>
            <a:ext cx="9144000" cy="5699841"/>
          </a:xfrm>
          <a:prstGeom prst="rect">
            <a:avLst/>
          </a:prstGeom>
        </p:spPr>
      </p:pic>
    </p:spTree>
    <p:extLst>
      <p:ext uri="{BB962C8B-B14F-4D97-AF65-F5344CB8AC3E}">
        <p14:creationId xmlns:p14="http://schemas.microsoft.com/office/powerpoint/2010/main" val="5872506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83783-1753-DE45-86A2-6AA3BB57F087}"/>
              </a:ext>
            </a:extLst>
          </p:cNvPr>
          <p:cNvSpPr>
            <a:spLocks noGrp="1"/>
          </p:cNvSpPr>
          <p:nvPr>
            <p:ph type="title"/>
          </p:nvPr>
        </p:nvSpPr>
        <p:spPr/>
        <p:txBody>
          <a:bodyPr/>
          <a:lstStyle/>
          <a:p>
            <a:r>
              <a:rPr lang="en-US" dirty="0"/>
              <a:t>Write a file in Notepad</a:t>
            </a:r>
          </a:p>
        </p:txBody>
      </p:sp>
      <p:sp>
        <p:nvSpPr>
          <p:cNvPr id="8" name="Rectangle 7">
            <a:extLst>
              <a:ext uri="{FF2B5EF4-FFF2-40B4-BE49-F238E27FC236}">
                <a16:creationId xmlns:a16="http://schemas.microsoft.com/office/drawing/2014/main" id="{CAFF5CAB-C2B6-D342-8D15-F636218B4F9D}"/>
              </a:ext>
            </a:extLst>
          </p:cNvPr>
          <p:cNvSpPr/>
          <p:nvPr/>
        </p:nvSpPr>
        <p:spPr bwMode="auto">
          <a:xfrm>
            <a:off x="4425026" y="1561126"/>
            <a:ext cx="1719147" cy="490655"/>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a:ln>
                  <a:noFill/>
                </a:ln>
                <a:solidFill>
                  <a:schemeClr val="tx1"/>
                </a:solidFill>
                <a:effectLst/>
                <a:latin typeface="Arial" charset="0"/>
              </a:rPr>
              <a:t>fwrite</a:t>
            </a:r>
            <a:r>
              <a:rPr kumimoji="0" lang="en-US" sz="2000" b="0" i="0" u="none" strike="noStrike" cap="none" normalizeH="0" baseline="0" dirty="0">
                <a:ln>
                  <a:noFill/>
                </a:ln>
                <a:solidFill>
                  <a:schemeClr val="tx1"/>
                </a:solidFill>
                <a:effectLst/>
                <a:latin typeface="Arial" charset="0"/>
              </a:rPr>
              <a:t>()</a:t>
            </a:r>
          </a:p>
        </p:txBody>
      </p:sp>
      <p:sp>
        <p:nvSpPr>
          <p:cNvPr id="9" name="Rectangle 8">
            <a:extLst>
              <a:ext uri="{FF2B5EF4-FFF2-40B4-BE49-F238E27FC236}">
                <a16:creationId xmlns:a16="http://schemas.microsoft.com/office/drawing/2014/main" id="{E7E5AF6B-F1B6-6142-A150-B76D79040FA1}"/>
              </a:ext>
            </a:extLst>
          </p:cNvPr>
          <p:cNvSpPr/>
          <p:nvPr/>
        </p:nvSpPr>
        <p:spPr bwMode="auto">
          <a:xfrm>
            <a:off x="4425025" y="2388056"/>
            <a:ext cx="1719148" cy="490655"/>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write()</a:t>
            </a:r>
          </a:p>
        </p:txBody>
      </p:sp>
      <p:sp>
        <p:nvSpPr>
          <p:cNvPr id="10" name="Rectangle 9">
            <a:extLst>
              <a:ext uri="{FF2B5EF4-FFF2-40B4-BE49-F238E27FC236}">
                <a16:creationId xmlns:a16="http://schemas.microsoft.com/office/drawing/2014/main" id="{58E503E4-B7FA-BA45-85B4-671CC9785837}"/>
              </a:ext>
            </a:extLst>
          </p:cNvPr>
          <p:cNvSpPr/>
          <p:nvPr/>
        </p:nvSpPr>
        <p:spPr bwMode="auto">
          <a:xfrm>
            <a:off x="4425025" y="3771290"/>
            <a:ext cx="1719148" cy="490655"/>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a:ln>
                  <a:noFill/>
                </a:ln>
                <a:solidFill>
                  <a:schemeClr val="tx1"/>
                </a:solidFill>
                <a:effectLst/>
                <a:latin typeface="Arial" charset="0"/>
              </a:rPr>
              <a:t>NtWriteFile</a:t>
            </a:r>
            <a:r>
              <a:rPr kumimoji="0" lang="en-US" sz="2000" b="0" i="0" u="none" strike="noStrike" cap="none" normalizeH="0" baseline="0" dirty="0">
                <a:ln>
                  <a:noFill/>
                </a:ln>
                <a:solidFill>
                  <a:schemeClr val="tx1"/>
                </a:solidFill>
                <a:effectLst/>
                <a:latin typeface="Arial" charset="0"/>
              </a:rPr>
              <a:t>()</a:t>
            </a:r>
          </a:p>
        </p:txBody>
      </p:sp>
      <p:sp>
        <p:nvSpPr>
          <p:cNvPr id="11" name="Rectangle 10">
            <a:extLst>
              <a:ext uri="{FF2B5EF4-FFF2-40B4-BE49-F238E27FC236}">
                <a16:creationId xmlns:a16="http://schemas.microsoft.com/office/drawing/2014/main" id="{83A259D5-7AFF-0E43-8443-936CB34A75F2}"/>
              </a:ext>
            </a:extLst>
          </p:cNvPr>
          <p:cNvSpPr/>
          <p:nvPr/>
        </p:nvSpPr>
        <p:spPr bwMode="auto">
          <a:xfrm>
            <a:off x="4425025" y="4371286"/>
            <a:ext cx="1719148" cy="490655"/>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Interrupt 0x2e</a:t>
            </a:r>
          </a:p>
        </p:txBody>
      </p:sp>
      <p:sp>
        <p:nvSpPr>
          <p:cNvPr id="12" name="Rectangle 11">
            <a:extLst>
              <a:ext uri="{FF2B5EF4-FFF2-40B4-BE49-F238E27FC236}">
                <a16:creationId xmlns:a16="http://schemas.microsoft.com/office/drawing/2014/main" id="{ED2E8689-62CC-064E-A3CA-F019EE4A1D0F}"/>
              </a:ext>
            </a:extLst>
          </p:cNvPr>
          <p:cNvSpPr/>
          <p:nvPr/>
        </p:nvSpPr>
        <p:spPr bwMode="auto">
          <a:xfrm>
            <a:off x="4425025" y="5589811"/>
            <a:ext cx="1719148" cy="62059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a:ln>
                  <a:noFill/>
                </a:ln>
                <a:solidFill>
                  <a:schemeClr val="tx1"/>
                </a:solidFill>
                <a:effectLst/>
                <a:latin typeface="Arial" charset="0"/>
              </a:rPr>
              <a:t>IoWriteFile</a:t>
            </a:r>
            <a:r>
              <a:rPr kumimoji="0" lang="en-US" sz="2000" b="0" i="0" u="none" strike="noStrike" cap="none" normalizeH="0" baseline="0" dirty="0">
                <a:ln>
                  <a:noFill/>
                </a:ln>
                <a:solidFill>
                  <a:schemeClr val="tx1"/>
                </a:solidFill>
                <a:effectLst/>
                <a:latin typeface="Arial" charset="0"/>
              </a:rPr>
              <a:t>()</a:t>
            </a:r>
          </a:p>
          <a:p>
            <a:pPr marL="0" marR="0" indent="0" algn="ctr" defTabSz="914400" rtl="0" eaLnBrk="1" fontAlgn="base" latinLnBrk="0" hangingPunct="1">
              <a:lnSpc>
                <a:spcPct val="100000"/>
              </a:lnSpc>
              <a:spcBef>
                <a:spcPct val="0"/>
              </a:spcBef>
              <a:spcAft>
                <a:spcPct val="0"/>
              </a:spcAft>
              <a:buClrTx/>
              <a:buSzTx/>
              <a:buFontTx/>
              <a:buNone/>
              <a:tabLst/>
            </a:pPr>
            <a:r>
              <a:rPr lang="en-US" dirty="0"/>
              <a:t>Kernel</a:t>
            </a:r>
            <a:endParaRPr kumimoji="0" lang="en-US" sz="2000" b="0" i="0" u="none" strike="noStrike" cap="none" normalizeH="0" baseline="0" dirty="0">
              <a:ln>
                <a:noFill/>
              </a:ln>
              <a:solidFill>
                <a:schemeClr val="tx1"/>
              </a:solidFill>
              <a:effectLst/>
              <a:latin typeface="Arial" charset="0"/>
            </a:endParaRPr>
          </a:p>
        </p:txBody>
      </p:sp>
      <p:cxnSp>
        <p:nvCxnSpPr>
          <p:cNvPr id="13" name="Straight Connector 12">
            <a:extLst>
              <a:ext uri="{FF2B5EF4-FFF2-40B4-BE49-F238E27FC236}">
                <a16:creationId xmlns:a16="http://schemas.microsoft.com/office/drawing/2014/main" id="{E5D9D881-746D-CE43-95E9-3D848E7251DD}"/>
              </a:ext>
            </a:extLst>
          </p:cNvPr>
          <p:cNvCxnSpPr>
            <a:cxnSpLocks/>
          </p:cNvCxnSpPr>
          <p:nvPr/>
        </p:nvCxnSpPr>
        <p:spPr bwMode="auto">
          <a:xfrm>
            <a:off x="1324392" y="2132857"/>
            <a:ext cx="5804806" cy="0"/>
          </a:xfrm>
          <a:prstGeom prst="line">
            <a:avLst/>
          </a:prstGeom>
          <a:ln w="57150">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37C50DFC-CD7B-1F4C-A3F3-34A577BA8ED5}"/>
              </a:ext>
            </a:extLst>
          </p:cNvPr>
          <p:cNvCxnSpPr>
            <a:cxnSpLocks/>
          </p:cNvCxnSpPr>
          <p:nvPr/>
        </p:nvCxnSpPr>
        <p:spPr bwMode="auto">
          <a:xfrm>
            <a:off x="1324392" y="3596780"/>
            <a:ext cx="5804806" cy="0"/>
          </a:xfrm>
          <a:prstGeom prst="line">
            <a:avLst/>
          </a:prstGeom>
          <a:ln w="57150">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5C9F3FDC-7515-7849-9726-D21BDA5464D4}"/>
              </a:ext>
            </a:extLst>
          </p:cNvPr>
          <p:cNvCxnSpPr>
            <a:cxnSpLocks/>
          </p:cNvCxnSpPr>
          <p:nvPr/>
        </p:nvCxnSpPr>
        <p:spPr bwMode="auto">
          <a:xfrm>
            <a:off x="1324392" y="5206876"/>
            <a:ext cx="5804806" cy="0"/>
          </a:xfrm>
          <a:prstGeom prst="line">
            <a:avLst/>
          </a:prstGeom>
          <a:ln w="57150">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D9F075F7-E62C-C448-B65C-A64F7934CDC7}"/>
              </a:ext>
            </a:extLst>
          </p:cNvPr>
          <p:cNvSpPr txBox="1"/>
          <p:nvPr/>
        </p:nvSpPr>
        <p:spPr>
          <a:xfrm>
            <a:off x="1324392" y="1143889"/>
            <a:ext cx="1580882" cy="400110"/>
          </a:xfrm>
          <a:prstGeom prst="rect">
            <a:avLst/>
          </a:prstGeom>
          <a:noFill/>
        </p:spPr>
        <p:txBody>
          <a:bodyPr wrap="none" rtlCol="0">
            <a:spAutoFit/>
          </a:bodyPr>
          <a:lstStyle/>
          <a:p>
            <a:r>
              <a:rPr lang="en-US" b="1" dirty="0"/>
              <a:t>Application</a:t>
            </a:r>
          </a:p>
        </p:txBody>
      </p:sp>
      <p:sp>
        <p:nvSpPr>
          <p:cNvPr id="17" name="TextBox 16">
            <a:extLst>
              <a:ext uri="{FF2B5EF4-FFF2-40B4-BE49-F238E27FC236}">
                <a16:creationId xmlns:a16="http://schemas.microsoft.com/office/drawing/2014/main" id="{F5A825B3-772B-7A4C-8199-3D90F7039F53}"/>
              </a:ext>
            </a:extLst>
          </p:cNvPr>
          <p:cNvSpPr txBox="1"/>
          <p:nvPr/>
        </p:nvSpPr>
        <p:spPr>
          <a:xfrm>
            <a:off x="1401176" y="2201791"/>
            <a:ext cx="1068454" cy="1015663"/>
          </a:xfrm>
          <a:prstGeom prst="rect">
            <a:avLst/>
          </a:prstGeom>
          <a:noFill/>
        </p:spPr>
        <p:txBody>
          <a:bodyPr wrap="square" rtlCol="0">
            <a:spAutoFit/>
          </a:bodyPr>
          <a:lstStyle/>
          <a:p>
            <a:r>
              <a:rPr lang="en-US" b="1" dirty="0"/>
              <a:t>Run Time </a:t>
            </a:r>
          </a:p>
          <a:p>
            <a:r>
              <a:rPr lang="en-US" b="1" dirty="0"/>
              <a:t>Library</a:t>
            </a:r>
          </a:p>
        </p:txBody>
      </p:sp>
      <p:sp>
        <p:nvSpPr>
          <p:cNvPr id="18" name="TextBox 17">
            <a:extLst>
              <a:ext uri="{FF2B5EF4-FFF2-40B4-BE49-F238E27FC236}">
                <a16:creationId xmlns:a16="http://schemas.microsoft.com/office/drawing/2014/main" id="{9E353BC6-79B4-914A-B13F-3D28FA27CFDD}"/>
              </a:ext>
            </a:extLst>
          </p:cNvPr>
          <p:cNvSpPr txBox="1"/>
          <p:nvPr/>
        </p:nvSpPr>
        <p:spPr>
          <a:xfrm>
            <a:off x="1401176" y="3869635"/>
            <a:ext cx="1976182" cy="400110"/>
          </a:xfrm>
          <a:prstGeom prst="rect">
            <a:avLst/>
          </a:prstGeom>
          <a:noFill/>
        </p:spPr>
        <p:txBody>
          <a:bodyPr wrap="none" rtlCol="0">
            <a:spAutoFit/>
          </a:bodyPr>
          <a:lstStyle/>
          <a:p>
            <a:r>
              <a:rPr lang="en-US" b="1" dirty="0"/>
              <a:t>API (Windows)</a:t>
            </a:r>
          </a:p>
        </p:txBody>
      </p:sp>
      <p:sp>
        <p:nvSpPr>
          <p:cNvPr id="19" name="TextBox 18">
            <a:extLst>
              <a:ext uri="{FF2B5EF4-FFF2-40B4-BE49-F238E27FC236}">
                <a16:creationId xmlns:a16="http://schemas.microsoft.com/office/drawing/2014/main" id="{11363C11-E184-264A-949C-FF8135003253}"/>
              </a:ext>
            </a:extLst>
          </p:cNvPr>
          <p:cNvSpPr txBox="1"/>
          <p:nvPr/>
        </p:nvSpPr>
        <p:spPr>
          <a:xfrm>
            <a:off x="1486669" y="5397778"/>
            <a:ext cx="982961" cy="400110"/>
          </a:xfrm>
          <a:prstGeom prst="rect">
            <a:avLst/>
          </a:prstGeom>
          <a:noFill/>
        </p:spPr>
        <p:txBody>
          <a:bodyPr wrap="none" rtlCol="0">
            <a:spAutoFit/>
          </a:bodyPr>
          <a:lstStyle/>
          <a:p>
            <a:r>
              <a:rPr lang="en-US" b="1" dirty="0"/>
              <a:t>Kernel</a:t>
            </a:r>
          </a:p>
        </p:txBody>
      </p:sp>
      <p:cxnSp>
        <p:nvCxnSpPr>
          <p:cNvPr id="20" name="Straight Arrow Connector 19">
            <a:extLst>
              <a:ext uri="{FF2B5EF4-FFF2-40B4-BE49-F238E27FC236}">
                <a16:creationId xmlns:a16="http://schemas.microsoft.com/office/drawing/2014/main" id="{016D4D51-A00B-C441-B565-66B38D522B65}"/>
              </a:ext>
            </a:extLst>
          </p:cNvPr>
          <p:cNvCxnSpPr>
            <a:cxnSpLocks/>
          </p:cNvCxnSpPr>
          <p:nvPr/>
        </p:nvCxnSpPr>
        <p:spPr bwMode="auto">
          <a:xfrm>
            <a:off x="3403935" y="1583488"/>
            <a:ext cx="22303" cy="4626921"/>
          </a:xfrm>
          <a:prstGeom prst="straightConnector1">
            <a:avLst/>
          </a:prstGeom>
          <a:ln w="38100">
            <a:headEnd type="triangle"/>
            <a:tailEnd type="triangle"/>
          </a:ln>
        </p:spPr>
        <p:style>
          <a:lnRef idx="1">
            <a:schemeClr val="accent2"/>
          </a:lnRef>
          <a:fillRef idx="0">
            <a:schemeClr val="accent2"/>
          </a:fillRef>
          <a:effectRef idx="0">
            <a:schemeClr val="accent2"/>
          </a:effectRef>
          <a:fontRef idx="minor">
            <a:schemeClr val="tx1"/>
          </a:fontRef>
        </p:style>
      </p:cxnSp>
      <p:sp>
        <p:nvSpPr>
          <p:cNvPr id="22" name="TextBox 21">
            <a:extLst>
              <a:ext uri="{FF2B5EF4-FFF2-40B4-BE49-F238E27FC236}">
                <a16:creationId xmlns:a16="http://schemas.microsoft.com/office/drawing/2014/main" id="{EAD595DB-6009-894B-85B1-F48AAD14E617}"/>
              </a:ext>
            </a:extLst>
          </p:cNvPr>
          <p:cNvSpPr txBox="1"/>
          <p:nvPr/>
        </p:nvSpPr>
        <p:spPr>
          <a:xfrm>
            <a:off x="6144173" y="1537535"/>
            <a:ext cx="1595309" cy="400110"/>
          </a:xfrm>
          <a:prstGeom prst="rect">
            <a:avLst/>
          </a:prstGeom>
          <a:noFill/>
        </p:spPr>
        <p:txBody>
          <a:bodyPr wrap="none" rtlCol="0">
            <a:spAutoFit/>
          </a:bodyPr>
          <a:lstStyle/>
          <a:p>
            <a:r>
              <a:rPr lang="en-US" dirty="0" err="1"/>
              <a:t>notepad.exe</a:t>
            </a:r>
            <a:endParaRPr lang="en-US" dirty="0"/>
          </a:p>
        </p:txBody>
      </p:sp>
      <p:sp>
        <p:nvSpPr>
          <p:cNvPr id="23" name="TextBox 22">
            <a:extLst>
              <a:ext uri="{FF2B5EF4-FFF2-40B4-BE49-F238E27FC236}">
                <a16:creationId xmlns:a16="http://schemas.microsoft.com/office/drawing/2014/main" id="{7A7B3080-CC85-A646-939E-DDA9214C6653}"/>
              </a:ext>
            </a:extLst>
          </p:cNvPr>
          <p:cNvSpPr txBox="1"/>
          <p:nvPr/>
        </p:nvSpPr>
        <p:spPr>
          <a:xfrm>
            <a:off x="6144173" y="2400187"/>
            <a:ext cx="1481496" cy="707886"/>
          </a:xfrm>
          <a:prstGeom prst="rect">
            <a:avLst/>
          </a:prstGeom>
          <a:noFill/>
        </p:spPr>
        <p:txBody>
          <a:bodyPr wrap="none" rtlCol="0">
            <a:spAutoFit/>
          </a:bodyPr>
          <a:lstStyle/>
          <a:p>
            <a:r>
              <a:rPr lang="en-US" dirty="0" err="1"/>
              <a:t>Libcmt.lib</a:t>
            </a:r>
            <a:endParaRPr lang="en-US" dirty="0"/>
          </a:p>
          <a:p>
            <a:r>
              <a:rPr lang="en-US" dirty="0"/>
              <a:t>msvcr90.dll</a:t>
            </a:r>
          </a:p>
        </p:txBody>
      </p:sp>
      <p:sp>
        <p:nvSpPr>
          <p:cNvPr id="24" name="TextBox 23">
            <a:extLst>
              <a:ext uri="{FF2B5EF4-FFF2-40B4-BE49-F238E27FC236}">
                <a16:creationId xmlns:a16="http://schemas.microsoft.com/office/drawing/2014/main" id="{0B9BFB78-FB29-134C-ACEA-2DEA0F31BF9C}"/>
              </a:ext>
            </a:extLst>
          </p:cNvPr>
          <p:cNvSpPr txBox="1"/>
          <p:nvPr/>
        </p:nvSpPr>
        <p:spPr>
          <a:xfrm>
            <a:off x="6285237" y="3803531"/>
            <a:ext cx="1540806" cy="1015663"/>
          </a:xfrm>
          <a:prstGeom prst="rect">
            <a:avLst/>
          </a:prstGeom>
          <a:noFill/>
        </p:spPr>
        <p:txBody>
          <a:bodyPr wrap="none" rtlCol="0">
            <a:spAutoFit/>
          </a:bodyPr>
          <a:lstStyle/>
          <a:p>
            <a:r>
              <a:rPr lang="en-US" dirty="0"/>
              <a:t>Kernel32.dll</a:t>
            </a:r>
          </a:p>
          <a:p>
            <a:endParaRPr lang="en-US" dirty="0"/>
          </a:p>
          <a:p>
            <a:r>
              <a:rPr lang="en-US" dirty="0" err="1"/>
              <a:t>NTDLL.dll</a:t>
            </a:r>
            <a:endParaRPr lang="en-US" dirty="0"/>
          </a:p>
        </p:txBody>
      </p:sp>
      <p:sp>
        <p:nvSpPr>
          <p:cNvPr id="25" name="TextBox 24">
            <a:extLst>
              <a:ext uri="{FF2B5EF4-FFF2-40B4-BE49-F238E27FC236}">
                <a16:creationId xmlns:a16="http://schemas.microsoft.com/office/drawing/2014/main" id="{69CDCFC9-EC26-6C42-9E74-65A7FEA9C9C3}"/>
              </a:ext>
            </a:extLst>
          </p:cNvPr>
          <p:cNvSpPr txBox="1"/>
          <p:nvPr/>
        </p:nvSpPr>
        <p:spPr>
          <a:xfrm>
            <a:off x="6312040" y="5761821"/>
            <a:ext cx="1653017" cy="400110"/>
          </a:xfrm>
          <a:prstGeom prst="rect">
            <a:avLst/>
          </a:prstGeom>
          <a:noFill/>
        </p:spPr>
        <p:txBody>
          <a:bodyPr wrap="none" rtlCol="0">
            <a:spAutoFit/>
          </a:bodyPr>
          <a:lstStyle/>
          <a:p>
            <a:r>
              <a:rPr lang="en-US" dirty="0" err="1"/>
              <a:t>NtosKrnl.exe</a:t>
            </a:r>
            <a:endParaRPr lang="en-US" dirty="0"/>
          </a:p>
        </p:txBody>
      </p:sp>
    </p:spTree>
    <p:extLst>
      <p:ext uri="{BB962C8B-B14F-4D97-AF65-F5344CB8AC3E}">
        <p14:creationId xmlns:p14="http://schemas.microsoft.com/office/powerpoint/2010/main" val="13826865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B84F-5156-4946-9A35-737E96275D44}"/>
              </a:ext>
            </a:extLst>
          </p:cNvPr>
          <p:cNvSpPr>
            <a:spLocks noGrp="1"/>
          </p:cNvSpPr>
          <p:nvPr>
            <p:ph type="title"/>
          </p:nvPr>
        </p:nvSpPr>
        <p:spPr/>
        <p:txBody>
          <a:bodyPr/>
          <a:lstStyle/>
          <a:p>
            <a:r>
              <a:rPr lang="en-US" dirty="0"/>
              <a:t>API Hook</a:t>
            </a:r>
          </a:p>
        </p:txBody>
      </p:sp>
      <p:sp>
        <p:nvSpPr>
          <p:cNvPr id="3" name="Content Placeholder 2">
            <a:extLst>
              <a:ext uri="{FF2B5EF4-FFF2-40B4-BE49-F238E27FC236}">
                <a16:creationId xmlns:a16="http://schemas.microsoft.com/office/drawing/2014/main" id="{33B240BE-3D4D-B948-8B8B-75853FBF5B67}"/>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84C7CB9F-35F8-AB4B-BD4E-DD68858E5731}"/>
              </a:ext>
            </a:extLst>
          </p:cNvPr>
          <p:cNvSpPr/>
          <p:nvPr/>
        </p:nvSpPr>
        <p:spPr bwMode="auto">
          <a:xfrm>
            <a:off x="4425026" y="1561126"/>
            <a:ext cx="1719147" cy="490655"/>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a:ln>
                  <a:noFill/>
                </a:ln>
                <a:solidFill>
                  <a:schemeClr val="tx1"/>
                </a:solidFill>
                <a:effectLst/>
                <a:latin typeface="Arial" charset="0"/>
              </a:rPr>
              <a:t>fwrite</a:t>
            </a:r>
            <a:r>
              <a:rPr kumimoji="0" lang="en-US" sz="2000" b="0" i="0" u="none" strike="noStrike" cap="none" normalizeH="0" baseline="0" dirty="0">
                <a:ln>
                  <a:noFill/>
                </a:ln>
                <a:solidFill>
                  <a:schemeClr val="tx1"/>
                </a:solidFill>
                <a:effectLst/>
                <a:latin typeface="Arial" charset="0"/>
              </a:rPr>
              <a:t>()</a:t>
            </a:r>
          </a:p>
        </p:txBody>
      </p:sp>
      <p:sp>
        <p:nvSpPr>
          <p:cNvPr id="5" name="Rectangle 4">
            <a:extLst>
              <a:ext uri="{FF2B5EF4-FFF2-40B4-BE49-F238E27FC236}">
                <a16:creationId xmlns:a16="http://schemas.microsoft.com/office/drawing/2014/main" id="{3BD22391-B77E-FC48-85B2-30ACB382C323}"/>
              </a:ext>
            </a:extLst>
          </p:cNvPr>
          <p:cNvSpPr/>
          <p:nvPr/>
        </p:nvSpPr>
        <p:spPr bwMode="auto">
          <a:xfrm>
            <a:off x="4425025" y="2388056"/>
            <a:ext cx="1719148" cy="490655"/>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write()</a:t>
            </a:r>
          </a:p>
        </p:txBody>
      </p:sp>
      <p:sp>
        <p:nvSpPr>
          <p:cNvPr id="6" name="Rectangle 5">
            <a:extLst>
              <a:ext uri="{FF2B5EF4-FFF2-40B4-BE49-F238E27FC236}">
                <a16:creationId xmlns:a16="http://schemas.microsoft.com/office/drawing/2014/main" id="{B40A0BC4-B4D9-864F-949A-6F590B496664}"/>
              </a:ext>
            </a:extLst>
          </p:cNvPr>
          <p:cNvSpPr/>
          <p:nvPr/>
        </p:nvSpPr>
        <p:spPr bwMode="auto">
          <a:xfrm>
            <a:off x="4425025" y="3771290"/>
            <a:ext cx="1719148" cy="490655"/>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a:ln>
                  <a:noFill/>
                </a:ln>
                <a:solidFill>
                  <a:schemeClr val="tx1"/>
                </a:solidFill>
                <a:effectLst/>
                <a:latin typeface="Arial" charset="0"/>
              </a:rPr>
              <a:t>NtWriteFile</a:t>
            </a:r>
            <a:r>
              <a:rPr kumimoji="0" lang="en-US" sz="2000" b="0" i="0" u="none" strike="noStrike" cap="none" normalizeH="0" baseline="0" dirty="0">
                <a:ln>
                  <a:noFill/>
                </a:ln>
                <a:solidFill>
                  <a:schemeClr val="tx1"/>
                </a:solidFill>
                <a:effectLst/>
                <a:latin typeface="Arial" charset="0"/>
              </a:rPr>
              <a:t>()</a:t>
            </a:r>
          </a:p>
        </p:txBody>
      </p:sp>
      <p:sp>
        <p:nvSpPr>
          <p:cNvPr id="7" name="Rectangle 6">
            <a:extLst>
              <a:ext uri="{FF2B5EF4-FFF2-40B4-BE49-F238E27FC236}">
                <a16:creationId xmlns:a16="http://schemas.microsoft.com/office/drawing/2014/main" id="{F32C2E36-ABA0-F441-9A58-F78EC58F19B0}"/>
              </a:ext>
            </a:extLst>
          </p:cNvPr>
          <p:cNvSpPr/>
          <p:nvPr/>
        </p:nvSpPr>
        <p:spPr bwMode="auto">
          <a:xfrm>
            <a:off x="4425025" y="4371286"/>
            <a:ext cx="1719148" cy="490655"/>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Interrupt 0x2e</a:t>
            </a:r>
          </a:p>
        </p:txBody>
      </p:sp>
      <p:sp>
        <p:nvSpPr>
          <p:cNvPr id="8" name="Rectangle 7">
            <a:extLst>
              <a:ext uri="{FF2B5EF4-FFF2-40B4-BE49-F238E27FC236}">
                <a16:creationId xmlns:a16="http://schemas.microsoft.com/office/drawing/2014/main" id="{399795F3-1E37-F64E-B0F1-A868CE2542BE}"/>
              </a:ext>
            </a:extLst>
          </p:cNvPr>
          <p:cNvSpPr/>
          <p:nvPr/>
        </p:nvSpPr>
        <p:spPr bwMode="auto">
          <a:xfrm>
            <a:off x="4425025" y="5589811"/>
            <a:ext cx="1719148" cy="62059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a:ln>
                  <a:noFill/>
                </a:ln>
                <a:solidFill>
                  <a:schemeClr val="tx1"/>
                </a:solidFill>
                <a:effectLst/>
                <a:latin typeface="Arial" charset="0"/>
              </a:rPr>
              <a:t>IoWriteFile</a:t>
            </a:r>
            <a:r>
              <a:rPr kumimoji="0" lang="en-US" sz="2000" b="0" i="0" u="none" strike="noStrike" cap="none" normalizeH="0" baseline="0" dirty="0">
                <a:ln>
                  <a:noFill/>
                </a:ln>
                <a:solidFill>
                  <a:schemeClr val="tx1"/>
                </a:solidFill>
                <a:effectLst/>
                <a:latin typeface="Arial" charset="0"/>
              </a:rPr>
              <a:t>()</a:t>
            </a:r>
          </a:p>
          <a:p>
            <a:pPr marL="0" marR="0" indent="0" algn="ctr" defTabSz="914400" rtl="0" eaLnBrk="1" fontAlgn="base" latinLnBrk="0" hangingPunct="1">
              <a:lnSpc>
                <a:spcPct val="100000"/>
              </a:lnSpc>
              <a:spcBef>
                <a:spcPct val="0"/>
              </a:spcBef>
              <a:spcAft>
                <a:spcPct val="0"/>
              </a:spcAft>
              <a:buClrTx/>
              <a:buSzTx/>
              <a:buFontTx/>
              <a:buNone/>
              <a:tabLst/>
            </a:pPr>
            <a:r>
              <a:rPr lang="en-US" dirty="0"/>
              <a:t>Kernel</a:t>
            </a:r>
            <a:endParaRPr kumimoji="0" lang="en-US" sz="2000" b="0" i="0" u="none" strike="noStrike" cap="none" normalizeH="0" baseline="0" dirty="0">
              <a:ln>
                <a:noFill/>
              </a:ln>
              <a:solidFill>
                <a:schemeClr val="tx1"/>
              </a:solidFill>
              <a:effectLst/>
              <a:latin typeface="Arial" charset="0"/>
            </a:endParaRPr>
          </a:p>
        </p:txBody>
      </p:sp>
      <p:cxnSp>
        <p:nvCxnSpPr>
          <p:cNvPr id="9" name="Straight Connector 8">
            <a:extLst>
              <a:ext uri="{FF2B5EF4-FFF2-40B4-BE49-F238E27FC236}">
                <a16:creationId xmlns:a16="http://schemas.microsoft.com/office/drawing/2014/main" id="{E0645DE4-D0A0-C14A-A2FF-DF2F53B7622B}"/>
              </a:ext>
            </a:extLst>
          </p:cNvPr>
          <p:cNvCxnSpPr>
            <a:cxnSpLocks/>
          </p:cNvCxnSpPr>
          <p:nvPr/>
        </p:nvCxnSpPr>
        <p:spPr bwMode="auto">
          <a:xfrm>
            <a:off x="1324392" y="2132857"/>
            <a:ext cx="5804806" cy="0"/>
          </a:xfrm>
          <a:prstGeom prst="line">
            <a:avLst/>
          </a:prstGeom>
          <a:ln w="57150">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7113E871-AE32-4145-8B38-69F5F01E026B}"/>
              </a:ext>
            </a:extLst>
          </p:cNvPr>
          <p:cNvCxnSpPr>
            <a:cxnSpLocks/>
          </p:cNvCxnSpPr>
          <p:nvPr/>
        </p:nvCxnSpPr>
        <p:spPr bwMode="auto">
          <a:xfrm>
            <a:off x="1324392" y="3596780"/>
            <a:ext cx="5804806" cy="0"/>
          </a:xfrm>
          <a:prstGeom prst="line">
            <a:avLst/>
          </a:prstGeom>
          <a:ln w="57150">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59744FC1-00EB-0740-92BF-5778BE01FB3B}"/>
              </a:ext>
            </a:extLst>
          </p:cNvPr>
          <p:cNvCxnSpPr>
            <a:cxnSpLocks/>
          </p:cNvCxnSpPr>
          <p:nvPr/>
        </p:nvCxnSpPr>
        <p:spPr bwMode="auto">
          <a:xfrm>
            <a:off x="1324392" y="5206876"/>
            <a:ext cx="5804806" cy="0"/>
          </a:xfrm>
          <a:prstGeom prst="line">
            <a:avLst/>
          </a:prstGeom>
          <a:ln w="57150">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ADF2FDB3-F1AE-CF4E-9F8C-D8828041D85A}"/>
              </a:ext>
            </a:extLst>
          </p:cNvPr>
          <p:cNvSpPr txBox="1"/>
          <p:nvPr/>
        </p:nvSpPr>
        <p:spPr>
          <a:xfrm>
            <a:off x="1324392" y="1143889"/>
            <a:ext cx="1580882" cy="400110"/>
          </a:xfrm>
          <a:prstGeom prst="rect">
            <a:avLst/>
          </a:prstGeom>
          <a:noFill/>
        </p:spPr>
        <p:txBody>
          <a:bodyPr wrap="none" rtlCol="0">
            <a:spAutoFit/>
          </a:bodyPr>
          <a:lstStyle/>
          <a:p>
            <a:r>
              <a:rPr lang="en-US" b="1" dirty="0"/>
              <a:t>Application</a:t>
            </a:r>
          </a:p>
        </p:txBody>
      </p:sp>
      <p:sp>
        <p:nvSpPr>
          <p:cNvPr id="13" name="TextBox 12">
            <a:extLst>
              <a:ext uri="{FF2B5EF4-FFF2-40B4-BE49-F238E27FC236}">
                <a16:creationId xmlns:a16="http://schemas.microsoft.com/office/drawing/2014/main" id="{849DAAB3-384A-0841-8B14-08771445A4D9}"/>
              </a:ext>
            </a:extLst>
          </p:cNvPr>
          <p:cNvSpPr txBox="1"/>
          <p:nvPr/>
        </p:nvSpPr>
        <p:spPr>
          <a:xfrm>
            <a:off x="1401176" y="2201791"/>
            <a:ext cx="1068454" cy="1015663"/>
          </a:xfrm>
          <a:prstGeom prst="rect">
            <a:avLst/>
          </a:prstGeom>
          <a:noFill/>
        </p:spPr>
        <p:txBody>
          <a:bodyPr wrap="square" rtlCol="0">
            <a:spAutoFit/>
          </a:bodyPr>
          <a:lstStyle/>
          <a:p>
            <a:r>
              <a:rPr lang="en-US" b="1" dirty="0"/>
              <a:t>Run Time </a:t>
            </a:r>
          </a:p>
          <a:p>
            <a:r>
              <a:rPr lang="en-US" b="1" dirty="0"/>
              <a:t>Library</a:t>
            </a:r>
          </a:p>
        </p:txBody>
      </p:sp>
      <p:sp>
        <p:nvSpPr>
          <p:cNvPr id="14" name="TextBox 13">
            <a:extLst>
              <a:ext uri="{FF2B5EF4-FFF2-40B4-BE49-F238E27FC236}">
                <a16:creationId xmlns:a16="http://schemas.microsoft.com/office/drawing/2014/main" id="{95D3E616-687A-3646-AC84-6F1434458CBB}"/>
              </a:ext>
            </a:extLst>
          </p:cNvPr>
          <p:cNvSpPr txBox="1"/>
          <p:nvPr/>
        </p:nvSpPr>
        <p:spPr>
          <a:xfrm>
            <a:off x="1401176" y="3869635"/>
            <a:ext cx="1976182" cy="400110"/>
          </a:xfrm>
          <a:prstGeom prst="rect">
            <a:avLst/>
          </a:prstGeom>
          <a:noFill/>
        </p:spPr>
        <p:txBody>
          <a:bodyPr wrap="none" rtlCol="0">
            <a:spAutoFit/>
          </a:bodyPr>
          <a:lstStyle/>
          <a:p>
            <a:r>
              <a:rPr lang="en-US" b="1" dirty="0"/>
              <a:t>API (Windows)</a:t>
            </a:r>
          </a:p>
        </p:txBody>
      </p:sp>
      <p:sp>
        <p:nvSpPr>
          <p:cNvPr id="15" name="TextBox 14">
            <a:extLst>
              <a:ext uri="{FF2B5EF4-FFF2-40B4-BE49-F238E27FC236}">
                <a16:creationId xmlns:a16="http://schemas.microsoft.com/office/drawing/2014/main" id="{4B98538B-F7F9-254F-8E64-302FB76494D2}"/>
              </a:ext>
            </a:extLst>
          </p:cNvPr>
          <p:cNvSpPr txBox="1"/>
          <p:nvPr/>
        </p:nvSpPr>
        <p:spPr>
          <a:xfrm>
            <a:off x="1486669" y="5397778"/>
            <a:ext cx="982961" cy="400110"/>
          </a:xfrm>
          <a:prstGeom prst="rect">
            <a:avLst/>
          </a:prstGeom>
          <a:noFill/>
        </p:spPr>
        <p:txBody>
          <a:bodyPr wrap="none" rtlCol="0">
            <a:spAutoFit/>
          </a:bodyPr>
          <a:lstStyle/>
          <a:p>
            <a:r>
              <a:rPr lang="en-US" b="1" dirty="0"/>
              <a:t>Kernel</a:t>
            </a:r>
          </a:p>
        </p:txBody>
      </p:sp>
      <p:cxnSp>
        <p:nvCxnSpPr>
          <p:cNvPr id="16" name="Straight Arrow Connector 15">
            <a:extLst>
              <a:ext uri="{FF2B5EF4-FFF2-40B4-BE49-F238E27FC236}">
                <a16:creationId xmlns:a16="http://schemas.microsoft.com/office/drawing/2014/main" id="{54F48A9B-CCC2-4349-88DD-20A5A90FB463}"/>
              </a:ext>
            </a:extLst>
          </p:cNvPr>
          <p:cNvCxnSpPr>
            <a:cxnSpLocks/>
          </p:cNvCxnSpPr>
          <p:nvPr/>
        </p:nvCxnSpPr>
        <p:spPr bwMode="auto">
          <a:xfrm>
            <a:off x="3403935" y="1583488"/>
            <a:ext cx="22303" cy="4626921"/>
          </a:xfrm>
          <a:prstGeom prst="straightConnector1">
            <a:avLst/>
          </a:prstGeom>
          <a:ln w="38100">
            <a:headEnd type="triangle"/>
            <a:tailEnd type="triangle"/>
          </a:ln>
        </p:spPr>
        <p:style>
          <a:lnRef idx="1">
            <a:schemeClr val="accent2"/>
          </a:lnRef>
          <a:fillRef idx="0">
            <a:schemeClr val="accent2"/>
          </a:fillRef>
          <a:effectRef idx="0">
            <a:schemeClr val="accent2"/>
          </a:effectRef>
          <a:fontRef idx="minor">
            <a:schemeClr val="tx1"/>
          </a:fontRef>
        </p:style>
      </p:cxnSp>
      <p:sp>
        <p:nvSpPr>
          <p:cNvPr id="17" name="TextBox 16">
            <a:extLst>
              <a:ext uri="{FF2B5EF4-FFF2-40B4-BE49-F238E27FC236}">
                <a16:creationId xmlns:a16="http://schemas.microsoft.com/office/drawing/2014/main" id="{2114B742-A35B-AB4A-9CF3-B290189A63BD}"/>
              </a:ext>
            </a:extLst>
          </p:cNvPr>
          <p:cNvSpPr txBox="1"/>
          <p:nvPr/>
        </p:nvSpPr>
        <p:spPr>
          <a:xfrm>
            <a:off x="6144173" y="1537535"/>
            <a:ext cx="1595309" cy="400110"/>
          </a:xfrm>
          <a:prstGeom prst="rect">
            <a:avLst/>
          </a:prstGeom>
          <a:noFill/>
        </p:spPr>
        <p:txBody>
          <a:bodyPr wrap="none" rtlCol="0">
            <a:spAutoFit/>
          </a:bodyPr>
          <a:lstStyle/>
          <a:p>
            <a:r>
              <a:rPr lang="en-US" dirty="0" err="1"/>
              <a:t>notepad.exe</a:t>
            </a:r>
            <a:endParaRPr lang="en-US" dirty="0"/>
          </a:p>
        </p:txBody>
      </p:sp>
      <p:sp>
        <p:nvSpPr>
          <p:cNvPr id="18" name="TextBox 17">
            <a:extLst>
              <a:ext uri="{FF2B5EF4-FFF2-40B4-BE49-F238E27FC236}">
                <a16:creationId xmlns:a16="http://schemas.microsoft.com/office/drawing/2014/main" id="{7149F78A-EE2B-A143-83D0-9E1292FCCC39}"/>
              </a:ext>
            </a:extLst>
          </p:cNvPr>
          <p:cNvSpPr txBox="1"/>
          <p:nvPr/>
        </p:nvSpPr>
        <p:spPr>
          <a:xfrm>
            <a:off x="6144173" y="2400187"/>
            <a:ext cx="1481496" cy="707886"/>
          </a:xfrm>
          <a:prstGeom prst="rect">
            <a:avLst/>
          </a:prstGeom>
          <a:noFill/>
        </p:spPr>
        <p:txBody>
          <a:bodyPr wrap="none" rtlCol="0">
            <a:spAutoFit/>
          </a:bodyPr>
          <a:lstStyle/>
          <a:p>
            <a:r>
              <a:rPr lang="en-US" dirty="0" err="1"/>
              <a:t>Libcmt.lib</a:t>
            </a:r>
            <a:endParaRPr lang="en-US" dirty="0"/>
          </a:p>
          <a:p>
            <a:r>
              <a:rPr lang="en-US" dirty="0"/>
              <a:t>msvcr90.dll</a:t>
            </a:r>
          </a:p>
        </p:txBody>
      </p:sp>
      <p:sp>
        <p:nvSpPr>
          <p:cNvPr id="19" name="TextBox 18">
            <a:extLst>
              <a:ext uri="{FF2B5EF4-FFF2-40B4-BE49-F238E27FC236}">
                <a16:creationId xmlns:a16="http://schemas.microsoft.com/office/drawing/2014/main" id="{EE348A34-6669-7E4D-9DC8-988D738E8C3E}"/>
              </a:ext>
            </a:extLst>
          </p:cNvPr>
          <p:cNvSpPr txBox="1"/>
          <p:nvPr/>
        </p:nvSpPr>
        <p:spPr>
          <a:xfrm>
            <a:off x="6285237" y="3803531"/>
            <a:ext cx="1540806" cy="1015663"/>
          </a:xfrm>
          <a:prstGeom prst="rect">
            <a:avLst/>
          </a:prstGeom>
          <a:noFill/>
        </p:spPr>
        <p:txBody>
          <a:bodyPr wrap="none" rtlCol="0">
            <a:spAutoFit/>
          </a:bodyPr>
          <a:lstStyle/>
          <a:p>
            <a:r>
              <a:rPr lang="en-US" dirty="0"/>
              <a:t>Kernel32.dll</a:t>
            </a:r>
          </a:p>
          <a:p>
            <a:endParaRPr lang="en-US" dirty="0"/>
          </a:p>
          <a:p>
            <a:r>
              <a:rPr lang="en-US" dirty="0" err="1"/>
              <a:t>NTDLL.dll</a:t>
            </a:r>
            <a:endParaRPr lang="en-US" dirty="0"/>
          </a:p>
        </p:txBody>
      </p:sp>
      <p:sp>
        <p:nvSpPr>
          <p:cNvPr id="20" name="TextBox 19">
            <a:extLst>
              <a:ext uri="{FF2B5EF4-FFF2-40B4-BE49-F238E27FC236}">
                <a16:creationId xmlns:a16="http://schemas.microsoft.com/office/drawing/2014/main" id="{EFA90267-D94C-FE44-92EA-9B58C173E25E}"/>
              </a:ext>
            </a:extLst>
          </p:cNvPr>
          <p:cNvSpPr txBox="1"/>
          <p:nvPr/>
        </p:nvSpPr>
        <p:spPr>
          <a:xfrm>
            <a:off x="6312040" y="5761821"/>
            <a:ext cx="1653017" cy="400110"/>
          </a:xfrm>
          <a:prstGeom prst="rect">
            <a:avLst/>
          </a:prstGeom>
          <a:noFill/>
        </p:spPr>
        <p:txBody>
          <a:bodyPr wrap="none" rtlCol="0">
            <a:spAutoFit/>
          </a:bodyPr>
          <a:lstStyle/>
          <a:p>
            <a:r>
              <a:rPr lang="en-US" dirty="0" err="1"/>
              <a:t>NtosKrnl.exe</a:t>
            </a:r>
            <a:endParaRPr lang="en-US" dirty="0"/>
          </a:p>
        </p:txBody>
      </p:sp>
      <p:sp>
        <p:nvSpPr>
          <p:cNvPr id="22" name="Rectangle 21">
            <a:extLst>
              <a:ext uri="{FF2B5EF4-FFF2-40B4-BE49-F238E27FC236}">
                <a16:creationId xmlns:a16="http://schemas.microsoft.com/office/drawing/2014/main" id="{5CFED3E1-3E34-CC48-BDE2-07771A9380F8}"/>
              </a:ext>
            </a:extLst>
          </p:cNvPr>
          <p:cNvSpPr/>
          <p:nvPr/>
        </p:nvSpPr>
        <p:spPr bwMode="auto">
          <a:xfrm>
            <a:off x="1097280" y="3706160"/>
            <a:ext cx="6867777" cy="1329135"/>
          </a:xfrm>
          <a:prstGeom prst="rect">
            <a:avLst/>
          </a:prstGeom>
          <a:noFill/>
          <a:ln w="57150" cap="flat" cmpd="sng" algn="ctr">
            <a:solidFill>
              <a:srgbClr val="FF000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3512629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5B1A2-16D4-FC42-B13C-B4E015EE2827}"/>
              </a:ext>
            </a:extLst>
          </p:cNvPr>
          <p:cNvSpPr>
            <a:spLocks noGrp="1"/>
          </p:cNvSpPr>
          <p:nvPr>
            <p:ph type="title"/>
          </p:nvPr>
        </p:nvSpPr>
        <p:spPr/>
        <p:txBody>
          <a:bodyPr/>
          <a:lstStyle/>
          <a:p>
            <a:r>
              <a:rPr lang="en-US" dirty="0"/>
              <a:t>API Call (Normally)</a:t>
            </a:r>
          </a:p>
        </p:txBody>
      </p:sp>
      <p:sp>
        <p:nvSpPr>
          <p:cNvPr id="3" name="Content Placeholder 2">
            <a:extLst>
              <a:ext uri="{FF2B5EF4-FFF2-40B4-BE49-F238E27FC236}">
                <a16:creationId xmlns:a16="http://schemas.microsoft.com/office/drawing/2014/main" id="{4F229C36-903C-3640-B1CF-637721A63408}"/>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BBB4122D-4E2A-5D45-B157-DA2170F317A2}"/>
              </a:ext>
            </a:extLst>
          </p:cNvPr>
          <p:cNvPicPr>
            <a:picLocks noChangeAspect="1"/>
          </p:cNvPicPr>
          <p:nvPr/>
        </p:nvPicPr>
        <p:blipFill>
          <a:blip r:embed="rId3"/>
          <a:stretch>
            <a:fillRect/>
          </a:stretch>
        </p:blipFill>
        <p:spPr>
          <a:xfrm>
            <a:off x="625406" y="2605532"/>
            <a:ext cx="7893187" cy="1442212"/>
          </a:xfrm>
          <a:prstGeom prst="rect">
            <a:avLst/>
          </a:prstGeom>
        </p:spPr>
      </p:pic>
    </p:spTree>
    <p:extLst>
      <p:ext uri="{BB962C8B-B14F-4D97-AF65-F5344CB8AC3E}">
        <p14:creationId xmlns:p14="http://schemas.microsoft.com/office/powerpoint/2010/main" val="28792426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5B1A2-16D4-FC42-B13C-B4E015EE2827}"/>
              </a:ext>
            </a:extLst>
          </p:cNvPr>
          <p:cNvSpPr>
            <a:spLocks noGrp="1"/>
          </p:cNvSpPr>
          <p:nvPr>
            <p:ph type="title"/>
          </p:nvPr>
        </p:nvSpPr>
        <p:spPr/>
        <p:txBody>
          <a:bodyPr/>
          <a:lstStyle/>
          <a:p>
            <a:r>
              <a:rPr lang="en-US" dirty="0"/>
              <a:t>API Hook</a:t>
            </a:r>
          </a:p>
        </p:txBody>
      </p:sp>
      <p:sp>
        <p:nvSpPr>
          <p:cNvPr id="3" name="Content Placeholder 2">
            <a:extLst>
              <a:ext uri="{FF2B5EF4-FFF2-40B4-BE49-F238E27FC236}">
                <a16:creationId xmlns:a16="http://schemas.microsoft.com/office/drawing/2014/main" id="{4F229C36-903C-3640-B1CF-637721A6340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88FFAB3-832F-0545-8417-E17F7EDF2F35}"/>
              </a:ext>
            </a:extLst>
          </p:cNvPr>
          <p:cNvPicPr>
            <a:picLocks noChangeAspect="1"/>
          </p:cNvPicPr>
          <p:nvPr/>
        </p:nvPicPr>
        <p:blipFill>
          <a:blip r:embed="rId3"/>
          <a:stretch>
            <a:fillRect/>
          </a:stretch>
        </p:blipFill>
        <p:spPr>
          <a:xfrm>
            <a:off x="1014769" y="2344166"/>
            <a:ext cx="7085885" cy="2886202"/>
          </a:xfrm>
          <a:prstGeom prst="rect">
            <a:avLst/>
          </a:prstGeom>
        </p:spPr>
      </p:pic>
      <p:sp>
        <p:nvSpPr>
          <p:cNvPr id="6" name="TextBox 5">
            <a:extLst>
              <a:ext uri="{FF2B5EF4-FFF2-40B4-BE49-F238E27FC236}">
                <a16:creationId xmlns:a16="http://schemas.microsoft.com/office/drawing/2014/main" id="{653C5699-3D9D-DC42-91BB-FF3BC36905D5}"/>
              </a:ext>
            </a:extLst>
          </p:cNvPr>
          <p:cNvSpPr txBox="1"/>
          <p:nvPr/>
        </p:nvSpPr>
        <p:spPr>
          <a:xfrm>
            <a:off x="4437888" y="5885404"/>
            <a:ext cx="2165978" cy="400110"/>
          </a:xfrm>
          <a:prstGeom prst="rect">
            <a:avLst/>
          </a:prstGeom>
          <a:noFill/>
        </p:spPr>
        <p:txBody>
          <a:bodyPr wrap="none" rtlCol="0">
            <a:spAutoFit/>
          </a:bodyPr>
          <a:lstStyle/>
          <a:p>
            <a:r>
              <a:rPr lang="en-US" altLang="zh-CN" b="1" dirty="0"/>
              <a:t>Detour</a:t>
            </a:r>
            <a:r>
              <a:rPr lang="zh-CN" altLang="en-US" b="1" dirty="0"/>
              <a:t> </a:t>
            </a:r>
            <a:r>
              <a:rPr lang="en-US" altLang="zh-CN" b="1" dirty="0"/>
              <a:t>Function</a:t>
            </a:r>
            <a:endParaRPr lang="en-US" b="1" dirty="0"/>
          </a:p>
        </p:txBody>
      </p:sp>
      <p:sp>
        <p:nvSpPr>
          <p:cNvPr id="7" name="Up Arrow 6">
            <a:extLst>
              <a:ext uri="{FF2B5EF4-FFF2-40B4-BE49-F238E27FC236}">
                <a16:creationId xmlns:a16="http://schemas.microsoft.com/office/drawing/2014/main" id="{5333B59F-1422-3A44-9E53-95CB0C54ECD8}"/>
              </a:ext>
            </a:extLst>
          </p:cNvPr>
          <p:cNvSpPr/>
          <p:nvPr/>
        </p:nvSpPr>
        <p:spPr bwMode="auto">
          <a:xfrm>
            <a:off x="4974336" y="5230368"/>
            <a:ext cx="719328" cy="571945"/>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981134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5B1A2-16D4-FC42-B13C-B4E015EE2827}"/>
              </a:ext>
            </a:extLst>
          </p:cNvPr>
          <p:cNvSpPr>
            <a:spLocks noGrp="1"/>
          </p:cNvSpPr>
          <p:nvPr>
            <p:ph type="title"/>
          </p:nvPr>
        </p:nvSpPr>
        <p:spPr/>
        <p:txBody>
          <a:bodyPr/>
          <a:lstStyle/>
          <a:p>
            <a:r>
              <a:rPr lang="en-US" dirty="0"/>
              <a:t>API Hook Tech Map</a:t>
            </a:r>
          </a:p>
        </p:txBody>
      </p:sp>
      <p:graphicFrame>
        <p:nvGraphicFramePr>
          <p:cNvPr id="7" name="Content Placeholder 6">
            <a:extLst>
              <a:ext uri="{FF2B5EF4-FFF2-40B4-BE49-F238E27FC236}">
                <a16:creationId xmlns:a16="http://schemas.microsoft.com/office/drawing/2014/main" id="{18CF045D-329D-9B47-A1CE-6D170BC93210}"/>
              </a:ext>
            </a:extLst>
          </p:cNvPr>
          <p:cNvGraphicFramePr>
            <a:graphicFrameLocks noGrp="1"/>
          </p:cNvGraphicFramePr>
          <p:nvPr>
            <p:ph idx="1"/>
            <p:extLst>
              <p:ext uri="{D42A27DB-BD31-4B8C-83A1-F6EECF244321}">
                <p14:modId xmlns:p14="http://schemas.microsoft.com/office/powerpoint/2010/main" val="595338980"/>
              </p:ext>
            </p:extLst>
          </p:nvPr>
        </p:nvGraphicFramePr>
        <p:xfrm>
          <a:off x="295275" y="1489075"/>
          <a:ext cx="8524874" cy="2296160"/>
        </p:xfrm>
        <a:graphic>
          <a:graphicData uri="http://schemas.openxmlformats.org/drawingml/2006/table">
            <a:tbl>
              <a:tblPr firstRow="1" bandRow="1">
                <a:tableStyleId>{5C22544A-7EE6-4342-B048-85BDC9FD1C3A}</a:tableStyleId>
              </a:tblPr>
              <a:tblGrid>
                <a:gridCol w="903232">
                  <a:extLst>
                    <a:ext uri="{9D8B030D-6E8A-4147-A177-3AD203B41FA5}">
                      <a16:colId xmlns:a16="http://schemas.microsoft.com/office/drawing/2014/main" val="851958094"/>
                    </a:ext>
                  </a:extLst>
                </a:gridCol>
                <a:gridCol w="1790513">
                  <a:extLst>
                    <a:ext uri="{9D8B030D-6E8A-4147-A177-3AD203B41FA5}">
                      <a16:colId xmlns:a16="http://schemas.microsoft.com/office/drawing/2014/main" val="3932453230"/>
                    </a:ext>
                  </a:extLst>
                </a:gridCol>
                <a:gridCol w="1790513">
                  <a:extLst>
                    <a:ext uri="{9D8B030D-6E8A-4147-A177-3AD203B41FA5}">
                      <a16:colId xmlns:a16="http://schemas.microsoft.com/office/drawing/2014/main" val="2526436692"/>
                    </a:ext>
                  </a:extLst>
                </a:gridCol>
                <a:gridCol w="1194547">
                  <a:extLst>
                    <a:ext uri="{9D8B030D-6E8A-4147-A177-3AD203B41FA5}">
                      <a16:colId xmlns:a16="http://schemas.microsoft.com/office/drawing/2014/main" val="4209825982"/>
                    </a:ext>
                  </a:extLst>
                </a:gridCol>
                <a:gridCol w="877824">
                  <a:extLst>
                    <a:ext uri="{9D8B030D-6E8A-4147-A177-3AD203B41FA5}">
                      <a16:colId xmlns:a16="http://schemas.microsoft.com/office/drawing/2014/main" val="1544679979"/>
                    </a:ext>
                  </a:extLst>
                </a:gridCol>
                <a:gridCol w="1968245">
                  <a:extLst>
                    <a:ext uri="{9D8B030D-6E8A-4147-A177-3AD203B41FA5}">
                      <a16:colId xmlns:a16="http://schemas.microsoft.com/office/drawing/2014/main" val="4167044843"/>
                    </a:ext>
                  </a:extLst>
                </a:gridCol>
              </a:tblGrid>
              <a:tr h="370840">
                <a:tc>
                  <a:txBody>
                    <a:bodyPr/>
                    <a:lstStyle/>
                    <a:p>
                      <a:pPr algn="ctr"/>
                      <a:r>
                        <a:rPr lang="en-US" sz="1200" b="1" dirty="0"/>
                        <a:t>Method</a:t>
                      </a:r>
                    </a:p>
                  </a:txBody>
                  <a:tcPr anchor="ctr"/>
                </a:tc>
                <a:tc>
                  <a:txBody>
                    <a:bodyPr/>
                    <a:lstStyle/>
                    <a:p>
                      <a:pPr algn="ctr"/>
                      <a:r>
                        <a:rPr lang="en-US" sz="1200" b="1" dirty="0"/>
                        <a:t>Target</a:t>
                      </a:r>
                    </a:p>
                  </a:txBody>
                  <a:tcPr anchor="ctr"/>
                </a:tc>
                <a:tc>
                  <a:txBody>
                    <a:bodyPr/>
                    <a:lstStyle/>
                    <a:p>
                      <a:pPr algn="ctr"/>
                      <a:r>
                        <a:rPr lang="en-US" sz="1200" b="1" dirty="0"/>
                        <a:t>Location</a:t>
                      </a:r>
                    </a:p>
                  </a:txBody>
                  <a:tcPr anchor="ctr"/>
                </a:tc>
                <a:tc gridSpan="2">
                  <a:txBody>
                    <a:bodyPr/>
                    <a:lstStyle/>
                    <a:p>
                      <a:pPr algn="ctr"/>
                      <a:r>
                        <a:rPr lang="en-US" sz="1200" b="1" dirty="0"/>
                        <a:t>Tech</a:t>
                      </a:r>
                    </a:p>
                  </a:txBody>
                  <a:tcPr anchor="ctr"/>
                </a:tc>
                <a:tc hMerge="1">
                  <a:txBody>
                    <a:bodyPr/>
                    <a:lstStyle/>
                    <a:p>
                      <a:pPr algn="ctr"/>
                      <a:endParaRPr lang="en-US" dirty="0"/>
                    </a:p>
                  </a:txBody>
                  <a:tcPr anchor="ctr"/>
                </a:tc>
                <a:tc>
                  <a:txBody>
                    <a:bodyPr/>
                    <a:lstStyle/>
                    <a:p>
                      <a:pPr algn="ctr"/>
                      <a:r>
                        <a:rPr lang="en-US" sz="1200" b="1" dirty="0"/>
                        <a:t>API</a:t>
                      </a:r>
                    </a:p>
                  </a:txBody>
                  <a:tcPr anchor="ctr"/>
                </a:tc>
                <a:extLst>
                  <a:ext uri="{0D108BD9-81ED-4DB2-BD59-A6C34878D82A}">
                    <a16:rowId xmlns:a16="http://schemas.microsoft.com/office/drawing/2014/main" val="2842224521"/>
                  </a:ext>
                </a:extLst>
              </a:tr>
              <a:tr h="370840">
                <a:tc rowSpan="4">
                  <a:txBody>
                    <a:bodyPr/>
                    <a:lstStyle/>
                    <a:p>
                      <a:pPr algn="ctr"/>
                      <a:r>
                        <a:rPr lang="en-US" sz="1200" b="1" dirty="0"/>
                        <a:t>Dynamic</a:t>
                      </a:r>
                    </a:p>
                  </a:txBody>
                  <a:tcPr anchor="ctr"/>
                </a:tc>
                <a:tc rowSpan="4">
                  <a:txBody>
                    <a:bodyPr/>
                    <a:lstStyle/>
                    <a:p>
                      <a:pPr algn="ctr"/>
                      <a:r>
                        <a:rPr lang="en-US" sz="1400" b="1" dirty="0"/>
                        <a:t>Process/Memory</a:t>
                      </a:r>
                    </a:p>
                    <a:p>
                      <a:pPr algn="ctr"/>
                      <a:endParaRPr lang="en-US" sz="1400" b="1" dirty="0"/>
                    </a:p>
                    <a:p>
                      <a:pPr algn="ctr"/>
                      <a:r>
                        <a:rPr lang="en-US" sz="1400" b="1" dirty="0"/>
                        <a:t>00000000</a:t>
                      </a:r>
                    </a:p>
                    <a:p>
                      <a:pPr algn="ctr"/>
                      <a:r>
                        <a:rPr lang="en-US" sz="1400" b="1" dirty="0"/>
                        <a:t>- 7FFFFFFF</a:t>
                      </a:r>
                    </a:p>
                  </a:txBody>
                  <a:tcPr anchor="ctr"/>
                </a:tc>
                <a:tc rowSpan="4">
                  <a:txBody>
                    <a:bodyPr/>
                    <a:lstStyle/>
                    <a:p>
                      <a:pPr marL="342900" indent="-342900" algn="ctr">
                        <a:buAutoNum type="arabicParenR"/>
                      </a:pPr>
                      <a:r>
                        <a:rPr lang="en-US" sz="1400" b="1" dirty="0"/>
                        <a:t>IAT</a:t>
                      </a:r>
                    </a:p>
                    <a:p>
                      <a:pPr marL="342900" indent="-342900" algn="ctr">
                        <a:buAutoNum type="arabicParenR"/>
                      </a:pPr>
                      <a:r>
                        <a:rPr lang="en-US" sz="1400" b="1" dirty="0"/>
                        <a:t>Code</a:t>
                      </a:r>
                    </a:p>
                    <a:p>
                      <a:pPr marL="342900" indent="-342900" algn="ctr">
                        <a:buAutoNum type="arabicParenR"/>
                      </a:pPr>
                      <a:r>
                        <a:rPr lang="en-US" sz="1400" b="1" dirty="0"/>
                        <a:t>EAT</a:t>
                      </a:r>
                    </a:p>
                  </a:txBody>
                  <a:tcPr anchor="ctr"/>
                </a:tc>
                <a:tc gridSpan="2">
                  <a:txBody>
                    <a:bodyPr/>
                    <a:lstStyle/>
                    <a:p>
                      <a:pPr algn="ctr"/>
                      <a:r>
                        <a:rPr lang="en-US" sz="1400" b="1" dirty="0"/>
                        <a:t>Interactive Debug</a:t>
                      </a:r>
                    </a:p>
                  </a:txBody>
                  <a:tcPr anchor="ctr"/>
                </a:tc>
                <a:tc hMerge="1">
                  <a:txBody>
                    <a:bodyPr/>
                    <a:lstStyle/>
                    <a:p>
                      <a:endParaRPr lang="en-US" dirty="0"/>
                    </a:p>
                  </a:txBody>
                  <a:tcPr/>
                </a:tc>
                <a:tc>
                  <a:txBody>
                    <a:bodyPr/>
                    <a:lstStyle/>
                    <a:p>
                      <a:pPr algn="ctr"/>
                      <a:r>
                        <a:rPr lang="en-US" sz="1200" dirty="0" err="1"/>
                        <a:t>DebugActiveProcess</a:t>
                      </a:r>
                      <a:endParaRPr lang="en-US" sz="1200" dirty="0"/>
                    </a:p>
                    <a:p>
                      <a:pPr algn="ctr"/>
                      <a:r>
                        <a:rPr lang="en-US" sz="1200" dirty="0" err="1"/>
                        <a:t>GetThreadContext</a:t>
                      </a:r>
                      <a:endParaRPr lang="en-US" sz="1200" dirty="0"/>
                    </a:p>
                    <a:p>
                      <a:pPr algn="ctr"/>
                      <a:r>
                        <a:rPr lang="en-US" sz="1200" dirty="0" err="1"/>
                        <a:t>SetThreadContext</a:t>
                      </a:r>
                      <a:endParaRPr lang="en-US" sz="1200" dirty="0"/>
                    </a:p>
                  </a:txBody>
                  <a:tcPr anchor="ctr"/>
                </a:tc>
                <a:extLst>
                  <a:ext uri="{0D108BD9-81ED-4DB2-BD59-A6C34878D82A}">
                    <a16:rowId xmlns:a16="http://schemas.microsoft.com/office/drawing/2014/main" val="3520206877"/>
                  </a:ext>
                </a:extLst>
              </a:tr>
              <a:tr h="370840">
                <a:tc vMerge="1">
                  <a:txBody>
                    <a:bodyPr/>
                    <a:lstStyle/>
                    <a:p>
                      <a:endParaRPr lang="en-US"/>
                    </a:p>
                  </a:txBody>
                  <a:tcPr/>
                </a:tc>
                <a:tc vMerge="1">
                  <a:txBody>
                    <a:bodyPr/>
                    <a:lstStyle/>
                    <a:p>
                      <a:endParaRPr lang="en-US" dirty="0"/>
                    </a:p>
                  </a:txBody>
                  <a:tcPr/>
                </a:tc>
                <a:tc vMerge="1">
                  <a:txBody>
                    <a:bodyPr/>
                    <a:lstStyle/>
                    <a:p>
                      <a:endParaRPr lang="en-US"/>
                    </a:p>
                  </a:txBody>
                  <a:tcPr/>
                </a:tc>
                <a:tc rowSpan="3">
                  <a:txBody>
                    <a:bodyPr/>
                    <a:lstStyle/>
                    <a:p>
                      <a:pPr algn="ctr"/>
                      <a:r>
                        <a:rPr lang="en-US" sz="1400" b="1" dirty="0"/>
                        <a:t>Standalone</a:t>
                      </a:r>
                    </a:p>
                    <a:p>
                      <a:pPr algn="ctr"/>
                      <a:r>
                        <a:rPr lang="en-US" sz="1400" b="1" dirty="0"/>
                        <a:t>Injection</a:t>
                      </a:r>
                    </a:p>
                  </a:txBody>
                  <a:tcPr anchor="ctr"/>
                </a:tc>
                <a:tc>
                  <a:txBody>
                    <a:bodyPr/>
                    <a:lstStyle/>
                    <a:p>
                      <a:pPr algn="ctr"/>
                      <a:r>
                        <a:rPr lang="en-US" sz="900" b="1" dirty="0"/>
                        <a:t>Independent</a:t>
                      </a:r>
                    </a:p>
                    <a:p>
                      <a:pPr algn="ctr"/>
                      <a:r>
                        <a:rPr lang="en-US" sz="900" b="1" dirty="0"/>
                        <a:t>Code</a:t>
                      </a:r>
                    </a:p>
                  </a:txBody>
                  <a:tcPr anchor="ctr"/>
                </a:tc>
                <a:tc>
                  <a:txBody>
                    <a:bodyPr/>
                    <a:lstStyle/>
                    <a:p>
                      <a:pPr algn="ctr"/>
                      <a:r>
                        <a:rPr lang="en-US" sz="1200" dirty="0" err="1"/>
                        <a:t>CreateRemoteThread</a:t>
                      </a:r>
                      <a:endParaRPr lang="en-US" sz="1200" dirty="0"/>
                    </a:p>
                  </a:txBody>
                  <a:tcPr anchor="ctr"/>
                </a:tc>
                <a:extLst>
                  <a:ext uri="{0D108BD9-81ED-4DB2-BD59-A6C34878D82A}">
                    <a16:rowId xmlns:a16="http://schemas.microsoft.com/office/drawing/2014/main" val="174163221"/>
                  </a:ext>
                </a:extLst>
              </a:tr>
              <a:tr h="370840">
                <a:tc vMerge="1">
                  <a:txBody>
                    <a:bodyPr/>
                    <a:lstStyle/>
                    <a:p>
                      <a:endParaRPr lang="en-US" dirty="0"/>
                    </a:p>
                  </a:txBody>
                  <a:tcPr/>
                </a:tc>
                <a:tc vMerge="1">
                  <a:txBody>
                    <a:bodyPr/>
                    <a:lstStyle/>
                    <a:p>
                      <a:endParaRPr lang="en-US" dirty="0"/>
                    </a:p>
                  </a:txBody>
                  <a:tcPr/>
                </a:tc>
                <a:tc vMerge="1">
                  <a:txBody>
                    <a:bodyPr/>
                    <a:lstStyle/>
                    <a:p>
                      <a:endParaRPr lang="en-US"/>
                    </a:p>
                  </a:txBody>
                  <a:tcPr/>
                </a:tc>
                <a:tc vMerge="1">
                  <a:txBody>
                    <a:bodyPr/>
                    <a:lstStyle/>
                    <a:p>
                      <a:endParaRPr lang="en-US" dirty="0"/>
                    </a:p>
                  </a:txBody>
                  <a:tcPr/>
                </a:tc>
                <a:tc rowSpan="2">
                  <a:txBody>
                    <a:bodyPr/>
                    <a:lstStyle/>
                    <a:p>
                      <a:pPr algn="ctr"/>
                      <a:r>
                        <a:rPr lang="en-US" sz="900" b="1" dirty="0" err="1"/>
                        <a:t>Dll</a:t>
                      </a:r>
                      <a:r>
                        <a:rPr lang="en-US" sz="900" b="1" dirty="0"/>
                        <a:t> File</a:t>
                      </a:r>
                    </a:p>
                  </a:txBody>
                  <a:tcPr anchor="ctr"/>
                </a:tc>
                <a:tc>
                  <a:txBody>
                    <a:bodyPr/>
                    <a:lstStyle/>
                    <a:p>
                      <a:pPr algn="ctr"/>
                      <a:r>
                        <a:rPr lang="en-US" sz="1200" dirty="0" err="1"/>
                        <a:t>Resistry</a:t>
                      </a:r>
                      <a:r>
                        <a:rPr lang="en-US" sz="1200" dirty="0"/>
                        <a:t> (</a:t>
                      </a:r>
                      <a:r>
                        <a:rPr lang="en-US" sz="1200" dirty="0" err="1"/>
                        <a:t>AppInit_DLLs</a:t>
                      </a:r>
                      <a:r>
                        <a:rPr lang="en-US" sz="1200" dirty="0"/>
                        <a:t>)</a:t>
                      </a:r>
                    </a:p>
                    <a:p>
                      <a:pPr algn="ctr"/>
                      <a:r>
                        <a:rPr lang="en-US" sz="1200" dirty="0"/>
                        <a:t>BHO (IE only)</a:t>
                      </a:r>
                    </a:p>
                  </a:txBody>
                  <a:tcPr anchor="ctr"/>
                </a:tc>
                <a:extLst>
                  <a:ext uri="{0D108BD9-81ED-4DB2-BD59-A6C34878D82A}">
                    <a16:rowId xmlns:a16="http://schemas.microsoft.com/office/drawing/2014/main" val="2407143751"/>
                  </a:ext>
                </a:extLst>
              </a:tr>
              <a:tr h="370840">
                <a:tc vMerge="1">
                  <a:txBody>
                    <a:bodyPr/>
                    <a:lstStyle/>
                    <a:p>
                      <a:endParaRPr lang="en-US" dirty="0"/>
                    </a:p>
                  </a:txBody>
                  <a:tcPr/>
                </a:tc>
                <a:tc vMerge="1">
                  <a:txBody>
                    <a:bodyPr/>
                    <a:lstStyle/>
                    <a:p>
                      <a:endParaRPr lang="en-US" dirty="0"/>
                    </a:p>
                  </a:txBody>
                  <a:tcPr/>
                </a:tc>
                <a:tc vMerge="1">
                  <a:txBody>
                    <a:bodyPr/>
                    <a:lstStyle/>
                    <a:p>
                      <a:endParaRPr lang="en-US"/>
                    </a:p>
                  </a:txBody>
                  <a:tcPr/>
                </a:tc>
                <a:tc vMerge="1">
                  <a:txBody>
                    <a:bodyPr/>
                    <a:lstStyle/>
                    <a:p>
                      <a:endParaRPr lang="en-US" dirty="0"/>
                    </a:p>
                  </a:txBody>
                  <a:tcPr/>
                </a:tc>
                <a:tc vMerge="1">
                  <a:txBody>
                    <a:bodyPr/>
                    <a:lstStyle/>
                    <a:p>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err="1"/>
                        <a:t>SetWindowsHookEx</a:t>
                      </a:r>
                      <a:endParaRPr lang="en-US" sz="1200" dirty="0"/>
                    </a:p>
                    <a:p>
                      <a:pPr algn="ctr"/>
                      <a:r>
                        <a:rPr lang="en-US" sz="1200" dirty="0" err="1"/>
                        <a:t>CreateRemoteThread</a:t>
                      </a:r>
                      <a:endParaRPr lang="en-US" sz="1200" dirty="0"/>
                    </a:p>
                  </a:txBody>
                  <a:tcPr anchor="ctr"/>
                </a:tc>
                <a:extLst>
                  <a:ext uri="{0D108BD9-81ED-4DB2-BD59-A6C34878D82A}">
                    <a16:rowId xmlns:a16="http://schemas.microsoft.com/office/drawing/2014/main" val="1237143070"/>
                  </a:ext>
                </a:extLst>
              </a:tr>
            </a:tbl>
          </a:graphicData>
        </a:graphic>
      </p:graphicFrame>
    </p:spTree>
    <p:extLst>
      <p:ext uri="{BB962C8B-B14F-4D97-AF65-F5344CB8AC3E}">
        <p14:creationId xmlns:p14="http://schemas.microsoft.com/office/powerpoint/2010/main" val="3853313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5B1A2-16D4-FC42-B13C-B4E015EE2827}"/>
              </a:ext>
            </a:extLst>
          </p:cNvPr>
          <p:cNvSpPr>
            <a:spLocks noGrp="1"/>
          </p:cNvSpPr>
          <p:nvPr>
            <p:ph type="title"/>
          </p:nvPr>
        </p:nvSpPr>
        <p:spPr/>
        <p:txBody>
          <a:bodyPr/>
          <a:lstStyle/>
          <a:p>
            <a:r>
              <a:rPr lang="en-US" dirty="0"/>
              <a:t>API Hook Tech Map</a:t>
            </a:r>
          </a:p>
        </p:txBody>
      </p:sp>
      <p:graphicFrame>
        <p:nvGraphicFramePr>
          <p:cNvPr id="7" name="Content Placeholder 6">
            <a:extLst>
              <a:ext uri="{FF2B5EF4-FFF2-40B4-BE49-F238E27FC236}">
                <a16:creationId xmlns:a16="http://schemas.microsoft.com/office/drawing/2014/main" id="{18CF045D-329D-9B47-A1CE-6D170BC93210}"/>
              </a:ext>
            </a:extLst>
          </p:cNvPr>
          <p:cNvGraphicFramePr>
            <a:graphicFrameLocks noGrp="1"/>
          </p:cNvGraphicFramePr>
          <p:nvPr>
            <p:ph idx="1"/>
            <p:extLst>
              <p:ext uri="{D42A27DB-BD31-4B8C-83A1-F6EECF244321}">
                <p14:modId xmlns:p14="http://schemas.microsoft.com/office/powerpoint/2010/main" val="476525355"/>
              </p:ext>
            </p:extLst>
          </p:nvPr>
        </p:nvGraphicFramePr>
        <p:xfrm>
          <a:off x="309563" y="891667"/>
          <a:ext cx="8524874" cy="2296160"/>
        </p:xfrm>
        <a:graphic>
          <a:graphicData uri="http://schemas.openxmlformats.org/drawingml/2006/table">
            <a:tbl>
              <a:tblPr firstRow="1" bandRow="1">
                <a:tableStyleId>{5C22544A-7EE6-4342-B048-85BDC9FD1C3A}</a:tableStyleId>
              </a:tblPr>
              <a:tblGrid>
                <a:gridCol w="903232">
                  <a:extLst>
                    <a:ext uri="{9D8B030D-6E8A-4147-A177-3AD203B41FA5}">
                      <a16:colId xmlns:a16="http://schemas.microsoft.com/office/drawing/2014/main" val="851958094"/>
                    </a:ext>
                  </a:extLst>
                </a:gridCol>
                <a:gridCol w="1790513">
                  <a:extLst>
                    <a:ext uri="{9D8B030D-6E8A-4147-A177-3AD203B41FA5}">
                      <a16:colId xmlns:a16="http://schemas.microsoft.com/office/drawing/2014/main" val="3932453230"/>
                    </a:ext>
                  </a:extLst>
                </a:gridCol>
                <a:gridCol w="1790513">
                  <a:extLst>
                    <a:ext uri="{9D8B030D-6E8A-4147-A177-3AD203B41FA5}">
                      <a16:colId xmlns:a16="http://schemas.microsoft.com/office/drawing/2014/main" val="2526436692"/>
                    </a:ext>
                  </a:extLst>
                </a:gridCol>
                <a:gridCol w="1194547">
                  <a:extLst>
                    <a:ext uri="{9D8B030D-6E8A-4147-A177-3AD203B41FA5}">
                      <a16:colId xmlns:a16="http://schemas.microsoft.com/office/drawing/2014/main" val="4209825982"/>
                    </a:ext>
                  </a:extLst>
                </a:gridCol>
                <a:gridCol w="877824">
                  <a:extLst>
                    <a:ext uri="{9D8B030D-6E8A-4147-A177-3AD203B41FA5}">
                      <a16:colId xmlns:a16="http://schemas.microsoft.com/office/drawing/2014/main" val="1544679979"/>
                    </a:ext>
                  </a:extLst>
                </a:gridCol>
                <a:gridCol w="1968245">
                  <a:extLst>
                    <a:ext uri="{9D8B030D-6E8A-4147-A177-3AD203B41FA5}">
                      <a16:colId xmlns:a16="http://schemas.microsoft.com/office/drawing/2014/main" val="4167044843"/>
                    </a:ext>
                  </a:extLst>
                </a:gridCol>
              </a:tblGrid>
              <a:tr h="370840">
                <a:tc>
                  <a:txBody>
                    <a:bodyPr/>
                    <a:lstStyle/>
                    <a:p>
                      <a:pPr algn="ctr"/>
                      <a:r>
                        <a:rPr lang="en-US" sz="1200" b="1" dirty="0"/>
                        <a:t>Method</a:t>
                      </a:r>
                    </a:p>
                  </a:txBody>
                  <a:tcPr anchor="ctr"/>
                </a:tc>
                <a:tc>
                  <a:txBody>
                    <a:bodyPr/>
                    <a:lstStyle/>
                    <a:p>
                      <a:pPr algn="ctr"/>
                      <a:r>
                        <a:rPr lang="en-US" sz="1200" b="1" dirty="0"/>
                        <a:t>Target</a:t>
                      </a:r>
                    </a:p>
                  </a:txBody>
                  <a:tcPr anchor="ctr"/>
                </a:tc>
                <a:tc>
                  <a:txBody>
                    <a:bodyPr/>
                    <a:lstStyle/>
                    <a:p>
                      <a:pPr algn="ctr"/>
                      <a:r>
                        <a:rPr lang="en-US" sz="1200" b="1" dirty="0"/>
                        <a:t>Location</a:t>
                      </a:r>
                    </a:p>
                  </a:txBody>
                  <a:tcPr anchor="ctr"/>
                </a:tc>
                <a:tc gridSpan="2">
                  <a:txBody>
                    <a:bodyPr/>
                    <a:lstStyle/>
                    <a:p>
                      <a:pPr algn="ctr"/>
                      <a:r>
                        <a:rPr lang="en-US" sz="1200" b="1" dirty="0"/>
                        <a:t>Tech</a:t>
                      </a:r>
                    </a:p>
                  </a:txBody>
                  <a:tcPr anchor="ctr"/>
                </a:tc>
                <a:tc hMerge="1">
                  <a:txBody>
                    <a:bodyPr/>
                    <a:lstStyle/>
                    <a:p>
                      <a:pPr algn="ctr"/>
                      <a:endParaRPr lang="en-US" dirty="0"/>
                    </a:p>
                  </a:txBody>
                  <a:tcPr anchor="ctr"/>
                </a:tc>
                <a:tc>
                  <a:txBody>
                    <a:bodyPr/>
                    <a:lstStyle/>
                    <a:p>
                      <a:pPr algn="ctr"/>
                      <a:r>
                        <a:rPr lang="en-US" sz="1200" b="1" dirty="0"/>
                        <a:t>API</a:t>
                      </a:r>
                    </a:p>
                  </a:txBody>
                  <a:tcPr anchor="ctr"/>
                </a:tc>
                <a:extLst>
                  <a:ext uri="{0D108BD9-81ED-4DB2-BD59-A6C34878D82A}">
                    <a16:rowId xmlns:a16="http://schemas.microsoft.com/office/drawing/2014/main" val="2842224521"/>
                  </a:ext>
                </a:extLst>
              </a:tr>
              <a:tr h="370840">
                <a:tc rowSpan="4">
                  <a:txBody>
                    <a:bodyPr/>
                    <a:lstStyle/>
                    <a:p>
                      <a:pPr algn="ctr"/>
                      <a:r>
                        <a:rPr lang="en-US" sz="1200" b="1" dirty="0"/>
                        <a:t>Dynamic</a:t>
                      </a:r>
                    </a:p>
                  </a:txBody>
                  <a:tcPr anchor="ctr"/>
                </a:tc>
                <a:tc rowSpan="4">
                  <a:txBody>
                    <a:bodyPr/>
                    <a:lstStyle/>
                    <a:p>
                      <a:pPr algn="ctr"/>
                      <a:r>
                        <a:rPr lang="en-US" sz="1400" b="1" dirty="0"/>
                        <a:t>Process/Memory</a:t>
                      </a:r>
                    </a:p>
                    <a:p>
                      <a:pPr algn="ctr"/>
                      <a:endParaRPr lang="en-US" sz="1400" b="1" dirty="0"/>
                    </a:p>
                    <a:p>
                      <a:pPr algn="ctr"/>
                      <a:r>
                        <a:rPr lang="en-US" sz="1400" b="1" dirty="0"/>
                        <a:t>00000000</a:t>
                      </a:r>
                    </a:p>
                    <a:p>
                      <a:pPr algn="ctr"/>
                      <a:r>
                        <a:rPr lang="en-US" sz="1400" b="1" dirty="0"/>
                        <a:t>- 7FFFFFFF</a:t>
                      </a:r>
                    </a:p>
                  </a:txBody>
                  <a:tcPr anchor="ctr"/>
                </a:tc>
                <a:tc rowSpan="4">
                  <a:txBody>
                    <a:bodyPr/>
                    <a:lstStyle/>
                    <a:p>
                      <a:pPr marL="342900" indent="-342900" algn="ctr">
                        <a:buAutoNum type="arabicParenR"/>
                      </a:pPr>
                      <a:r>
                        <a:rPr lang="en-US" sz="1400" b="1" dirty="0"/>
                        <a:t>IAT</a:t>
                      </a:r>
                    </a:p>
                    <a:p>
                      <a:pPr marL="342900" indent="-342900" algn="ctr">
                        <a:buAutoNum type="arabicParenR"/>
                      </a:pPr>
                      <a:r>
                        <a:rPr lang="en-US" sz="1400" b="1" dirty="0"/>
                        <a:t>Code</a:t>
                      </a:r>
                    </a:p>
                    <a:p>
                      <a:pPr marL="342900" indent="-342900" algn="ctr">
                        <a:buAutoNum type="arabicParenR"/>
                      </a:pPr>
                      <a:r>
                        <a:rPr lang="en-US" sz="1400" b="1" dirty="0"/>
                        <a:t>EAT</a:t>
                      </a:r>
                    </a:p>
                  </a:txBody>
                  <a:tcPr anchor="ctr"/>
                </a:tc>
                <a:tc gridSpan="2">
                  <a:txBody>
                    <a:bodyPr/>
                    <a:lstStyle/>
                    <a:p>
                      <a:pPr algn="ctr"/>
                      <a:r>
                        <a:rPr lang="en-US" sz="1400" b="1" dirty="0"/>
                        <a:t>Interactive Debug</a:t>
                      </a:r>
                    </a:p>
                  </a:txBody>
                  <a:tcPr anchor="ctr"/>
                </a:tc>
                <a:tc hMerge="1">
                  <a:txBody>
                    <a:bodyPr/>
                    <a:lstStyle/>
                    <a:p>
                      <a:endParaRPr lang="en-US" dirty="0"/>
                    </a:p>
                  </a:txBody>
                  <a:tcPr/>
                </a:tc>
                <a:tc>
                  <a:txBody>
                    <a:bodyPr/>
                    <a:lstStyle/>
                    <a:p>
                      <a:pPr algn="ctr"/>
                      <a:r>
                        <a:rPr lang="en-US" sz="1200" dirty="0" err="1"/>
                        <a:t>DebugActiveProcess</a:t>
                      </a:r>
                      <a:endParaRPr lang="en-US" sz="1200" dirty="0"/>
                    </a:p>
                    <a:p>
                      <a:pPr algn="ctr"/>
                      <a:r>
                        <a:rPr lang="en-US" sz="1200" dirty="0" err="1"/>
                        <a:t>GetThreadContext</a:t>
                      </a:r>
                      <a:endParaRPr lang="en-US" sz="1200" dirty="0"/>
                    </a:p>
                    <a:p>
                      <a:pPr algn="ctr"/>
                      <a:r>
                        <a:rPr lang="en-US" sz="1200" dirty="0" err="1"/>
                        <a:t>SetThreadContext</a:t>
                      </a:r>
                      <a:endParaRPr lang="en-US" sz="1200" dirty="0"/>
                    </a:p>
                  </a:txBody>
                  <a:tcPr anchor="ctr"/>
                </a:tc>
                <a:extLst>
                  <a:ext uri="{0D108BD9-81ED-4DB2-BD59-A6C34878D82A}">
                    <a16:rowId xmlns:a16="http://schemas.microsoft.com/office/drawing/2014/main" val="3520206877"/>
                  </a:ext>
                </a:extLst>
              </a:tr>
              <a:tr h="370840">
                <a:tc vMerge="1">
                  <a:txBody>
                    <a:bodyPr/>
                    <a:lstStyle/>
                    <a:p>
                      <a:endParaRPr lang="en-US"/>
                    </a:p>
                  </a:txBody>
                  <a:tcPr/>
                </a:tc>
                <a:tc vMerge="1">
                  <a:txBody>
                    <a:bodyPr/>
                    <a:lstStyle/>
                    <a:p>
                      <a:endParaRPr lang="en-US" dirty="0"/>
                    </a:p>
                  </a:txBody>
                  <a:tcPr/>
                </a:tc>
                <a:tc vMerge="1">
                  <a:txBody>
                    <a:bodyPr/>
                    <a:lstStyle/>
                    <a:p>
                      <a:endParaRPr lang="en-US"/>
                    </a:p>
                  </a:txBody>
                  <a:tcPr/>
                </a:tc>
                <a:tc rowSpan="3">
                  <a:txBody>
                    <a:bodyPr/>
                    <a:lstStyle/>
                    <a:p>
                      <a:pPr algn="ctr"/>
                      <a:r>
                        <a:rPr lang="en-US" sz="1400" b="1" dirty="0"/>
                        <a:t>Standalone</a:t>
                      </a:r>
                    </a:p>
                    <a:p>
                      <a:pPr algn="ctr"/>
                      <a:r>
                        <a:rPr lang="en-US" sz="1400" b="1" dirty="0"/>
                        <a:t>Injection</a:t>
                      </a:r>
                    </a:p>
                  </a:txBody>
                  <a:tcPr anchor="ctr"/>
                </a:tc>
                <a:tc>
                  <a:txBody>
                    <a:bodyPr/>
                    <a:lstStyle/>
                    <a:p>
                      <a:pPr algn="ctr"/>
                      <a:r>
                        <a:rPr lang="en-US" sz="900" b="1" dirty="0"/>
                        <a:t>Independent</a:t>
                      </a:r>
                    </a:p>
                    <a:p>
                      <a:pPr algn="ctr"/>
                      <a:r>
                        <a:rPr lang="en-US" sz="900" b="1" dirty="0"/>
                        <a:t>Code</a:t>
                      </a:r>
                    </a:p>
                  </a:txBody>
                  <a:tcPr anchor="ctr"/>
                </a:tc>
                <a:tc>
                  <a:txBody>
                    <a:bodyPr/>
                    <a:lstStyle/>
                    <a:p>
                      <a:pPr algn="ctr"/>
                      <a:r>
                        <a:rPr lang="en-US" sz="1200" dirty="0" err="1"/>
                        <a:t>CreateRemoteThread</a:t>
                      </a:r>
                      <a:endParaRPr lang="en-US" sz="1200" dirty="0"/>
                    </a:p>
                  </a:txBody>
                  <a:tcPr anchor="ctr"/>
                </a:tc>
                <a:extLst>
                  <a:ext uri="{0D108BD9-81ED-4DB2-BD59-A6C34878D82A}">
                    <a16:rowId xmlns:a16="http://schemas.microsoft.com/office/drawing/2014/main" val="174163221"/>
                  </a:ext>
                </a:extLst>
              </a:tr>
              <a:tr h="370840">
                <a:tc vMerge="1">
                  <a:txBody>
                    <a:bodyPr/>
                    <a:lstStyle/>
                    <a:p>
                      <a:endParaRPr lang="en-US" dirty="0"/>
                    </a:p>
                  </a:txBody>
                  <a:tcPr/>
                </a:tc>
                <a:tc vMerge="1">
                  <a:txBody>
                    <a:bodyPr/>
                    <a:lstStyle/>
                    <a:p>
                      <a:endParaRPr lang="en-US" dirty="0"/>
                    </a:p>
                  </a:txBody>
                  <a:tcPr/>
                </a:tc>
                <a:tc vMerge="1">
                  <a:txBody>
                    <a:bodyPr/>
                    <a:lstStyle/>
                    <a:p>
                      <a:endParaRPr lang="en-US"/>
                    </a:p>
                  </a:txBody>
                  <a:tcPr/>
                </a:tc>
                <a:tc vMerge="1">
                  <a:txBody>
                    <a:bodyPr/>
                    <a:lstStyle/>
                    <a:p>
                      <a:endParaRPr lang="en-US" dirty="0"/>
                    </a:p>
                  </a:txBody>
                  <a:tcPr/>
                </a:tc>
                <a:tc rowSpan="2">
                  <a:txBody>
                    <a:bodyPr/>
                    <a:lstStyle/>
                    <a:p>
                      <a:pPr algn="ctr"/>
                      <a:r>
                        <a:rPr lang="en-US" sz="900" b="1" dirty="0" err="1"/>
                        <a:t>Dll</a:t>
                      </a:r>
                      <a:r>
                        <a:rPr lang="en-US" sz="900" b="1" dirty="0"/>
                        <a:t> File</a:t>
                      </a:r>
                    </a:p>
                  </a:txBody>
                  <a:tcPr anchor="ctr"/>
                </a:tc>
                <a:tc>
                  <a:txBody>
                    <a:bodyPr/>
                    <a:lstStyle/>
                    <a:p>
                      <a:pPr algn="ctr"/>
                      <a:r>
                        <a:rPr lang="en-US" sz="1200" dirty="0" err="1"/>
                        <a:t>Resistry</a:t>
                      </a:r>
                      <a:r>
                        <a:rPr lang="en-US" sz="1200" dirty="0"/>
                        <a:t> (</a:t>
                      </a:r>
                      <a:r>
                        <a:rPr lang="en-US" sz="1200" dirty="0" err="1"/>
                        <a:t>AppInit_DLLs</a:t>
                      </a:r>
                      <a:r>
                        <a:rPr lang="en-US" sz="1200" dirty="0"/>
                        <a:t>)</a:t>
                      </a:r>
                    </a:p>
                    <a:p>
                      <a:pPr algn="ctr"/>
                      <a:r>
                        <a:rPr lang="en-US" sz="1200" dirty="0"/>
                        <a:t>BHO (IE only)</a:t>
                      </a:r>
                    </a:p>
                  </a:txBody>
                  <a:tcPr anchor="ctr"/>
                </a:tc>
                <a:extLst>
                  <a:ext uri="{0D108BD9-81ED-4DB2-BD59-A6C34878D82A}">
                    <a16:rowId xmlns:a16="http://schemas.microsoft.com/office/drawing/2014/main" val="2407143751"/>
                  </a:ext>
                </a:extLst>
              </a:tr>
              <a:tr h="370840">
                <a:tc vMerge="1">
                  <a:txBody>
                    <a:bodyPr/>
                    <a:lstStyle/>
                    <a:p>
                      <a:endParaRPr lang="en-US" dirty="0"/>
                    </a:p>
                  </a:txBody>
                  <a:tcPr/>
                </a:tc>
                <a:tc vMerge="1">
                  <a:txBody>
                    <a:bodyPr/>
                    <a:lstStyle/>
                    <a:p>
                      <a:endParaRPr lang="en-US" dirty="0"/>
                    </a:p>
                  </a:txBody>
                  <a:tcPr/>
                </a:tc>
                <a:tc vMerge="1">
                  <a:txBody>
                    <a:bodyPr/>
                    <a:lstStyle/>
                    <a:p>
                      <a:endParaRPr lang="en-US"/>
                    </a:p>
                  </a:txBody>
                  <a:tcPr/>
                </a:tc>
                <a:tc vMerge="1">
                  <a:txBody>
                    <a:bodyPr/>
                    <a:lstStyle/>
                    <a:p>
                      <a:endParaRPr lang="en-US" dirty="0"/>
                    </a:p>
                  </a:txBody>
                  <a:tcPr/>
                </a:tc>
                <a:tc vMerge="1">
                  <a:txBody>
                    <a:bodyPr/>
                    <a:lstStyle/>
                    <a:p>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err="1"/>
                        <a:t>SetWindowsHookEx</a:t>
                      </a:r>
                      <a:endParaRPr lang="en-US" sz="1200" dirty="0"/>
                    </a:p>
                    <a:p>
                      <a:pPr algn="ctr"/>
                      <a:r>
                        <a:rPr lang="en-US" sz="1200" dirty="0" err="1"/>
                        <a:t>CreateRemoteThread</a:t>
                      </a:r>
                      <a:endParaRPr lang="en-US" sz="1200" dirty="0"/>
                    </a:p>
                  </a:txBody>
                  <a:tcPr anchor="ctr"/>
                </a:tc>
                <a:extLst>
                  <a:ext uri="{0D108BD9-81ED-4DB2-BD59-A6C34878D82A}">
                    <a16:rowId xmlns:a16="http://schemas.microsoft.com/office/drawing/2014/main" val="1237143070"/>
                  </a:ext>
                </a:extLst>
              </a:tr>
            </a:tbl>
          </a:graphicData>
        </a:graphic>
      </p:graphicFrame>
      <p:pic>
        <p:nvPicPr>
          <p:cNvPr id="4" name="Picture 3">
            <a:extLst>
              <a:ext uri="{FF2B5EF4-FFF2-40B4-BE49-F238E27FC236}">
                <a16:creationId xmlns:a16="http://schemas.microsoft.com/office/drawing/2014/main" id="{49B7F57F-840B-D04F-8DC9-8ABFA9CE1521}"/>
              </a:ext>
            </a:extLst>
          </p:cNvPr>
          <p:cNvPicPr>
            <a:picLocks noChangeAspect="1"/>
          </p:cNvPicPr>
          <p:nvPr/>
        </p:nvPicPr>
        <p:blipFill>
          <a:blip r:embed="rId3"/>
          <a:stretch>
            <a:fillRect/>
          </a:stretch>
        </p:blipFill>
        <p:spPr>
          <a:xfrm>
            <a:off x="1499616" y="3563194"/>
            <a:ext cx="4137152" cy="2935141"/>
          </a:xfrm>
          <a:prstGeom prst="rect">
            <a:avLst/>
          </a:prstGeom>
        </p:spPr>
      </p:pic>
    </p:spTree>
    <p:extLst>
      <p:ext uri="{BB962C8B-B14F-4D97-AF65-F5344CB8AC3E}">
        <p14:creationId xmlns:p14="http://schemas.microsoft.com/office/powerpoint/2010/main" val="7143108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5B1A2-16D4-FC42-B13C-B4E015EE2827}"/>
              </a:ext>
            </a:extLst>
          </p:cNvPr>
          <p:cNvSpPr>
            <a:spLocks noGrp="1"/>
          </p:cNvSpPr>
          <p:nvPr>
            <p:ph type="title"/>
          </p:nvPr>
        </p:nvSpPr>
        <p:spPr/>
        <p:txBody>
          <a:bodyPr/>
          <a:lstStyle/>
          <a:p>
            <a:r>
              <a:rPr lang="en-US" dirty="0"/>
              <a:t>API Hook Tech Map</a:t>
            </a:r>
          </a:p>
        </p:txBody>
      </p:sp>
      <p:graphicFrame>
        <p:nvGraphicFramePr>
          <p:cNvPr id="7" name="Content Placeholder 6">
            <a:extLst>
              <a:ext uri="{FF2B5EF4-FFF2-40B4-BE49-F238E27FC236}">
                <a16:creationId xmlns:a16="http://schemas.microsoft.com/office/drawing/2014/main" id="{18CF045D-329D-9B47-A1CE-6D170BC93210}"/>
              </a:ext>
            </a:extLst>
          </p:cNvPr>
          <p:cNvGraphicFramePr>
            <a:graphicFrameLocks noGrp="1"/>
          </p:cNvGraphicFramePr>
          <p:nvPr>
            <p:ph idx="1"/>
            <p:extLst>
              <p:ext uri="{D42A27DB-BD31-4B8C-83A1-F6EECF244321}">
                <p14:modId xmlns:p14="http://schemas.microsoft.com/office/powerpoint/2010/main" val="2555076568"/>
              </p:ext>
            </p:extLst>
          </p:nvPr>
        </p:nvGraphicFramePr>
        <p:xfrm>
          <a:off x="309563" y="891667"/>
          <a:ext cx="8524874" cy="2296160"/>
        </p:xfrm>
        <a:graphic>
          <a:graphicData uri="http://schemas.openxmlformats.org/drawingml/2006/table">
            <a:tbl>
              <a:tblPr firstRow="1" bandRow="1">
                <a:tableStyleId>{5C22544A-7EE6-4342-B048-85BDC9FD1C3A}</a:tableStyleId>
              </a:tblPr>
              <a:tblGrid>
                <a:gridCol w="903232">
                  <a:extLst>
                    <a:ext uri="{9D8B030D-6E8A-4147-A177-3AD203B41FA5}">
                      <a16:colId xmlns:a16="http://schemas.microsoft.com/office/drawing/2014/main" val="851958094"/>
                    </a:ext>
                  </a:extLst>
                </a:gridCol>
                <a:gridCol w="1790513">
                  <a:extLst>
                    <a:ext uri="{9D8B030D-6E8A-4147-A177-3AD203B41FA5}">
                      <a16:colId xmlns:a16="http://schemas.microsoft.com/office/drawing/2014/main" val="3932453230"/>
                    </a:ext>
                  </a:extLst>
                </a:gridCol>
                <a:gridCol w="1790513">
                  <a:extLst>
                    <a:ext uri="{9D8B030D-6E8A-4147-A177-3AD203B41FA5}">
                      <a16:colId xmlns:a16="http://schemas.microsoft.com/office/drawing/2014/main" val="2526436692"/>
                    </a:ext>
                  </a:extLst>
                </a:gridCol>
                <a:gridCol w="1194547">
                  <a:extLst>
                    <a:ext uri="{9D8B030D-6E8A-4147-A177-3AD203B41FA5}">
                      <a16:colId xmlns:a16="http://schemas.microsoft.com/office/drawing/2014/main" val="4209825982"/>
                    </a:ext>
                  </a:extLst>
                </a:gridCol>
                <a:gridCol w="877824">
                  <a:extLst>
                    <a:ext uri="{9D8B030D-6E8A-4147-A177-3AD203B41FA5}">
                      <a16:colId xmlns:a16="http://schemas.microsoft.com/office/drawing/2014/main" val="1544679979"/>
                    </a:ext>
                  </a:extLst>
                </a:gridCol>
                <a:gridCol w="1968245">
                  <a:extLst>
                    <a:ext uri="{9D8B030D-6E8A-4147-A177-3AD203B41FA5}">
                      <a16:colId xmlns:a16="http://schemas.microsoft.com/office/drawing/2014/main" val="4167044843"/>
                    </a:ext>
                  </a:extLst>
                </a:gridCol>
              </a:tblGrid>
              <a:tr h="370840">
                <a:tc>
                  <a:txBody>
                    <a:bodyPr/>
                    <a:lstStyle/>
                    <a:p>
                      <a:pPr algn="ctr"/>
                      <a:r>
                        <a:rPr lang="en-US" sz="1200" b="1" dirty="0"/>
                        <a:t>Method</a:t>
                      </a:r>
                    </a:p>
                  </a:txBody>
                  <a:tcPr anchor="ctr"/>
                </a:tc>
                <a:tc>
                  <a:txBody>
                    <a:bodyPr/>
                    <a:lstStyle/>
                    <a:p>
                      <a:pPr algn="ctr"/>
                      <a:r>
                        <a:rPr lang="en-US" sz="1200" b="1" dirty="0"/>
                        <a:t>Target</a:t>
                      </a:r>
                    </a:p>
                  </a:txBody>
                  <a:tcPr anchor="ctr"/>
                </a:tc>
                <a:tc>
                  <a:txBody>
                    <a:bodyPr/>
                    <a:lstStyle/>
                    <a:p>
                      <a:pPr algn="ctr"/>
                      <a:r>
                        <a:rPr lang="en-US" sz="1200" b="1" dirty="0"/>
                        <a:t>Location</a:t>
                      </a:r>
                    </a:p>
                  </a:txBody>
                  <a:tcPr anchor="ctr"/>
                </a:tc>
                <a:tc gridSpan="2">
                  <a:txBody>
                    <a:bodyPr/>
                    <a:lstStyle/>
                    <a:p>
                      <a:pPr algn="ctr"/>
                      <a:r>
                        <a:rPr lang="en-US" sz="1200" b="1" dirty="0"/>
                        <a:t>Tech</a:t>
                      </a:r>
                    </a:p>
                  </a:txBody>
                  <a:tcPr anchor="ctr"/>
                </a:tc>
                <a:tc hMerge="1">
                  <a:txBody>
                    <a:bodyPr/>
                    <a:lstStyle/>
                    <a:p>
                      <a:pPr algn="ctr"/>
                      <a:endParaRPr lang="en-US" dirty="0"/>
                    </a:p>
                  </a:txBody>
                  <a:tcPr anchor="ctr"/>
                </a:tc>
                <a:tc>
                  <a:txBody>
                    <a:bodyPr/>
                    <a:lstStyle/>
                    <a:p>
                      <a:pPr algn="ctr"/>
                      <a:r>
                        <a:rPr lang="en-US" sz="1200" b="1" dirty="0"/>
                        <a:t>API</a:t>
                      </a:r>
                    </a:p>
                  </a:txBody>
                  <a:tcPr anchor="ctr"/>
                </a:tc>
                <a:extLst>
                  <a:ext uri="{0D108BD9-81ED-4DB2-BD59-A6C34878D82A}">
                    <a16:rowId xmlns:a16="http://schemas.microsoft.com/office/drawing/2014/main" val="2842224521"/>
                  </a:ext>
                </a:extLst>
              </a:tr>
              <a:tr h="370840">
                <a:tc rowSpan="4">
                  <a:txBody>
                    <a:bodyPr/>
                    <a:lstStyle/>
                    <a:p>
                      <a:pPr algn="ctr"/>
                      <a:r>
                        <a:rPr lang="en-US" sz="1200" b="1" dirty="0"/>
                        <a:t>Dynamic</a:t>
                      </a:r>
                    </a:p>
                  </a:txBody>
                  <a:tcPr anchor="ctr"/>
                </a:tc>
                <a:tc rowSpan="4">
                  <a:txBody>
                    <a:bodyPr/>
                    <a:lstStyle/>
                    <a:p>
                      <a:pPr algn="ctr"/>
                      <a:r>
                        <a:rPr lang="en-US" sz="1400" b="1" dirty="0"/>
                        <a:t>Process/Memory</a:t>
                      </a:r>
                    </a:p>
                    <a:p>
                      <a:pPr algn="ctr"/>
                      <a:endParaRPr lang="en-US" sz="1400" b="1" dirty="0"/>
                    </a:p>
                    <a:p>
                      <a:pPr algn="ctr"/>
                      <a:r>
                        <a:rPr lang="en-US" sz="1400" b="1" dirty="0"/>
                        <a:t>00000000</a:t>
                      </a:r>
                    </a:p>
                    <a:p>
                      <a:pPr algn="ctr"/>
                      <a:r>
                        <a:rPr lang="en-US" sz="1400" b="1" dirty="0"/>
                        <a:t>- 7FFFFFFF</a:t>
                      </a:r>
                    </a:p>
                  </a:txBody>
                  <a:tcPr anchor="ctr"/>
                </a:tc>
                <a:tc rowSpan="4">
                  <a:txBody>
                    <a:bodyPr/>
                    <a:lstStyle/>
                    <a:p>
                      <a:pPr marL="342900" indent="-342900" algn="ctr">
                        <a:buAutoNum type="arabicParenR"/>
                      </a:pPr>
                      <a:r>
                        <a:rPr lang="en-US" sz="1400" b="1" dirty="0">
                          <a:solidFill>
                            <a:srgbClr val="FF0000"/>
                          </a:solidFill>
                        </a:rPr>
                        <a:t>IAT</a:t>
                      </a:r>
                    </a:p>
                    <a:p>
                      <a:pPr marL="342900" indent="-342900" algn="ctr">
                        <a:buAutoNum type="arabicParenR"/>
                      </a:pPr>
                      <a:r>
                        <a:rPr lang="en-US" sz="1400" b="1" dirty="0"/>
                        <a:t>Code</a:t>
                      </a:r>
                    </a:p>
                    <a:p>
                      <a:pPr marL="342900" indent="-342900" algn="ctr">
                        <a:buAutoNum type="arabicParenR"/>
                      </a:pPr>
                      <a:r>
                        <a:rPr lang="en-US" sz="1400" b="1" dirty="0"/>
                        <a:t>EAT</a:t>
                      </a:r>
                    </a:p>
                  </a:txBody>
                  <a:tcPr anchor="ctr"/>
                </a:tc>
                <a:tc gridSpan="2">
                  <a:txBody>
                    <a:bodyPr/>
                    <a:lstStyle/>
                    <a:p>
                      <a:pPr algn="ctr"/>
                      <a:r>
                        <a:rPr lang="en-US" sz="1400" b="1" dirty="0"/>
                        <a:t>Interactive Debug</a:t>
                      </a:r>
                    </a:p>
                  </a:txBody>
                  <a:tcPr anchor="ctr"/>
                </a:tc>
                <a:tc hMerge="1">
                  <a:txBody>
                    <a:bodyPr/>
                    <a:lstStyle/>
                    <a:p>
                      <a:endParaRPr lang="en-US" dirty="0"/>
                    </a:p>
                  </a:txBody>
                  <a:tcPr/>
                </a:tc>
                <a:tc>
                  <a:txBody>
                    <a:bodyPr/>
                    <a:lstStyle/>
                    <a:p>
                      <a:pPr algn="ctr"/>
                      <a:r>
                        <a:rPr lang="en-US" sz="1200" dirty="0" err="1"/>
                        <a:t>DebugActiveProcess</a:t>
                      </a:r>
                      <a:endParaRPr lang="en-US" sz="1200" dirty="0"/>
                    </a:p>
                    <a:p>
                      <a:pPr algn="ctr"/>
                      <a:r>
                        <a:rPr lang="en-US" sz="1200" dirty="0" err="1"/>
                        <a:t>GetThreadContext</a:t>
                      </a:r>
                      <a:endParaRPr lang="en-US" sz="1200" dirty="0"/>
                    </a:p>
                    <a:p>
                      <a:pPr algn="ctr"/>
                      <a:r>
                        <a:rPr lang="en-US" sz="1200" dirty="0" err="1"/>
                        <a:t>SetThreadContext</a:t>
                      </a:r>
                      <a:endParaRPr lang="en-US" sz="1200" dirty="0"/>
                    </a:p>
                  </a:txBody>
                  <a:tcPr anchor="ctr"/>
                </a:tc>
                <a:extLst>
                  <a:ext uri="{0D108BD9-81ED-4DB2-BD59-A6C34878D82A}">
                    <a16:rowId xmlns:a16="http://schemas.microsoft.com/office/drawing/2014/main" val="3520206877"/>
                  </a:ext>
                </a:extLst>
              </a:tr>
              <a:tr h="370840">
                <a:tc vMerge="1">
                  <a:txBody>
                    <a:bodyPr/>
                    <a:lstStyle/>
                    <a:p>
                      <a:endParaRPr lang="en-US"/>
                    </a:p>
                  </a:txBody>
                  <a:tcPr/>
                </a:tc>
                <a:tc vMerge="1">
                  <a:txBody>
                    <a:bodyPr/>
                    <a:lstStyle/>
                    <a:p>
                      <a:endParaRPr lang="en-US" dirty="0"/>
                    </a:p>
                  </a:txBody>
                  <a:tcPr/>
                </a:tc>
                <a:tc vMerge="1">
                  <a:txBody>
                    <a:bodyPr/>
                    <a:lstStyle/>
                    <a:p>
                      <a:endParaRPr lang="en-US"/>
                    </a:p>
                  </a:txBody>
                  <a:tcPr/>
                </a:tc>
                <a:tc rowSpan="3">
                  <a:txBody>
                    <a:bodyPr/>
                    <a:lstStyle/>
                    <a:p>
                      <a:pPr algn="ctr"/>
                      <a:r>
                        <a:rPr lang="en-US" sz="1400" b="1" dirty="0">
                          <a:solidFill>
                            <a:srgbClr val="FF0000"/>
                          </a:solidFill>
                        </a:rPr>
                        <a:t>Standalone</a:t>
                      </a:r>
                    </a:p>
                    <a:p>
                      <a:pPr algn="ctr"/>
                      <a:r>
                        <a:rPr lang="en-US" sz="1400" b="1" dirty="0">
                          <a:solidFill>
                            <a:srgbClr val="FF0000"/>
                          </a:solidFill>
                        </a:rPr>
                        <a:t>Injection</a:t>
                      </a:r>
                    </a:p>
                  </a:txBody>
                  <a:tcPr anchor="ctr"/>
                </a:tc>
                <a:tc>
                  <a:txBody>
                    <a:bodyPr/>
                    <a:lstStyle/>
                    <a:p>
                      <a:pPr algn="ctr"/>
                      <a:r>
                        <a:rPr lang="en-US" sz="900" b="1" dirty="0"/>
                        <a:t>Independent</a:t>
                      </a:r>
                    </a:p>
                    <a:p>
                      <a:pPr algn="ctr"/>
                      <a:r>
                        <a:rPr lang="en-US" sz="900" b="1" dirty="0"/>
                        <a:t>Code</a:t>
                      </a:r>
                    </a:p>
                  </a:txBody>
                  <a:tcPr anchor="ctr"/>
                </a:tc>
                <a:tc>
                  <a:txBody>
                    <a:bodyPr/>
                    <a:lstStyle/>
                    <a:p>
                      <a:pPr algn="ctr"/>
                      <a:r>
                        <a:rPr lang="en-US" sz="1200" dirty="0" err="1"/>
                        <a:t>CreateRemoteThread</a:t>
                      </a:r>
                      <a:endParaRPr lang="en-US" sz="1200" dirty="0"/>
                    </a:p>
                  </a:txBody>
                  <a:tcPr anchor="ctr"/>
                </a:tc>
                <a:extLst>
                  <a:ext uri="{0D108BD9-81ED-4DB2-BD59-A6C34878D82A}">
                    <a16:rowId xmlns:a16="http://schemas.microsoft.com/office/drawing/2014/main" val="174163221"/>
                  </a:ext>
                </a:extLst>
              </a:tr>
              <a:tr h="370840">
                <a:tc vMerge="1">
                  <a:txBody>
                    <a:bodyPr/>
                    <a:lstStyle/>
                    <a:p>
                      <a:endParaRPr lang="en-US" dirty="0"/>
                    </a:p>
                  </a:txBody>
                  <a:tcPr/>
                </a:tc>
                <a:tc vMerge="1">
                  <a:txBody>
                    <a:bodyPr/>
                    <a:lstStyle/>
                    <a:p>
                      <a:endParaRPr lang="en-US" dirty="0"/>
                    </a:p>
                  </a:txBody>
                  <a:tcPr/>
                </a:tc>
                <a:tc vMerge="1">
                  <a:txBody>
                    <a:bodyPr/>
                    <a:lstStyle/>
                    <a:p>
                      <a:endParaRPr lang="en-US"/>
                    </a:p>
                  </a:txBody>
                  <a:tcPr/>
                </a:tc>
                <a:tc vMerge="1">
                  <a:txBody>
                    <a:bodyPr/>
                    <a:lstStyle/>
                    <a:p>
                      <a:endParaRPr lang="en-US" dirty="0"/>
                    </a:p>
                  </a:txBody>
                  <a:tcPr/>
                </a:tc>
                <a:tc rowSpan="2">
                  <a:txBody>
                    <a:bodyPr/>
                    <a:lstStyle/>
                    <a:p>
                      <a:pPr algn="ctr"/>
                      <a:r>
                        <a:rPr lang="en-US" sz="900" b="1" dirty="0" err="1">
                          <a:solidFill>
                            <a:srgbClr val="FF0000"/>
                          </a:solidFill>
                        </a:rPr>
                        <a:t>Dll</a:t>
                      </a:r>
                      <a:r>
                        <a:rPr lang="en-US" sz="900" b="1" dirty="0">
                          <a:solidFill>
                            <a:srgbClr val="FF0000"/>
                          </a:solidFill>
                        </a:rPr>
                        <a:t> File</a:t>
                      </a:r>
                    </a:p>
                  </a:txBody>
                  <a:tcPr anchor="ctr"/>
                </a:tc>
                <a:tc>
                  <a:txBody>
                    <a:bodyPr/>
                    <a:lstStyle/>
                    <a:p>
                      <a:pPr algn="ctr"/>
                      <a:r>
                        <a:rPr lang="en-US" sz="1200" dirty="0" err="1"/>
                        <a:t>Resistry</a:t>
                      </a:r>
                      <a:r>
                        <a:rPr lang="en-US" sz="1200" dirty="0"/>
                        <a:t> (</a:t>
                      </a:r>
                      <a:r>
                        <a:rPr lang="en-US" sz="1200" dirty="0" err="1"/>
                        <a:t>AppInit_DLLs</a:t>
                      </a:r>
                      <a:r>
                        <a:rPr lang="en-US" sz="1200" dirty="0"/>
                        <a:t>)</a:t>
                      </a:r>
                    </a:p>
                    <a:p>
                      <a:pPr algn="ctr"/>
                      <a:r>
                        <a:rPr lang="en-US" sz="1200" dirty="0"/>
                        <a:t>BHO (IE only)</a:t>
                      </a:r>
                    </a:p>
                  </a:txBody>
                  <a:tcPr anchor="ctr"/>
                </a:tc>
                <a:extLst>
                  <a:ext uri="{0D108BD9-81ED-4DB2-BD59-A6C34878D82A}">
                    <a16:rowId xmlns:a16="http://schemas.microsoft.com/office/drawing/2014/main" val="2407143751"/>
                  </a:ext>
                </a:extLst>
              </a:tr>
              <a:tr h="370840">
                <a:tc vMerge="1">
                  <a:txBody>
                    <a:bodyPr/>
                    <a:lstStyle/>
                    <a:p>
                      <a:endParaRPr lang="en-US" dirty="0"/>
                    </a:p>
                  </a:txBody>
                  <a:tcPr/>
                </a:tc>
                <a:tc vMerge="1">
                  <a:txBody>
                    <a:bodyPr/>
                    <a:lstStyle/>
                    <a:p>
                      <a:endParaRPr lang="en-US" dirty="0"/>
                    </a:p>
                  </a:txBody>
                  <a:tcPr/>
                </a:tc>
                <a:tc vMerge="1">
                  <a:txBody>
                    <a:bodyPr/>
                    <a:lstStyle/>
                    <a:p>
                      <a:endParaRPr lang="en-US"/>
                    </a:p>
                  </a:txBody>
                  <a:tcPr/>
                </a:tc>
                <a:tc vMerge="1">
                  <a:txBody>
                    <a:bodyPr/>
                    <a:lstStyle/>
                    <a:p>
                      <a:endParaRPr lang="en-US" dirty="0"/>
                    </a:p>
                  </a:txBody>
                  <a:tcPr/>
                </a:tc>
                <a:tc vMerge="1">
                  <a:txBody>
                    <a:bodyPr/>
                    <a:lstStyle/>
                    <a:p>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err="1"/>
                        <a:t>SetWindowsHookEx</a:t>
                      </a:r>
                      <a:endParaRPr lang="en-US" sz="1200" dirty="0"/>
                    </a:p>
                    <a:p>
                      <a:pPr algn="ctr"/>
                      <a:r>
                        <a:rPr lang="en-US" sz="1200" dirty="0" err="1">
                          <a:solidFill>
                            <a:srgbClr val="FF0000"/>
                          </a:solidFill>
                        </a:rPr>
                        <a:t>CreateRemoteThread</a:t>
                      </a:r>
                      <a:endParaRPr lang="en-US" sz="1200" dirty="0">
                        <a:solidFill>
                          <a:srgbClr val="FF0000"/>
                        </a:solidFill>
                      </a:endParaRPr>
                    </a:p>
                  </a:txBody>
                  <a:tcPr anchor="ctr"/>
                </a:tc>
                <a:extLst>
                  <a:ext uri="{0D108BD9-81ED-4DB2-BD59-A6C34878D82A}">
                    <a16:rowId xmlns:a16="http://schemas.microsoft.com/office/drawing/2014/main" val="1237143070"/>
                  </a:ext>
                </a:extLst>
              </a:tr>
            </a:tbl>
          </a:graphicData>
        </a:graphic>
      </p:graphicFrame>
      <p:sp>
        <p:nvSpPr>
          <p:cNvPr id="5" name="Title 1">
            <a:extLst>
              <a:ext uri="{FF2B5EF4-FFF2-40B4-BE49-F238E27FC236}">
                <a16:creationId xmlns:a16="http://schemas.microsoft.com/office/drawing/2014/main" id="{E2E2E781-8C6E-BE4A-A7E7-2B18D603FD43}"/>
              </a:ext>
            </a:extLst>
          </p:cNvPr>
          <p:cNvSpPr txBox="1">
            <a:spLocks/>
          </p:cNvSpPr>
          <p:nvPr/>
        </p:nvSpPr>
        <p:spPr bwMode="gray">
          <a:xfrm>
            <a:off x="830390" y="3670174"/>
            <a:ext cx="8520112" cy="6477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algn="l" rtl="0" eaLnBrk="0" fontAlgn="base" hangingPunct="0">
              <a:lnSpc>
                <a:spcPct val="90000"/>
              </a:lnSpc>
              <a:spcBef>
                <a:spcPct val="0"/>
              </a:spcBef>
              <a:spcAft>
                <a:spcPct val="0"/>
              </a:spcAft>
              <a:defRPr sz="2400" b="1">
                <a:solidFill>
                  <a:schemeClr val="bg1"/>
                </a:solidFill>
                <a:latin typeface="+mj-lt"/>
                <a:ea typeface="宋体" charset="0"/>
                <a:cs typeface="+mj-cs"/>
              </a:defRPr>
            </a:lvl1pPr>
            <a:lvl2pPr algn="l" rtl="0" eaLnBrk="0" fontAlgn="base" hangingPunct="0">
              <a:lnSpc>
                <a:spcPct val="90000"/>
              </a:lnSpc>
              <a:spcBef>
                <a:spcPct val="0"/>
              </a:spcBef>
              <a:spcAft>
                <a:spcPct val="0"/>
              </a:spcAft>
              <a:defRPr sz="2600" b="1">
                <a:solidFill>
                  <a:schemeClr val="bg1"/>
                </a:solidFill>
                <a:latin typeface="Arial" charset="0"/>
                <a:ea typeface="宋体" charset="0"/>
                <a:cs typeface="Arial" charset="0"/>
              </a:defRPr>
            </a:lvl2pPr>
            <a:lvl3pPr algn="l" rtl="0" eaLnBrk="0" fontAlgn="base" hangingPunct="0">
              <a:lnSpc>
                <a:spcPct val="90000"/>
              </a:lnSpc>
              <a:spcBef>
                <a:spcPct val="0"/>
              </a:spcBef>
              <a:spcAft>
                <a:spcPct val="0"/>
              </a:spcAft>
              <a:defRPr sz="2600" b="1">
                <a:solidFill>
                  <a:schemeClr val="bg1"/>
                </a:solidFill>
                <a:latin typeface="Arial" charset="0"/>
                <a:ea typeface="宋体" charset="0"/>
                <a:cs typeface="Arial" charset="0"/>
              </a:defRPr>
            </a:lvl3pPr>
            <a:lvl4pPr algn="l" rtl="0" eaLnBrk="0" fontAlgn="base" hangingPunct="0">
              <a:lnSpc>
                <a:spcPct val="90000"/>
              </a:lnSpc>
              <a:spcBef>
                <a:spcPct val="0"/>
              </a:spcBef>
              <a:spcAft>
                <a:spcPct val="0"/>
              </a:spcAft>
              <a:defRPr sz="2600" b="1">
                <a:solidFill>
                  <a:schemeClr val="bg1"/>
                </a:solidFill>
                <a:latin typeface="Arial" charset="0"/>
                <a:ea typeface="宋体" charset="0"/>
                <a:cs typeface="Arial" charset="0"/>
              </a:defRPr>
            </a:lvl4pPr>
            <a:lvl5pPr algn="l" rtl="0" eaLnBrk="0" fontAlgn="base" hangingPunct="0">
              <a:lnSpc>
                <a:spcPct val="90000"/>
              </a:lnSpc>
              <a:spcBef>
                <a:spcPct val="0"/>
              </a:spcBef>
              <a:spcAft>
                <a:spcPct val="0"/>
              </a:spcAft>
              <a:defRPr sz="2600" b="1">
                <a:solidFill>
                  <a:schemeClr val="bg1"/>
                </a:solidFill>
                <a:latin typeface="Arial" charset="0"/>
                <a:ea typeface="宋体" charset="0"/>
                <a:cs typeface="Arial" charset="0"/>
              </a:defRPr>
            </a:lvl5pPr>
            <a:lvl6pPr marL="457200" algn="l" rtl="0" fontAlgn="base">
              <a:lnSpc>
                <a:spcPct val="90000"/>
              </a:lnSpc>
              <a:spcBef>
                <a:spcPct val="0"/>
              </a:spcBef>
              <a:spcAft>
                <a:spcPct val="0"/>
              </a:spcAft>
              <a:defRPr sz="2600" b="1">
                <a:solidFill>
                  <a:schemeClr val="bg1"/>
                </a:solidFill>
                <a:latin typeface="Arial" charset="0"/>
                <a:cs typeface="Arial" charset="0"/>
              </a:defRPr>
            </a:lvl6pPr>
            <a:lvl7pPr marL="914400" algn="l" rtl="0" fontAlgn="base">
              <a:lnSpc>
                <a:spcPct val="90000"/>
              </a:lnSpc>
              <a:spcBef>
                <a:spcPct val="0"/>
              </a:spcBef>
              <a:spcAft>
                <a:spcPct val="0"/>
              </a:spcAft>
              <a:defRPr sz="2600" b="1">
                <a:solidFill>
                  <a:schemeClr val="bg1"/>
                </a:solidFill>
                <a:latin typeface="Arial" charset="0"/>
                <a:cs typeface="Arial" charset="0"/>
              </a:defRPr>
            </a:lvl7pPr>
            <a:lvl8pPr marL="1371600" algn="l" rtl="0" fontAlgn="base">
              <a:lnSpc>
                <a:spcPct val="90000"/>
              </a:lnSpc>
              <a:spcBef>
                <a:spcPct val="0"/>
              </a:spcBef>
              <a:spcAft>
                <a:spcPct val="0"/>
              </a:spcAft>
              <a:defRPr sz="2600" b="1">
                <a:solidFill>
                  <a:schemeClr val="bg1"/>
                </a:solidFill>
                <a:latin typeface="Arial" charset="0"/>
                <a:cs typeface="Arial" charset="0"/>
              </a:defRPr>
            </a:lvl8pPr>
            <a:lvl9pPr marL="1828800" algn="l" rtl="0" fontAlgn="base">
              <a:lnSpc>
                <a:spcPct val="90000"/>
              </a:lnSpc>
              <a:spcBef>
                <a:spcPct val="0"/>
              </a:spcBef>
              <a:spcAft>
                <a:spcPct val="0"/>
              </a:spcAft>
              <a:defRPr sz="2600" b="1">
                <a:solidFill>
                  <a:schemeClr val="bg1"/>
                </a:solidFill>
                <a:latin typeface="Arial" charset="0"/>
                <a:cs typeface="Arial" charset="0"/>
              </a:defRPr>
            </a:lvl9pPr>
          </a:lstStyle>
          <a:p>
            <a:r>
              <a:rPr lang="en-US" kern="0" dirty="0">
                <a:solidFill>
                  <a:schemeClr val="tx1"/>
                </a:solidFill>
              </a:rPr>
              <a:t>IAT Hook Example</a:t>
            </a:r>
          </a:p>
        </p:txBody>
      </p:sp>
    </p:spTree>
    <p:extLst>
      <p:ext uri="{BB962C8B-B14F-4D97-AF65-F5344CB8AC3E}">
        <p14:creationId xmlns:p14="http://schemas.microsoft.com/office/powerpoint/2010/main" val="30541855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8CAD4-7ACE-FA4C-8A9B-AE3CD0DD63B0}"/>
              </a:ext>
            </a:extLst>
          </p:cNvPr>
          <p:cNvSpPr>
            <a:spLocks noGrp="1"/>
          </p:cNvSpPr>
          <p:nvPr>
            <p:ph type="title"/>
          </p:nvPr>
        </p:nvSpPr>
        <p:spPr/>
        <p:txBody>
          <a:bodyPr/>
          <a:lstStyle/>
          <a:p>
            <a:r>
              <a:rPr lang="zh-CN" altLang="en-US" dirty="0"/>
              <a:t> </a:t>
            </a:r>
            <a:endParaRPr lang="en-US" dirty="0"/>
          </a:p>
        </p:txBody>
      </p:sp>
      <p:sp>
        <p:nvSpPr>
          <p:cNvPr id="4" name="Rectangle 3">
            <a:extLst>
              <a:ext uri="{FF2B5EF4-FFF2-40B4-BE49-F238E27FC236}">
                <a16:creationId xmlns:a16="http://schemas.microsoft.com/office/drawing/2014/main" id="{9B7F379C-AD15-6A45-81C3-B7D988D15B7B}"/>
              </a:ext>
            </a:extLst>
          </p:cNvPr>
          <p:cNvSpPr/>
          <p:nvPr/>
        </p:nvSpPr>
        <p:spPr>
          <a:xfrm>
            <a:off x="2165810" y="1900017"/>
            <a:ext cx="4592925" cy="707886"/>
          </a:xfrm>
          <a:prstGeom prst="rect">
            <a:avLst/>
          </a:prstGeom>
        </p:spPr>
        <p:txBody>
          <a:bodyPr wrap="none">
            <a:spAutoFit/>
          </a:bodyPr>
          <a:lstStyle/>
          <a:p>
            <a:pPr algn="ctr"/>
            <a:r>
              <a:rPr lang="en-US" altLang="zh-Hans" sz="4000" b="1" dirty="0">
                <a:latin typeface="Agency FB" panose="020B0503020202020204" pitchFamily="34" charset="0"/>
                <a:ea typeface="Calibri" charset="0"/>
                <a:cs typeface="Calibri" charset="0"/>
                <a:sym typeface="Arial" charset="0"/>
              </a:rPr>
              <a:t>Stealth process (Rootkit)</a:t>
            </a:r>
          </a:p>
        </p:txBody>
      </p:sp>
      <p:pic>
        <p:nvPicPr>
          <p:cNvPr id="6" name="Picture 5">
            <a:extLst>
              <a:ext uri="{FF2B5EF4-FFF2-40B4-BE49-F238E27FC236}">
                <a16:creationId xmlns:a16="http://schemas.microsoft.com/office/drawing/2014/main" id="{9D73B15F-F20B-DE4E-9806-1672F2264607}"/>
              </a:ext>
            </a:extLst>
          </p:cNvPr>
          <p:cNvPicPr>
            <a:picLocks noChangeAspect="1"/>
          </p:cNvPicPr>
          <p:nvPr/>
        </p:nvPicPr>
        <p:blipFill>
          <a:blip r:embed="rId2"/>
          <a:stretch>
            <a:fillRect/>
          </a:stretch>
        </p:blipFill>
        <p:spPr>
          <a:xfrm>
            <a:off x="2985008" y="2782824"/>
            <a:ext cx="2976880" cy="2976880"/>
          </a:xfrm>
          <a:prstGeom prst="rect">
            <a:avLst/>
          </a:prstGeom>
        </p:spPr>
      </p:pic>
    </p:spTree>
    <p:extLst>
      <p:ext uri="{BB962C8B-B14F-4D97-AF65-F5344CB8AC3E}">
        <p14:creationId xmlns:p14="http://schemas.microsoft.com/office/powerpoint/2010/main" val="3566661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EEDAE-BC89-7941-A0C7-996768B9F6A2}"/>
              </a:ext>
            </a:extLst>
          </p:cNvPr>
          <p:cNvSpPr>
            <a:spLocks noGrp="1"/>
          </p:cNvSpPr>
          <p:nvPr>
            <p:ph type="title"/>
          </p:nvPr>
        </p:nvSpPr>
        <p:spPr/>
        <p:txBody>
          <a:bodyPr/>
          <a:lstStyle/>
          <a:p>
            <a:r>
              <a:rPr lang="en-US" dirty="0"/>
              <a:t>Review – Hook</a:t>
            </a:r>
          </a:p>
        </p:txBody>
      </p:sp>
      <p:sp>
        <p:nvSpPr>
          <p:cNvPr id="4" name="Content Placeholder 2">
            <a:extLst>
              <a:ext uri="{FF2B5EF4-FFF2-40B4-BE49-F238E27FC236}">
                <a16:creationId xmlns:a16="http://schemas.microsoft.com/office/drawing/2014/main" id="{E3EABECF-C913-CD4F-9C91-A66953152F54}"/>
              </a:ext>
            </a:extLst>
          </p:cNvPr>
          <p:cNvSpPr>
            <a:spLocks noGrp="1"/>
          </p:cNvSpPr>
          <p:nvPr>
            <p:ph idx="1"/>
          </p:nvPr>
        </p:nvSpPr>
        <p:spPr>
          <a:xfrm>
            <a:off x="295275" y="900112"/>
            <a:ext cx="8524875" cy="4313238"/>
          </a:xfrm>
        </p:spPr>
        <p:txBody>
          <a:bodyPr/>
          <a:lstStyle/>
          <a:p>
            <a:r>
              <a:rPr lang="en-US" sz="2400" dirty="0"/>
              <a:t>A hook is a point in the system message-handling mechanism where an application can </a:t>
            </a:r>
            <a:r>
              <a:rPr lang="en-US" sz="2400" b="1" dirty="0">
                <a:solidFill>
                  <a:srgbClr val="FF0000"/>
                </a:solidFill>
              </a:rPr>
              <a:t>install a subroutine </a:t>
            </a:r>
            <a:r>
              <a:rPr lang="en-US" sz="2400" dirty="0"/>
              <a:t>to monitor the message traffic in the system and process certain types of messages before they reach the target window procedure.</a:t>
            </a:r>
          </a:p>
        </p:txBody>
      </p:sp>
      <p:pic>
        <p:nvPicPr>
          <p:cNvPr id="5" name="Picture 4">
            <a:extLst>
              <a:ext uri="{FF2B5EF4-FFF2-40B4-BE49-F238E27FC236}">
                <a16:creationId xmlns:a16="http://schemas.microsoft.com/office/drawing/2014/main" id="{55083845-1928-0D4B-9F0F-497F5C2DD599}"/>
              </a:ext>
            </a:extLst>
          </p:cNvPr>
          <p:cNvPicPr>
            <a:picLocks noChangeAspect="1"/>
          </p:cNvPicPr>
          <p:nvPr/>
        </p:nvPicPr>
        <p:blipFill>
          <a:blip r:embed="rId2"/>
          <a:stretch>
            <a:fillRect/>
          </a:stretch>
        </p:blipFill>
        <p:spPr>
          <a:xfrm>
            <a:off x="732028" y="2754122"/>
            <a:ext cx="7899400" cy="3568700"/>
          </a:xfrm>
          <a:prstGeom prst="rect">
            <a:avLst/>
          </a:prstGeom>
        </p:spPr>
      </p:pic>
    </p:spTree>
    <p:extLst>
      <p:ext uri="{BB962C8B-B14F-4D97-AF65-F5344CB8AC3E}">
        <p14:creationId xmlns:p14="http://schemas.microsoft.com/office/powerpoint/2010/main" val="6862972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616A4-76AC-6C4F-95C5-F381EFF15D1D}"/>
              </a:ext>
            </a:extLst>
          </p:cNvPr>
          <p:cNvSpPr>
            <a:spLocks noGrp="1"/>
          </p:cNvSpPr>
          <p:nvPr>
            <p:ph type="title"/>
          </p:nvPr>
        </p:nvSpPr>
        <p:spPr/>
        <p:txBody>
          <a:bodyPr/>
          <a:lstStyle/>
          <a:p>
            <a:r>
              <a:rPr lang="en-US" altLang="zh-CN" dirty="0"/>
              <a:t>Processes</a:t>
            </a:r>
            <a:r>
              <a:rPr lang="zh-CN" altLang="en-US" dirty="0"/>
              <a:t> </a:t>
            </a:r>
            <a:r>
              <a:rPr lang="en-US" altLang="zh-CN" dirty="0"/>
              <a:t>in</a:t>
            </a:r>
            <a:r>
              <a:rPr lang="zh-CN" altLang="en-US" dirty="0"/>
              <a:t> </a:t>
            </a:r>
            <a:r>
              <a:rPr lang="en-US" altLang="zh-CN" dirty="0"/>
              <a:t>Windows</a:t>
            </a:r>
            <a:endParaRPr lang="en-US" dirty="0"/>
          </a:p>
        </p:txBody>
      </p:sp>
      <p:sp>
        <p:nvSpPr>
          <p:cNvPr id="3" name="Content Placeholder 2">
            <a:extLst>
              <a:ext uri="{FF2B5EF4-FFF2-40B4-BE49-F238E27FC236}">
                <a16:creationId xmlns:a16="http://schemas.microsoft.com/office/drawing/2014/main" id="{5F568C36-0AD2-F745-BF00-911901DA0A51}"/>
              </a:ext>
            </a:extLst>
          </p:cNvPr>
          <p:cNvSpPr>
            <a:spLocks noGrp="1"/>
          </p:cNvSpPr>
          <p:nvPr>
            <p:ph idx="1"/>
          </p:nvPr>
        </p:nvSpPr>
        <p:spPr>
          <a:xfrm>
            <a:off x="300038" y="1339977"/>
            <a:ext cx="8524875" cy="4313238"/>
          </a:xfrm>
        </p:spPr>
        <p:txBody>
          <a:bodyPr/>
          <a:lstStyle/>
          <a:p>
            <a:endParaRPr lang="en-US" dirty="0"/>
          </a:p>
        </p:txBody>
      </p:sp>
      <p:pic>
        <p:nvPicPr>
          <p:cNvPr id="4" name="Picture 3">
            <a:extLst>
              <a:ext uri="{FF2B5EF4-FFF2-40B4-BE49-F238E27FC236}">
                <a16:creationId xmlns:a16="http://schemas.microsoft.com/office/drawing/2014/main" id="{56869745-D8FB-EC4A-8584-3E744053C997}"/>
              </a:ext>
            </a:extLst>
          </p:cNvPr>
          <p:cNvPicPr>
            <a:picLocks noChangeAspect="1"/>
          </p:cNvPicPr>
          <p:nvPr/>
        </p:nvPicPr>
        <p:blipFill>
          <a:blip r:embed="rId3"/>
          <a:stretch>
            <a:fillRect/>
          </a:stretch>
        </p:blipFill>
        <p:spPr>
          <a:xfrm>
            <a:off x="2157221" y="1121092"/>
            <a:ext cx="4990855" cy="5218748"/>
          </a:xfrm>
          <a:prstGeom prst="rect">
            <a:avLst/>
          </a:prstGeom>
        </p:spPr>
      </p:pic>
    </p:spTree>
    <p:extLst>
      <p:ext uri="{BB962C8B-B14F-4D97-AF65-F5344CB8AC3E}">
        <p14:creationId xmlns:p14="http://schemas.microsoft.com/office/powerpoint/2010/main" val="10776184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533CEA-3954-EC4F-AA3D-C590C008B827}"/>
              </a:ext>
            </a:extLst>
          </p:cNvPr>
          <p:cNvSpPr>
            <a:spLocks noGrp="1"/>
          </p:cNvSpPr>
          <p:nvPr>
            <p:ph type="title"/>
          </p:nvPr>
        </p:nvSpPr>
        <p:spPr/>
        <p:txBody>
          <a:bodyPr/>
          <a:lstStyle/>
          <a:p>
            <a:r>
              <a:rPr lang="en-US" dirty="0"/>
              <a:t>Stealth</a:t>
            </a:r>
            <a:r>
              <a:rPr lang="zh-CN" altLang="en-US" dirty="0"/>
              <a:t> </a:t>
            </a:r>
            <a:r>
              <a:rPr lang="en-US" altLang="zh-CN" dirty="0"/>
              <a:t>Process</a:t>
            </a:r>
            <a:endParaRPr lang="en-US" dirty="0"/>
          </a:p>
        </p:txBody>
      </p:sp>
      <p:sp>
        <p:nvSpPr>
          <p:cNvPr id="6" name="TextBox 5">
            <a:extLst>
              <a:ext uri="{FF2B5EF4-FFF2-40B4-BE49-F238E27FC236}">
                <a16:creationId xmlns:a16="http://schemas.microsoft.com/office/drawing/2014/main" id="{71A0FFBD-8D9B-DD46-9AD0-AAE130021014}"/>
              </a:ext>
            </a:extLst>
          </p:cNvPr>
          <p:cNvSpPr txBox="1"/>
          <p:nvPr/>
        </p:nvSpPr>
        <p:spPr>
          <a:xfrm>
            <a:off x="2979942" y="5600848"/>
            <a:ext cx="3515706" cy="400110"/>
          </a:xfrm>
          <a:prstGeom prst="rect">
            <a:avLst/>
          </a:prstGeom>
          <a:noFill/>
        </p:spPr>
        <p:txBody>
          <a:bodyPr wrap="none" rtlCol="0">
            <a:spAutoFit/>
          </a:bodyPr>
          <a:lstStyle/>
          <a:p>
            <a:r>
              <a:rPr lang="en-US" dirty="0"/>
              <a:t>Northrop Grumman B-2 Spirit</a:t>
            </a:r>
          </a:p>
        </p:txBody>
      </p:sp>
      <p:pic>
        <p:nvPicPr>
          <p:cNvPr id="7" name="Picture 6">
            <a:extLst>
              <a:ext uri="{FF2B5EF4-FFF2-40B4-BE49-F238E27FC236}">
                <a16:creationId xmlns:a16="http://schemas.microsoft.com/office/drawing/2014/main" id="{88928023-D1EA-8949-AF29-16BEDD7BC6C9}"/>
              </a:ext>
            </a:extLst>
          </p:cNvPr>
          <p:cNvPicPr>
            <a:picLocks noChangeAspect="1"/>
          </p:cNvPicPr>
          <p:nvPr/>
        </p:nvPicPr>
        <p:blipFill>
          <a:blip r:embed="rId2"/>
          <a:stretch>
            <a:fillRect/>
          </a:stretch>
        </p:blipFill>
        <p:spPr>
          <a:xfrm>
            <a:off x="0" y="749300"/>
            <a:ext cx="9144000" cy="4694802"/>
          </a:xfrm>
          <a:prstGeom prst="rect">
            <a:avLst/>
          </a:prstGeom>
        </p:spPr>
      </p:pic>
    </p:spTree>
    <p:extLst>
      <p:ext uri="{BB962C8B-B14F-4D97-AF65-F5344CB8AC3E}">
        <p14:creationId xmlns:p14="http://schemas.microsoft.com/office/powerpoint/2010/main" val="30941417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533CEA-3954-EC4F-AA3D-C590C008B827}"/>
              </a:ext>
            </a:extLst>
          </p:cNvPr>
          <p:cNvSpPr>
            <a:spLocks noGrp="1"/>
          </p:cNvSpPr>
          <p:nvPr>
            <p:ph type="title"/>
          </p:nvPr>
        </p:nvSpPr>
        <p:spPr/>
        <p:txBody>
          <a:bodyPr/>
          <a:lstStyle/>
          <a:p>
            <a:r>
              <a:rPr lang="en-US" dirty="0"/>
              <a:t>Stealth</a:t>
            </a:r>
            <a:r>
              <a:rPr lang="zh-CN" altLang="en-US" dirty="0"/>
              <a:t> </a:t>
            </a:r>
            <a:r>
              <a:rPr lang="en-US" altLang="zh-CN" dirty="0"/>
              <a:t>Process</a:t>
            </a:r>
            <a:endParaRPr lang="en-US" dirty="0"/>
          </a:p>
        </p:txBody>
      </p:sp>
      <p:pic>
        <p:nvPicPr>
          <p:cNvPr id="3" name="Picture 2">
            <a:extLst>
              <a:ext uri="{FF2B5EF4-FFF2-40B4-BE49-F238E27FC236}">
                <a16:creationId xmlns:a16="http://schemas.microsoft.com/office/drawing/2014/main" id="{8D12DA28-169A-1340-911B-E68A82CD4138}"/>
              </a:ext>
            </a:extLst>
          </p:cNvPr>
          <p:cNvPicPr>
            <a:picLocks noChangeAspect="1"/>
          </p:cNvPicPr>
          <p:nvPr/>
        </p:nvPicPr>
        <p:blipFill>
          <a:blip r:embed="rId3"/>
          <a:stretch>
            <a:fillRect/>
          </a:stretch>
        </p:blipFill>
        <p:spPr>
          <a:xfrm>
            <a:off x="762000" y="1289050"/>
            <a:ext cx="7620000" cy="4279900"/>
          </a:xfrm>
          <a:prstGeom prst="rect">
            <a:avLst/>
          </a:prstGeom>
        </p:spPr>
      </p:pic>
      <p:sp>
        <p:nvSpPr>
          <p:cNvPr id="7" name="&quot;No&quot; Symbol 6">
            <a:extLst>
              <a:ext uri="{FF2B5EF4-FFF2-40B4-BE49-F238E27FC236}">
                <a16:creationId xmlns:a16="http://schemas.microsoft.com/office/drawing/2014/main" id="{F6A8A2D0-3237-0846-9942-06593764B4DB}"/>
              </a:ext>
            </a:extLst>
          </p:cNvPr>
          <p:cNvSpPr/>
          <p:nvPr/>
        </p:nvSpPr>
        <p:spPr bwMode="auto">
          <a:xfrm>
            <a:off x="4706112" y="3429000"/>
            <a:ext cx="2304288" cy="2139950"/>
          </a:xfrm>
          <a:prstGeom prst="noSmoking">
            <a:avLst/>
          </a:prstGeom>
          <a:solidFill>
            <a:srgbClr val="FF0000"/>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rgbClr val="FF0000"/>
              </a:solidFill>
              <a:effectLst/>
              <a:latin typeface="Arial" charset="0"/>
            </a:endParaRPr>
          </a:p>
        </p:txBody>
      </p:sp>
      <p:sp>
        <p:nvSpPr>
          <p:cNvPr id="9" name="&quot;No&quot; Symbol 8">
            <a:extLst>
              <a:ext uri="{FF2B5EF4-FFF2-40B4-BE49-F238E27FC236}">
                <a16:creationId xmlns:a16="http://schemas.microsoft.com/office/drawing/2014/main" id="{F2D4F948-025A-544E-A59B-8B3B9CC05DA1}"/>
              </a:ext>
            </a:extLst>
          </p:cNvPr>
          <p:cNvSpPr/>
          <p:nvPr/>
        </p:nvSpPr>
        <p:spPr bwMode="auto">
          <a:xfrm>
            <a:off x="429768" y="3429000"/>
            <a:ext cx="2304288" cy="2139950"/>
          </a:xfrm>
          <a:prstGeom prst="noSmoking">
            <a:avLst/>
          </a:prstGeom>
          <a:solidFill>
            <a:srgbClr val="FF0000"/>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rgbClr val="FF0000"/>
              </a:solidFill>
              <a:effectLst/>
              <a:latin typeface="Arial" charset="0"/>
            </a:endParaRPr>
          </a:p>
        </p:txBody>
      </p:sp>
      <p:sp>
        <p:nvSpPr>
          <p:cNvPr id="10" name="TextBox 9">
            <a:extLst>
              <a:ext uri="{FF2B5EF4-FFF2-40B4-BE49-F238E27FC236}">
                <a16:creationId xmlns:a16="http://schemas.microsoft.com/office/drawing/2014/main" id="{D283FF4A-BEEA-C249-ADEF-6C513220D9D4}"/>
              </a:ext>
            </a:extLst>
          </p:cNvPr>
          <p:cNvSpPr txBox="1"/>
          <p:nvPr/>
        </p:nvSpPr>
        <p:spPr>
          <a:xfrm>
            <a:off x="3218688" y="5718048"/>
            <a:ext cx="2108269" cy="400110"/>
          </a:xfrm>
          <a:prstGeom prst="rect">
            <a:avLst/>
          </a:prstGeom>
          <a:noFill/>
        </p:spPr>
        <p:txBody>
          <a:bodyPr wrap="none" rtlCol="0">
            <a:spAutoFit/>
          </a:bodyPr>
          <a:lstStyle/>
          <a:p>
            <a:r>
              <a:rPr lang="en-US" altLang="zh-CN" b="1" dirty="0"/>
              <a:t>Stealth</a:t>
            </a:r>
            <a:r>
              <a:rPr lang="zh-CN" altLang="en-US" b="1" dirty="0"/>
              <a:t> </a:t>
            </a:r>
            <a:r>
              <a:rPr lang="en-US" altLang="zh-CN" b="1" dirty="0"/>
              <a:t>Process</a:t>
            </a:r>
            <a:endParaRPr lang="en-US" b="1" dirty="0"/>
          </a:p>
        </p:txBody>
      </p:sp>
    </p:spTree>
    <p:extLst>
      <p:ext uri="{BB962C8B-B14F-4D97-AF65-F5344CB8AC3E}">
        <p14:creationId xmlns:p14="http://schemas.microsoft.com/office/powerpoint/2010/main" val="136201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heckerboard(across)">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5B1A2-16D4-FC42-B13C-B4E015EE2827}"/>
              </a:ext>
            </a:extLst>
          </p:cNvPr>
          <p:cNvSpPr>
            <a:spLocks noGrp="1"/>
          </p:cNvSpPr>
          <p:nvPr>
            <p:ph type="title"/>
          </p:nvPr>
        </p:nvSpPr>
        <p:spPr/>
        <p:txBody>
          <a:bodyPr/>
          <a:lstStyle/>
          <a:p>
            <a:r>
              <a:rPr lang="en-US" dirty="0"/>
              <a:t>API Hook Tech Map</a:t>
            </a:r>
          </a:p>
        </p:txBody>
      </p:sp>
      <p:graphicFrame>
        <p:nvGraphicFramePr>
          <p:cNvPr id="7" name="Content Placeholder 6">
            <a:extLst>
              <a:ext uri="{FF2B5EF4-FFF2-40B4-BE49-F238E27FC236}">
                <a16:creationId xmlns:a16="http://schemas.microsoft.com/office/drawing/2014/main" id="{18CF045D-329D-9B47-A1CE-6D170BC93210}"/>
              </a:ext>
            </a:extLst>
          </p:cNvPr>
          <p:cNvGraphicFramePr>
            <a:graphicFrameLocks noGrp="1"/>
          </p:cNvGraphicFramePr>
          <p:nvPr>
            <p:ph idx="1"/>
          </p:nvPr>
        </p:nvGraphicFramePr>
        <p:xfrm>
          <a:off x="309563" y="891667"/>
          <a:ext cx="8524874" cy="2296160"/>
        </p:xfrm>
        <a:graphic>
          <a:graphicData uri="http://schemas.openxmlformats.org/drawingml/2006/table">
            <a:tbl>
              <a:tblPr firstRow="1" bandRow="1">
                <a:tableStyleId>{5C22544A-7EE6-4342-B048-85BDC9FD1C3A}</a:tableStyleId>
              </a:tblPr>
              <a:tblGrid>
                <a:gridCol w="903232">
                  <a:extLst>
                    <a:ext uri="{9D8B030D-6E8A-4147-A177-3AD203B41FA5}">
                      <a16:colId xmlns:a16="http://schemas.microsoft.com/office/drawing/2014/main" val="851958094"/>
                    </a:ext>
                  </a:extLst>
                </a:gridCol>
                <a:gridCol w="1790513">
                  <a:extLst>
                    <a:ext uri="{9D8B030D-6E8A-4147-A177-3AD203B41FA5}">
                      <a16:colId xmlns:a16="http://schemas.microsoft.com/office/drawing/2014/main" val="3932453230"/>
                    </a:ext>
                  </a:extLst>
                </a:gridCol>
                <a:gridCol w="1790513">
                  <a:extLst>
                    <a:ext uri="{9D8B030D-6E8A-4147-A177-3AD203B41FA5}">
                      <a16:colId xmlns:a16="http://schemas.microsoft.com/office/drawing/2014/main" val="2526436692"/>
                    </a:ext>
                  </a:extLst>
                </a:gridCol>
                <a:gridCol w="1194547">
                  <a:extLst>
                    <a:ext uri="{9D8B030D-6E8A-4147-A177-3AD203B41FA5}">
                      <a16:colId xmlns:a16="http://schemas.microsoft.com/office/drawing/2014/main" val="4209825982"/>
                    </a:ext>
                  </a:extLst>
                </a:gridCol>
                <a:gridCol w="877824">
                  <a:extLst>
                    <a:ext uri="{9D8B030D-6E8A-4147-A177-3AD203B41FA5}">
                      <a16:colId xmlns:a16="http://schemas.microsoft.com/office/drawing/2014/main" val="1544679979"/>
                    </a:ext>
                  </a:extLst>
                </a:gridCol>
                <a:gridCol w="1968245">
                  <a:extLst>
                    <a:ext uri="{9D8B030D-6E8A-4147-A177-3AD203B41FA5}">
                      <a16:colId xmlns:a16="http://schemas.microsoft.com/office/drawing/2014/main" val="4167044843"/>
                    </a:ext>
                  </a:extLst>
                </a:gridCol>
              </a:tblGrid>
              <a:tr h="370840">
                <a:tc>
                  <a:txBody>
                    <a:bodyPr/>
                    <a:lstStyle/>
                    <a:p>
                      <a:pPr algn="ctr"/>
                      <a:r>
                        <a:rPr lang="en-US" sz="1200" b="1" dirty="0"/>
                        <a:t>Method</a:t>
                      </a:r>
                    </a:p>
                  </a:txBody>
                  <a:tcPr anchor="ctr"/>
                </a:tc>
                <a:tc>
                  <a:txBody>
                    <a:bodyPr/>
                    <a:lstStyle/>
                    <a:p>
                      <a:pPr algn="ctr"/>
                      <a:r>
                        <a:rPr lang="en-US" sz="1200" b="1" dirty="0"/>
                        <a:t>Target</a:t>
                      </a:r>
                    </a:p>
                  </a:txBody>
                  <a:tcPr anchor="ctr"/>
                </a:tc>
                <a:tc>
                  <a:txBody>
                    <a:bodyPr/>
                    <a:lstStyle/>
                    <a:p>
                      <a:pPr algn="ctr"/>
                      <a:r>
                        <a:rPr lang="en-US" sz="1200" b="1" dirty="0"/>
                        <a:t>Location</a:t>
                      </a:r>
                    </a:p>
                  </a:txBody>
                  <a:tcPr anchor="ctr"/>
                </a:tc>
                <a:tc gridSpan="2">
                  <a:txBody>
                    <a:bodyPr/>
                    <a:lstStyle/>
                    <a:p>
                      <a:pPr algn="ctr"/>
                      <a:r>
                        <a:rPr lang="en-US" sz="1200" b="1" dirty="0"/>
                        <a:t>Tech</a:t>
                      </a:r>
                    </a:p>
                  </a:txBody>
                  <a:tcPr anchor="ctr"/>
                </a:tc>
                <a:tc hMerge="1">
                  <a:txBody>
                    <a:bodyPr/>
                    <a:lstStyle/>
                    <a:p>
                      <a:pPr algn="ctr"/>
                      <a:endParaRPr lang="en-US" dirty="0"/>
                    </a:p>
                  </a:txBody>
                  <a:tcPr anchor="ctr"/>
                </a:tc>
                <a:tc>
                  <a:txBody>
                    <a:bodyPr/>
                    <a:lstStyle/>
                    <a:p>
                      <a:pPr algn="ctr"/>
                      <a:r>
                        <a:rPr lang="en-US" sz="1200" b="1" dirty="0"/>
                        <a:t>API</a:t>
                      </a:r>
                    </a:p>
                  </a:txBody>
                  <a:tcPr anchor="ctr"/>
                </a:tc>
                <a:extLst>
                  <a:ext uri="{0D108BD9-81ED-4DB2-BD59-A6C34878D82A}">
                    <a16:rowId xmlns:a16="http://schemas.microsoft.com/office/drawing/2014/main" val="2842224521"/>
                  </a:ext>
                </a:extLst>
              </a:tr>
              <a:tr h="370840">
                <a:tc rowSpan="4">
                  <a:txBody>
                    <a:bodyPr/>
                    <a:lstStyle/>
                    <a:p>
                      <a:pPr algn="ctr"/>
                      <a:r>
                        <a:rPr lang="en-US" sz="1200" b="1" dirty="0"/>
                        <a:t>Dynamic</a:t>
                      </a:r>
                    </a:p>
                  </a:txBody>
                  <a:tcPr anchor="ctr"/>
                </a:tc>
                <a:tc rowSpan="4">
                  <a:txBody>
                    <a:bodyPr/>
                    <a:lstStyle/>
                    <a:p>
                      <a:pPr algn="ctr"/>
                      <a:r>
                        <a:rPr lang="en-US" sz="1400" b="1" dirty="0"/>
                        <a:t>Process/Memory</a:t>
                      </a:r>
                    </a:p>
                    <a:p>
                      <a:pPr algn="ctr"/>
                      <a:endParaRPr lang="en-US" sz="1400" b="1" dirty="0"/>
                    </a:p>
                    <a:p>
                      <a:pPr algn="ctr"/>
                      <a:r>
                        <a:rPr lang="en-US" sz="1400" b="1" dirty="0"/>
                        <a:t>00000000</a:t>
                      </a:r>
                    </a:p>
                    <a:p>
                      <a:pPr algn="ctr"/>
                      <a:r>
                        <a:rPr lang="en-US" sz="1400" b="1" dirty="0"/>
                        <a:t>- 7FFFFFFF</a:t>
                      </a:r>
                    </a:p>
                  </a:txBody>
                  <a:tcPr anchor="ctr"/>
                </a:tc>
                <a:tc rowSpan="4">
                  <a:txBody>
                    <a:bodyPr/>
                    <a:lstStyle/>
                    <a:p>
                      <a:pPr marL="342900" indent="-342900" algn="ctr">
                        <a:buAutoNum type="arabicParenR"/>
                      </a:pPr>
                      <a:r>
                        <a:rPr lang="en-US" sz="1400" b="1" dirty="0">
                          <a:solidFill>
                            <a:srgbClr val="FF0000"/>
                          </a:solidFill>
                        </a:rPr>
                        <a:t>IAT</a:t>
                      </a:r>
                    </a:p>
                    <a:p>
                      <a:pPr marL="342900" indent="-342900" algn="ctr">
                        <a:buAutoNum type="arabicParenR"/>
                      </a:pPr>
                      <a:r>
                        <a:rPr lang="en-US" sz="1400" b="1" dirty="0"/>
                        <a:t>Code</a:t>
                      </a:r>
                    </a:p>
                    <a:p>
                      <a:pPr marL="342900" indent="-342900" algn="ctr">
                        <a:buAutoNum type="arabicParenR"/>
                      </a:pPr>
                      <a:r>
                        <a:rPr lang="en-US" sz="1400" b="1" dirty="0"/>
                        <a:t>EAT</a:t>
                      </a:r>
                    </a:p>
                  </a:txBody>
                  <a:tcPr anchor="ctr"/>
                </a:tc>
                <a:tc gridSpan="2">
                  <a:txBody>
                    <a:bodyPr/>
                    <a:lstStyle/>
                    <a:p>
                      <a:pPr algn="ctr"/>
                      <a:r>
                        <a:rPr lang="en-US" sz="1400" b="1" dirty="0"/>
                        <a:t>Interactive Debug</a:t>
                      </a:r>
                    </a:p>
                  </a:txBody>
                  <a:tcPr anchor="ctr"/>
                </a:tc>
                <a:tc hMerge="1">
                  <a:txBody>
                    <a:bodyPr/>
                    <a:lstStyle/>
                    <a:p>
                      <a:endParaRPr lang="en-US" dirty="0"/>
                    </a:p>
                  </a:txBody>
                  <a:tcPr/>
                </a:tc>
                <a:tc>
                  <a:txBody>
                    <a:bodyPr/>
                    <a:lstStyle/>
                    <a:p>
                      <a:pPr algn="ctr"/>
                      <a:r>
                        <a:rPr lang="en-US" sz="1200" dirty="0" err="1"/>
                        <a:t>DebugActiveProcess</a:t>
                      </a:r>
                      <a:endParaRPr lang="en-US" sz="1200" dirty="0"/>
                    </a:p>
                    <a:p>
                      <a:pPr algn="ctr"/>
                      <a:r>
                        <a:rPr lang="en-US" sz="1200" dirty="0" err="1"/>
                        <a:t>GetThreadContext</a:t>
                      </a:r>
                      <a:endParaRPr lang="en-US" sz="1200" dirty="0"/>
                    </a:p>
                    <a:p>
                      <a:pPr algn="ctr"/>
                      <a:r>
                        <a:rPr lang="en-US" sz="1200" dirty="0" err="1"/>
                        <a:t>SetThreadContext</a:t>
                      </a:r>
                      <a:endParaRPr lang="en-US" sz="1200" dirty="0"/>
                    </a:p>
                  </a:txBody>
                  <a:tcPr anchor="ctr"/>
                </a:tc>
                <a:extLst>
                  <a:ext uri="{0D108BD9-81ED-4DB2-BD59-A6C34878D82A}">
                    <a16:rowId xmlns:a16="http://schemas.microsoft.com/office/drawing/2014/main" val="3520206877"/>
                  </a:ext>
                </a:extLst>
              </a:tr>
              <a:tr h="370840">
                <a:tc vMerge="1">
                  <a:txBody>
                    <a:bodyPr/>
                    <a:lstStyle/>
                    <a:p>
                      <a:endParaRPr lang="en-US"/>
                    </a:p>
                  </a:txBody>
                  <a:tcPr/>
                </a:tc>
                <a:tc vMerge="1">
                  <a:txBody>
                    <a:bodyPr/>
                    <a:lstStyle/>
                    <a:p>
                      <a:endParaRPr lang="en-US" dirty="0"/>
                    </a:p>
                  </a:txBody>
                  <a:tcPr/>
                </a:tc>
                <a:tc vMerge="1">
                  <a:txBody>
                    <a:bodyPr/>
                    <a:lstStyle/>
                    <a:p>
                      <a:endParaRPr lang="en-US"/>
                    </a:p>
                  </a:txBody>
                  <a:tcPr/>
                </a:tc>
                <a:tc rowSpan="3">
                  <a:txBody>
                    <a:bodyPr/>
                    <a:lstStyle/>
                    <a:p>
                      <a:pPr algn="ctr"/>
                      <a:r>
                        <a:rPr lang="en-US" sz="1400" b="1" dirty="0">
                          <a:solidFill>
                            <a:srgbClr val="FF0000"/>
                          </a:solidFill>
                        </a:rPr>
                        <a:t>Standalone</a:t>
                      </a:r>
                    </a:p>
                    <a:p>
                      <a:pPr algn="ctr"/>
                      <a:r>
                        <a:rPr lang="en-US" sz="1400" b="1" dirty="0">
                          <a:solidFill>
                            <a:srgbClr val="FF0000"/>
                          </a:solidFill>
                        </a:rPr>
                        <a:t>Injection</a:t>
                      </a:r>
                    </a:p>
                  </a:txBody>
                  <a:tcPr anchor="ctr"/>
                </a:tc>
                <a:tc>
                  <a:txBody>
                    <a:bodyPr/>
                    <a:lstStyle/>
                    <a:p>
                      <a:pPr algn="ctr"/>
                      <a:r>
                        <a:rPr lang="en-US" sz="900" b="1" dirty="0"/>
                        <a:t>Independent</a:t>
                      </a:r>
                    </a:p>
                    <a:p>
                      <a:pPr algn="ctr"/>
                      <a:r>
                        <a:rPr lang="en-US" sz="900" b="1" dirty="0"/>
                        <a:t>Code</a:t>
                      </a:r>
                    </a:p>
                  </a:txBody>
                  <a:tcPr anchor="ctr"/>
                </a:tc>
                <a:tc>
                  <a:txBody>
                    <a:bodyPr/>
                    <a:lstStyle/>
                    <a:p>
                      <a:pPr algn="ctr"/>
                      <a:r>
                        <a:rPr lang="en-US" sz="1200" dirty="0" err="1"/>
                        <a:t>CreateRemoteThread</a:t>
                      </a:r>
                      <a:endParaRPr lang="en-US" sz="1200" dirty="0"/>
                    </a:p>
                  </a:txBody>
                  <a:tcPr anchor="ctr"/>
                </a:tc>
                <a:extLst>
                  <a:ext uri="{0D108BD9-81ED-4DB2-BD59-A6C34878D82A}">
                    <a16:rowId xmlns:a16="http://schemas.microsoft.com/office/drawing/2014/main" val="174163221"/>
                  </a:ext>
                </a:extLst>
              </a:tr>
              <a:tr h="370840">
                <a:tc vMerge="1">
                  <a:txBody>
                    <a:bodyPr/>
                    <a:lstStyle/>
                    <a:p>
                      <a:endParaRPr lang="en-US" dirty="0"/>
                    </a:p>
                  </a:txBody>
                  <a:tcPr/>
                </a:tc>
                <a:tc vMerge="1">
                  <a:txBody>
                    <a:bodyPr/>
                    <a:lstStyle/>
                    <a:p>
                      <a:endParaRPr lang="en-US" dirty="0"/>
                    </a:p>
                  </a:txBody>
                  <a:tcPr/>
                </a:tc>
                <a:tc vMerge="1">
                  <a:txBody>
                    <a:bodyPr/>
                    <a:lstStyle/>
                    <a:p>
                      <a:endParaRPr lang="en-US"/>
                    </a:p>
                  </a:txBody>
                  <a:tcPr/>
                </a:tc>
                <a:tc vMerge="1">
                  <a:txBody>
                    <a:bodyPr/>
                    <a:lstStyle/>
                    <a:p>
                      <a:endParaRPr lang="en-US" dirty="0"/>
                    </a:p>
                  </a:txBody>
                  <a:tcPr/>
                </a:tc>
                <a:tc rowSpan="2">
                  <a:txBody>
                    <a:bodyPr/>
                    <a:lstStyle/>
                    <a:p>
                      <a:pPr algn="ctr"/>
                      <a:r>
                        <a:rPr lang="en-US" sz="900" b="1" dirty="0" err="1">
                          <a:solidFill>
                            <a:srgbClr val="FF0000"/>
                          </a:solidFill>
                        </a:rPr>
                        <a:t>Dll</a:t>
                      </a:r>
                      <a:r>
                        <a:rPr lang="en-US" sz="900" b="1" dirty="0">
                          <a:solidFill>
                            <a:srgbClr val="FF0000"/>
                          </a:solidFill>
                        </a:rPr>
                        <a:t> File</a:t>
                      </a:r>
                    </a:p>
                  </a:txBody>
                  <a:tcPr anchor="ctr"/>
                </a:tc>
                <a:tc>
                  <a:txBody>
                    <a:bodyPr/>
                    <a:lstStyle/>
                    <a:p>
                      <a:pPr algn="ctr"/>
                      <a:r>
                        <a:rPr lang="en-US" sz="1200" dirty="0" err="1"/>
                        <a:t>Resistry</a:t>
                      </a:r>
                      <a:r>
                        <a:rPr lang="en-US" sz="1200" dirty="0"/>
                        <a:t> (</a:t>
                      </a:r>
                      <a:r>
                        <a:rPr lang="en-US" sz="1200" dirty="0" err="1"/>
                        <a:t>AppInit_DLLs</a:t>
                      </a:r>
                      <a:r>
                        <a:rPr lang="en-US" sz="1200" dirty="0"/>
                        <a:t>)</a:t>
                      </a:r>
                    </a:p>
                    <a:p>
                      <a:pPr algn="ctr"/>
                      <a:r>
                        <a:rPr lang="en-US" sz="1200" dirty="0"/>
                        <a:t>BHO (IE only)</a:t>
                      </a:r>
                    </a:p>
                  </a:txBody>
                  <a:tcPr anchor="ctr"/>
                </a:tc>
                <a:extLst>
                  <a:ext uri="{0D108BD9-81ED-4DB2-BD59-A6C34878D82A}">
                    <a16:rowId xmlns:a16="http://schemas.microsoft.com/office/drawing/2014/main" val="2407143751"/>
                  </a:ext>
                </a:extLst>
              </a:tr>
              <a:tr h="370840">
                <a:tc vMerge="1">
                  <a:txBody>
                    <a:bodyPr/>
                    <a:lstStyle/>
                    <a:p>
                      <a:endParaRPr lang="en-US" dirty="0"/>
                    </a:p>
                  </a:txBody>
                  <a:tcPr/>
                </a:tc>
                <a:tc vMerge="1">
                  <a:txBody>
                    <a:bodyPr/>
                    <a:lstStyle/>
                    <a:p>
                      <a:endParaRPr lang="en-US" dirty="0"/>
                    </a:p>
                  </a:txBody>
                  <a:tcPr/>
                </a:tc>
                <a:tc vMerge="1">
                  <a:txBody>
                    <a:bodyPr/>
                    <a:lstStyle/>
                    <a:p>
                      <a:endParaRPr lang="en-US"/>
                    </a:p>
                  </a:txBody>
                  <a:tcPr/>
                </a:tc>
                <a:tc vMerge="1">
                  <a:txBody>
                    <a:bodyPr/>
                    <a:lstStyle/>
                    <a:p>
                      <a:endParaRPr lang="en-US" dirty="0"/>
                    </a:p>
                  </a:txBody>
                  <a:tcPr/>
                </a:tc>
                <a:tc vMerge="1">
                  <a:txBody>
                    <a:bodyPr/>
                    <a:lstStyle/>
                    <a:p>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err="1"/>
                        <a:t>SetWindowsHookEx</a:t>
                      </a:r>
                      <a:endParaRPr lang="en-US" sz="1200" dirty="0"/>
                    </a:p>
                    <a:p>
                      <a:pPr algn="ctr"/>
                      <a:r>
                        <a:rPr lang="en-US" sz="1200" dirty="0" err="1">
                          <a:solidFill>
                            <a:srgbClr val="FF0000"/>
                          </a:solidFill>
                        </a:rPr>
                        <a:t>CreateRemoteThread</a:t>
                      </a:r>
                      <a:endParaRPr lang="en-US" sz="1200" dirty="0">
                        <a:solidFill>
                          <a:srgbClr val="FF0000"/>
                        </a:solidFill>
                      </a:endParaRPr>
                    </a:p>
                  </a:txBody>
                  <a:tcPr anchor="ctr"/>
                </a:tc>
                <a:extLst>
                  <a:ext uri="{0D108BD9-81ED-4DB2-BD59-A6C34878D82A}">
                    <a16:rowId xmlns:a16="http://schemas.microsoft.com/office/drawing/2014/main" val="1237143070"/>
                  </a:ext>
                </a:extLst>
              </a:tr>
            </a:tbl>
          </a:graphicData>
        </a:graphic>
      </p:graphicFrame>
    </p:spTree>
    <p:extLst>
      <p:ext uri="{BB962C8B-B14F-4D97-AF65-F5344CB8AC3E}">
        <p14:creationId xmlns:p14="http://schemas.microsoft.com/office/powerpoint/2010/main" val="4495619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616A4-76AC-6C4F-95C5-F381EFF15D1D}"/>
              </a:ext>
            </a:extLst>
          </p:cNvPr>
          <p:cNvSpPr>
            <a:spLocks noGrp="1"/>
          </p:cNvSpPr>
          <p:nvPr>
            <p:ph type="title"/>
          </p:nvPr>
        </p:nvSpPr>
        <p:spPr/>
        <p:txBody>
          <a:bodyPr/>
          <a:lstStyle/>
          <a:p>
            <a:r>
              <a:rPr lang="en-US" altLang="zh-CN" dirty="0"/>
              <a:t>Processes</a:t>
            </a:r>
            <a:r>
              <a:rPr lang="zh-CN" altLang="en-US" dirty="0"/>
              <a:t> </a:t>
            </a:r>
            <a:r>
              <a:rPr lang="en-US" altLang="zh-CN" dirty="0"/>
              <a:t>in</a:t>
            </a:r>
            <a:r>
              <a:rPr lang="zh-CN" altLang="en-US" dirty="0"/>
              <a:t> </a:t>
            </a:r>
            <a:r>
              <a:rPr lang="en-US" altLang="zh-CN" dirty="0"/>
              <a:t>Windows</a:t>
            </a:r>
            <a:endParaRPr lang="en-US" dirty="0"/>
          </a:p>
        </p:txBody>
      </p:sp>
      <p:sp>
        <p:nvSpPr>
          <p:cNvPr id="3" name="Content Placeholder 2">
            <a:extLst>
              <a:ext uri="{FF2B5EF4-FFF2-40B4-BE49-F238E27FC236}">
                <a16:creationId xmlns:a16="http://schemas.microsoft.com/office/drawing/2014/main" id="{5F568C36-0AD2-F745-BF00-911901DA0A51}"/>
              </a:ext>
            </a:extLst>
          </p:cNvPr>
          <p:cNvSpPr>
            <a:spLocks noGrp="1"/>
          </p:cNvSpPr>
          <p:nvPr>
            <p:ph idx="1"/>
          </p:nvPr>
        </p:nvSpPr>
        <p:spPr>
          <a:xfrm>
            <a:off x="3922395" y="829563"/>
            <a:ext cx="8524875" cy="4313238"/>
          </a:xfrm>
        </p:spPr>
        <p:txBody>
          <a:bodyPr/>
          <a:lstStyle/>
          <a:p>
            <a:r>
              <a:rPr lang="en-US" altLang="zh-CN" dirty="0"/>
              <a:t>Detect</a:t>
            </a:r>
            <a:r>
              <a:rPr lang="zh-CN" altLang="en-US" dirty="0"/>
              <a:t> </a:t>
            </a:r>
            <a:r>
              <a:rPr lang="en-US" altLang="zh-CN" dirty="0"/>
              <a:t>Processes</a:t>
            </a:r>
            <a:r>
              <a:rPr lang="zh-CN" altLang="en-US" dirty="0"/>
              <a:t> </a:t>
            </a:r>
            <a:r>
              <a:rPr lang="en-US" altLang="zh-CN" dirty="0"/>
              <a:t>in</a:t>
            </a:r>
            <a:r>
              <a:rPr lang="zh-CN" altLang="en-US" dirty="0"/>
              <a:t> </a:t>
            </a:r>
            <a:r>
              <a:rPr lang="en-US" altLang="zh-CN" dirty="0"/>
              <a:t>User</a:t>
            </a:r>
            <a:r>
              <a:rPr lang="zh-CN" altLang="en-US" dirty="0"/>
              <a:t> </a:t>
            </a:r>
            <a:r>
              <a:rPr lang="en-US" altLang="zh-CN" dirty="0"/>
              <a:t>Mode</a:t>
            </a:r>
            <a:r>
              <a:rPr lang="zh-CN" altLang="en-US" dirty="0"/>
              <a:t> </a:t>
            </a:r>
            <a:r>
              <a:rPr lang="en-US" altLang="zh-CN" dirty="0"/>
              <a:t>(</a:t>
            </a:r>
            <a:r>
              <a:rPr lang="en-US" altLang="zh-CN" dirty="0" err="1"/>
              <a:t>WinAPI</a:t>
            </a:r>
            <a:r>
              <a:rPr lang="en-US" altLang="zh-CN" dirty="0"/>
              <a:t>):</a:t>
            </a:r>
          </a:p>
          <a:p>
            <a:pPr lvl="1"/>
            <a:r>
              <a:rPr lang="en-US" altLang="zh-CN" dirty="0"/>
              <a:t>CreateToolhelp32Snapshot()</a:t>
            </a:r>
            <a:r>
              <a:rPr lang="zh-CN" altLang="en-US" dirty="0"/>
              <a:t> </a:t>
            </a:r>
            <a:endParaRPr lang="en-US" altLang="zh-CN" dirty="0"/>
          </a:p>
          <a:p>
            <a:pPr lvl="1"/>
            <a:r>
              <a:rPr lang="en-US" altLang="zh-CN" dirty="0" err="1"/>
              <a:t>EnumProcess</a:t>
            </a:r>
            <a:r>
              <a:rPr lang="en-US" altLang="zh-CN" dirty="0"/>
              <a:t>()</a:t>
            </a:r>
          </a:p>
        </p:txBody>
      </p:sp>
      <p:pic>
        <p:nvPicPr>
          <p:cNvPr id="4" name="Picture 3">
            <a:extLst>
              <a:ext uri="{FF2B5EF4-FFF2-40B4-BE49-F238E27FC236}">
                <a16:creationId xmlns:a16="http://schemas.microsoft.com/office/drawing/2014/main" id="{56869745-D8FB-EC4A-8584-3E744053C997}"/>
              </a:ext>
            </a:extLst>
          </p:cNvPr>
          <p:cNvPicPr>
            <a:picLocks noChangeAspect="1"/>
          </p:cNvPicPr>
          <p:nvPr/>
        </p:nvPicPr>
        <p:blipFill>
          <a:blip r:embed="rId3"/>
          <a:stretch>
            <a:fillRect/>
          </a:stretch>
        </p:blipFill>
        <p:spPr>
          <a:xfrm>
            <a:off x="1" y="749300"/>
            <a:ext cx="3596640" cy="3760870"/>
          </a:xfrm>
          <a:prstGeom prst="rect">
            <a:avLst/>
          </a:prstGeom>
        </p:spPr>
      </p:pic>
      <p:sp>
        <p:nvSpPr>
          <p:cNvPr id="5" name="Rectangle 4">
            <a:extLst>
              <a:ext uri="{FF2B5EF4-FFF2-40B4-BE49-F238E27FC236}">
                <a16:creationId xmlns:a16="http://schemas.microsoft.com/office/drawing/2014/main" id="{333BD301-2036-A64F-B86C-AA509CD6E8E5}"/>
              </a:ext>
            </a:extLst>
          </p:cNvPr>
          <p:cNvSpPr/>
          <p:nvPr/>
        </p:nvSpPr>
        <p:spPr>
          <a:xfrm>
            <a:off x="3922395" y="2324463"/>
            <a:ext cx="4572000" cy="1323439"/>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r>
              <a:rPr lang="en-US" dirty="0"/>
              <a:t>HANDLE CreateToolhelp32Snapshot(</a:t>
            </a:r>
          </a:p>
          <a:p>
            <a:r>
              <a:rPr lang="en-US" dirty="0"/>
              <a:t>  DWORD </a:t>
            </a:r>
            <a:r>
              <a:rPr lang="en-US" dirty="0" err="1"/>
              <a:t>dwFlags</a:t>
            </a:r>
            <a:r>
              <a:rPr lang="en-US" dirty="0"/>
              <a:t>,</a:t>
            </a:r>
          </a:p>
          <a:p>
            <a:r>
              <a:rPr lang="en-US" dirty="0"/>
              <a:t>  DWORD th32ProcessID</a:t>
            </a:r>
          </a:p>
          <a:p>
            <a:r>
              <a:rPr lang="en-US" dirty="0"/>
              <a:t>);</a:t>
            </a:r>
          </a:p>
        </p:txBody>
      </p:sp>
      <p:sp>
        <p:nvSpPr>
          <p:cNvPr id="6" name="Rectangle 5">
            <a:extLst>
              <a:ext uri="{FF2B5EF4-FFF2-40B4-BE49-F238E27FC236}">
                <a16:creationId xmlns:a16="http://schemas.microsoft.com/office/drawing/2014/main" id="{B8DFD32B-BEC6-4140-B3EB-A89912DEBB8A}"/>
              </a:ext>
            </a:extLst>
          </p:cNvPr>
          <p:cNvSpPr/>
          <p:nvPr/>
        </p:nvSpPr>
        <p:spPr>
          <a:xfrm>
            <a:off x="4041648" y="3647902"/>
            <a:ext cx="4572000" cy="1015663"/>
          </a:xfrm>
          <a:prstGeom prst="rect">
            <a:avLst/>
          </a:prstGeom>
        </p:spPr>
        <p:txBody>
          <a:bodyPr>
            <a:spAutoFit/>
          </a:bodyPr>
          <a:lstStyle/>
          <a:p>
            <a:r>
              <a:rPr lang="en-US" dirty="0">
                <a:solidFill>
                  <a:srgbClr val="000000"/>
                </a:solidFill>
                <a:latin typeface="Segoe UI"/>
              </a:rPr>
              <a:t>Takes a snapshot of the specified processes, as well as the heaps, modules, and threads used by these processes.</a:t>
            </a:r>
            <a:endParaRPr lang="en-US" dirty="0"/>
          </a:p>
        </p:txBody>
      </p:sp>
      <p:sp>
        <p:nvSpPr>
          <p:cNvPr id="7" name="Rectangle 6">
            <a:extLst>
              <a:ext uri="{FF2B5EF4-FFF2-40B4-BE49-F238E27FC236}">
                <a16:creationId xmlns:a16="http://schemas.microsoft.com/office/drawing/2014/main" id="{6CFE9674-4892-CB4A-8880-169F9BBFC987}"/>
              </a:ext>
            </a:extLst>
          </p:cNvPr>
          <p:cNvSpPr/>
          <p:nvPr/>
        </p:nvSpPr>
        <p:spPr>
          <a:xfrm>
            <a:off x="300038" y="4791144"/>
            <a:ext cx="4572000" cy="1631216"/>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r>
              <a:rPr lang="en-US" dirty="0"/>
              <a:t>BOOL </a:t>
            </a:r>
            <a:r>
              <a:rPr lang="en-US" dirty="0" err="1"/>
              <a:t>EnumProcesses</a:t>
            </a:r>
            <a:r>
              <a:rPr lang="en-US" dirty="0"/>
              <a:t>(</a:t>
            </a:r>
          </a:p>
          <a:p>
            <a:r>
              <a:rPr lang="en-US" dirty="0"/>
              <a:t>  DWORD   *</a:t>
            </a:r>
            <a:r>
              <a:rPr lang="en-US" dirty="0" err="1"/>
              <a:t>lpidProcess</a:t>
            </a:r>
            <a:r>
              <a:rPr lang="en-US" dirty="0"/>
              <a:t>,</a:t>
            </a:r>
          </a:p>
          <a:p>
            <a:r>
              <a:rPr lang="en-US" dirty="0"/>
              <a:t>  DWORD   </a:t>
            </a:r>
            <a:r>
              <a:rPr lang="en-US" dirty="0" err="1"/>
              <a:t>cb</a:t>
            </a:r>
            <a:r>
              <a:rPr lang="en-US" dirty="0"/>
              <a:t>,</a:t>
            </a:r>
          </a:p>
          <a:p>
            <a:r>
              <a:rPr lang="en-US" dirty="0"/>
              <a:t>  LPDWORD </a:t>
            </a:r>
            <a:r>
              <a:rPr lang="en-US" dirty="0" err="1"/>
              <a:t>lpcbNeeded</a:t>
            </a:r>
            <a:endParaRPr lang="en-US" dirty="0"/>
          </a:p>
          <a:p>
            <a:r>
              <a:rPr lang="en-US" dirty="0"/>
              <a:t>);</a:t>
            </a:r>
          </a:p>
        </p:txBody>
      </p:sp>
      <p:sp>
        <p:nvSpPr>
          <p:cNvPr id="9" name="Rectangle 8">
            <a:extLst>
              <a:ext uri="{FF2B5EF4-FFF2-40B4-BE49-F238E27FC236}">
                <a16:creationId xmlns:a16="http://schemas.microsoft.com/office/drawing/2014/main" id="{842BB790-7130-8642-A10D-0BB10B4780A8}"/>
              </a:ext>
            </a:extLst>
          </p:cNvPr>
          <p:cNvSpPr/>
          <p:nvPr/>
        </p:nvSpPr>
        <p:spPr>
          <a:xfrm>
            <a:off x="4872038" y="5252809"/>
            <a:ext cx="4572000" cy="707886"/>
          </a:xfrm>
          <a:prstGeom prst="rect">
            <a:avLst/>
          </a:prstGeom>
        </p:spPr>
        <p:txBody>
          <a:bodyPr>
            <a:spAutoFit/>
          </a:bodyPr>
          <a:lstStyle/>
          <a:p>
            <a:r>
              <a:rPr lang="en-US" dirty="0">
                <a:solidFill>
                  <a:srgbClr val="000000"/>
                </a:solidFill>
                <a:latin typeface="Segoe UI"/>
              </a:rPr>
              <a:t>Retrieves the process identifier for each process object in the system.</a:t>
            </a:r>
          </a:p>
        </p:txBody>
      </p:sp>
    </p:spTree>
    <p:extLst>
      <p:ext uri="{BB962C8B-B14F-4D97-AF65-F5344CB8AC3E}">
        <p14:creationId xmlns:p14="http://schemas.microsoft.com/office/powerpoint/2010/main" val="17962518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616A4-76AC-6C4F-95C5-F381EFF15D1D}"/>
              </a:ext>
            </a:extLst>
          </p:cNvPr>
          <p:cNvSpPr>
            <a:spLocks noGrp="1"/>
          </p:cNvSpPr>
          <p:nvPr>
            <p:ph type="title"/>
          </p:nvPr>
        </p:nvSpPr>
        <p:spPr/>
        <p:txBody>
          <a:bodyPr/>
          <a:lstStyle/>
          <a:p>
            <a:r>
              <a:rPr lang="en-US" altLang="zh-CN" dirty="0"/>
              <a:t>Processes</a:t>
            </a:r>
            <a:r>
              <a:rPr lang="zh-CN" altLang="en-US" dirty="0"/>
              <a:t> </a:t>
            </a:r>
            <a:r>
              <a:rPr lang="en-US" altLang="zh-CN" dirty="0"/>
              <a:t>API</a:t>
            </a:r>
            <a:endParaRPr lang="en-US" dirty="0"/>
          </a:p>
        </p:txBody>
      </p:sp>
      <p:sp>
        <p:nvSpPr>
          <p:cNvPr id="3" name="Content Placeholder 2">
            <a:extLst>
              <a:ext uri="{FF2B5EF4-FFF2-40B4-BE49-F238E27FC236}">
                <a16:creationId xmlns:a16="http://schemas.microsoft.com/office/drawing/2014/main" id="{5F568C36-0AD2-F745-BF00-911901DA0A51}"/>
              </a:ext>
            </a:extLst>
          </p:cNvPr>
          <p:cNvSpPr>
            <a:spLocks noGrp="1"/>
          </p:cNvSpPr>
          <p:nvPr>
            <p:ph idx="1"/>
          </p:nvPr>
        </p:nvSpPr>
        <p:spPr>
          <a:xfrm>
            <a:off x="3922395" y="2121915"/>
            <a:ext cx="8524875" cy="4313238"/>
          </a:xfrm>
        </p:spPr>
        <p:txBody>
          <a:bodyPr/>
          <a:lstStyle/>
          <a:p>
            <a:pPr marL="182562" lvl="1" indent="0">
              <a:buNone/>
            </a:pPr>
            <a:r>
              <a:rPr lang="en-US" altLang="zh-CN" dirty="0" err="1"/>
              <a:t>ntdll.ZwQuerySystemInformation</a:t>
            </a:r>
            <a:r>
              <a:rPr lang="en-US" altLang="zh-CN" dirty="0"/>
              <a:t>()</a:t>
            </a:r>
          </a:p>
        </p:txBody>
      </p:sp>
      <p:pic>
        <p:nvPicPr>
          <p:cNvPr id="4" name="Picture 3">
            <a:extLst>
              <a:ext uri="{FF2B5EF4-FFF2-40B4-BE49-F238E27FC236}">
                <a16:creationId xmlns:a16="http://schemas.microsoft.com/office/drawing/2014/main" id="{56869745-D8FB-EC4A-8584-3E744053C997}"/>
              </a:ext>
            </a:extLst>
          </p:cNvPr>
          <p:cNvPicPr>
            <a:picLocks noChangeAspect="1"/>
          </p:cNvPicPr>
          <p:nvPr/>
        </p:nvPicPr>
        <p:blipFill>
          <a:blip r:embed="rId3"/>
          <a:stretch>
            <a:fillRect/>
          </a:stretch>
        </p:blipFill>
        <p:spPr>
          <a:xfrm>
            <a:off x="1" y="1991152"/>
            <a:ext cx="3596640" cy="3760870"/>
          </a:xfrm>
          <a:prstGeom prst="rect">
            <a:avLst/>
          </a:prstGeom>
        </p:spPr>
      </p:pic>
      <p:sp>
        <p:nvSpPr>
          <p:cNvPr id="8" name="Rectangle 7">
            <a:extLst>
              <a:ext uri="{FF2B5EF4-FFF2-40B4-BE49-F238E27FC236}">
                <a16:creationId xmlns:a16="http://schemas.microsoft.com/office/drawing/2014/main" id="{2B770010-4A92-6945-91E5-4B11B2DBF377}"/>
              </a:ext>
            </a:extLst>
          </p:cNvPr>
          <p:cNvSpPr/>
          <p:nvPr/>
        </p:nvSpPr>
        <p:spPr>
          <a:xfrm>
            <a:off x="3922395" y="2960906"/>
            <a:ext cx="5010150" cy="160043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400" dirty="0"/>
              <a:t>NTSTATUS WINAPI </a:t>
            </a:r>
            <a:r>
              <a:rPr lang="en-US" sz="1400" dirty="0" err="1"/>
              <a:t>ZwQuerySystemInformation</a:t>
            </a:r>
            <a:r>
              <a:rPr lang="en-US" sz="1400" dirty="0"/>
              <a:t>(</a:t>
            </a:r>
          </a:p>
          <a:p>
            <a:r>
              <a:rPr lang="en-US" sz="1400" dirty="0"/>
              <a:t>  _In_      SYSTEM_INFORMATION_CLASS </a:t>
            </a:r>
            <a:r>
              <a:rPr lang="en-US" sz="1400" dirty="0" err="1"/>
              <a:t>SystemInformationClass</a:t>
            </a:r>
            <a:r>
              <a:rPr lang="en-US" sz="1400" dirty="0"/>
              <a:t>,</a:t>
            </a:r>
          </a:p>
          <a:p>
            <a:r>
              <a:rPr lang="en-US" sz="1400" dirty="0"/>
              <a:t>  _</a:t>
            </a:r>
            <a:r>
              <a:rPr lang="en-US" sz="1400" dirty="0" err="1"/>
              <a:t>Inout</a:t>
            </a:r>
            <a:r>
              <a:rPr lang="en-US" sz="1400" dirty="0"/>
              <a:t>_   PVOID                    </a:t>
            </a:r>
            <a:r>
              <a:rPr lang="en-US" sz="1400" dirty="0" err="1"/>
              <a:t>SystemInformation</a:t>
            </a:r>
            <a:r>
              <a:rPr lang="en-US" sz="1400" dirty="0"/>
              <a:t>,</a:t>
            </a:r>
          </a:p>
          <a:p>
            <a:r>
              <a:rPr lang="en-US" sz="1400" dirty="0"/>
              <a:t>  _In_      ULONG                    </a:t>
            </a:r>
            <a:r>
              <a:rPr lang="en-US" sz="1400" dirty="0" err="1"/>
              <a:t>SystemInformationLength</a:t>
            </a:r>
            <a:r>
              <a:rPr lang="en-US" sz="1400" dirty="0"/>
              <a:t>,</a:t>
            </a:r>
          </a:p>
          <a:p>
            <a:r>
              <a:rPr lang="en-US" sz="1400" dirty="0"/>
              <a:t>  _</a:t>
            </a:r>
            <a:r>
              <a:rPr lang="en-US" sz="1400" dirty="0" err="1"/>
              <a:t>Out_opt</a:t>
            </a:r>
            <a:r>
              <a:rPr lang="en-US" sz="1400" dirty="0"/>
              <a:t>_ PULONG                   </a:t>
            </a:r>
            <a:r>
              <a:rPr lang="en-US" sz="1400" dirty="0" err="1"/>
              <a:t>ReturnLength</a:t>
            </a:r>
            <a:endParaRPr lang="en-US" sz="1400" dirty="0"/>
          </a:p>
          <a:p>
            <a:r>
              <a:rPr lang="en-US" sz="1400" dirty="0"/>
              <a:t>);</a:t>
            </a:r>
          </a:p>
        </p:txBody>
      </p:sp>
      <p:sp>
        <p:nvSpPr>
          <p:cNvPr id="10" name="Rectangle 9">
            <a:extLst>
              <a:ext uri="{FF2B5EF4-FFF2-40B4-BE49-F238E27FC236}">
                <a16:creationId xmlns:a16="http://schemas.microsoft.com/office/drawing/2014/main" id="{DC80983D-619E-E748-A063-EE169D6B43F5}"/>
              </a:ext>
            </a:extLst>
          </p:cNvPr>
          <p:cNvSpPr/>
          <p:nvPr/>
        </p:nvSpPr>
        <p:spPr>
          <a:xfrm>
            <a:off x="4248150" y="4561344"/>
            <a:ext cx="4572000" cy="1323439"/>
          </a:xfrm>
          <a:prstGeom prst="rect">
            <a:avLst/>
          </a:prstGeom>
        </p:spPr>
        <p:txBody>
          <a:bodyPr>
            <a:spAutoFit/>
          </a:bodyPr>
          <a:lstStyle/>
          <a:p>
            <a:r>
              <a:rPr lang="en-US" dirty="0">
                <a:solidFill>
                  <a:srgbClr val="000000"/>
                </a:solidFill>
                <a:latin typeface="Segoe UI"/>
              </a:rPr>
              <a:t>Retrieves the specified system information.</a:t>
            </a:r>
          </a:p>
          <a:p>
            <a:br>
              <a:rPr lang="en-US" dirty="0"/>
            </a:br>
            <a:endParaRPr lang="en-US" dirty="0"/>
          </a:p>
        </p:txBody>
      </p:sp>
      <p:sp>
        <p:nvSpPr>
          <p:cNvPr id="11" name="Rectangle 10">
            <a:extLst>
              <a:ext uri="{FF2B5EF4-FFF2-40B4-BE49-F238E27FC236}">
                <a16:creationId xmlns:a16="http://schemas.microsoft.com/office/drawing/2014/main" id="{F4DF8206-D293-8340-972D-7AA32696AB80}"/>
              </a:ext>
            </a:extLst>
          </p:cNvPr>
          <p:cNvSpPr/>
          <p:nvPr/>
        </p:nvSpPr>
        <p:spPr>
          <a:xfrm>
            <a:off x="0" y="950902"/>
            <a:ext cx="4572000" cy="707886"/>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lvl="1"/>
            <a:r>
              <a:rPr lang="en-US" altLang="zh-CN" dirty="0"/>
              <a:t>CreateToolhelp32Snapshot()</a:t>
            </a:r>
            <a:r>
              <a:rPr lang="zh-CN" altLang="en-US" dirty="0"/>
              <a:t> </a:t>
            </a:r>
            <a:endParaRPr lang="en-US" altLang="zh-CN" dirty="0"/>
          </a:p>
          <a:p>
            <a:pPr lvl="1"/>
            <a:r>
              <a:rPr lang="en-US" altLang="zh-CN" dirty="0" err="1"/>
              <a:t>EnumProcess</a:t>
            </a:r>
            <a:r>
              <a:rPr lang="en-US" altLang="zh-CN" dirty="0"/>
              <a:t>()</a:t>
            </a:r>
          </a:p>
        </p:txBody>
      </p:sp>
      <p:sp>
        <p:nvSpPr>
          <p:cNvPr id="13" name="Rectangle 12">
            <a:extLst>
              <a:ext uri="{FF2B5EF4-FFF2-40B4-BE49-F238E27FC236}">
                <a16:creationId xmlns:a16="http://schemas.microsoft.com/office/drawing/2014/main" id="{F78B367D-D99E-B048-8955-F8EC33957555}"/>
              </a:ext>
            </a:extLst>
          </p:cNvPr>
          <p:cNvSpPr/>
          <p:nvPr/>
        </p:nvSpPr>
        <p:spPr>
          <a:xfrm>
            <a:off x="4936025" y="1071639"/>
            <a:ext cx="4255973" cy="400110"/>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marL="182562" lvl="1" indent="0">
              <a:buNone/>
            </a:pPr>
            <a:r>
              <a:rPr lang="en-US" altLang="zh-CN" dirty="0" err="1"/>
              <a:t>ntdll.ZwQuerySystemInformation</a:t>
            </a:r>
            <a:r>
              <a:rPr lang="en-US" altLang="zh-CN" dirty="0"/>
              <a:t>()</a:t>
            </a:r>
          </a:p>
        </p:txBody>
      </p:sp>
      <p:sp>
        <p:nvSpPr>
          <p:cNvPr id="14" name="Right Arrow 13">
            <a:extLst>
              <a:ext uri="{FF2B5EF4-FFF2-40B4-BE49-F238E27FC236}">
                <a16:creationId xmlns:a16="http://schemas.microsoft.com/office/drawing/2014/main" id="{26C1A5B1-C2AF-CC49-B2AB-E12ECE3E3699}"/>
              </a:ext>
            </a:extLst>
          </p:cNvPr>
          <p:cNvSpPr/>
          <p:nvPr/>
        </p:nvSpPr>
        <p:spPr bwMode="auto">
          <a:xfrm>
            <a:off x="4620768" y="1199411"/>
            <a:ext cx="266489" cy="200055"/>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3529973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616A4-76AC-6C4F-95C5-F381EFF15D1D}"/>
              </a:ext>
            </a:extLst>
          </p:cNvPr>
          <p:cNvSpPr>
            <a:spLocks noGrp="1"/>
          </p:cNvSpPr>
          <p:nvPr>
            <p:ph type="title"/>
          </p:nvPr>
        </p:nvSpPr>
        <p:spPr/>
        <p:txBody>
          <a:bodyPr/>
          <a:lstStyle/>
          <a:p>
            <a:r>
              <a:rPr lang="en-US" altLang="zh-CN" dirty="0"/>
              <a:t>Create</a:t>
            </a:r>
            <a:r>
              <a:rPr lang="zh-CN" altLang="en-US" dirty="0"/>
              <a:t> </a:t>
            </a:r>
            <a:r>
              <a:rPr lang="en-US" altLang="zh-CN" dirty="0"/>
              <a:t>Stealth</a:t>
            </a:r>
            <a:r>
              <a:rPr lang="zh-CN" altLang="en-US" dirty="0"/>
              <a:t> </a:t>
            </a:r>
            <a:r>
              <a:rPr lang="en-US" altLang="zh-CN" dirty="0"/>
              <a:t>Process</a:t>
            </a:r>
            <a:endParaRPr lang="en-US" dirty="0"/>
          </a:p>
        </p:txBody>
      </p:sp>
      <p:sp>
        <p:nvSpPr>
          <p:cNvPr id="3" name="Content Placeholder 2">
            <a:extLst>
              <a:ext uri="{FF2B5EF4-FFF2-40B4-BE49-F238E27FC236}">
                <a16:creationId xmlns:a16="http://schemas.microsoft.com/office/drawing/2014/main" id="{5F568C36-0AD2-F745-BF00-911901DA0A51}"/>
              </a:ext>
            </a:extLst>
          </p:cNvPr>
          <p:cNvSpPr>
            <a:spLocks noGrp="1"/>
          </p:cNvSpPr>
          <p:nvPr>
            <p:ph idx="1"/>
          </p:nvPr>
        </p:nvSpPr>
        <p:spPr>
          <a:xfrm>
            <a:off x="295275" y="2108899"/>
            <a:ext cx="8524875" cy="4313238"/>
          </a:xfrm>
        </p:spPr>
        <p:txBody>
          <a:bodyPr/>
          <a:lstStyle/>
          <a:p>
            <a:pPr marL="182562" lvl="1" indent="0">
              <a:buNone/>
            </a:pPr>
            <a:r>
              <a:rPr lang="en-US" altLang="zh-CN" dirty="0" err="1"/>
              <a:t>ntdll.ZwQuerySystemInformation</a:t>
            </a:r>
            <a:r>
              <a:rPr lang="en-US" altLang="zh-CN" dirty="0"/>
              <a:t>()</a:t>
            </a:r>
          </a:p>
        </p:txBody>
      </p:sp>
      <p:sp>
        <p:nvSpPr>
          <p:cNvPr id="11" name="Rectangle 10">
            <a:extLst>
              <a:ext uri="{FF2B5EF4-FFF2-40B4-BE49-F238E27FC236}">
                <a16:creationId xmlns:a16="http://schemas.microsoft.com/office/drawing/2014/main" id="{F4DF8206-D293-8340-972D-7AA32696AB80}"/>
              </a:ext>
            </a:extLst>
          </p:cNvPr>
          <p:cNvSpPr/>
          <p:nvPr/>
        </p:nvSpPr>
        <p:spPr>
          <a:xfrm>
            <a:off x="0" y="950902"/>
            <a:ext cx="4572000" cy="707886"/>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lvl="1"/>
            <a:r>
              <a:rPr lang="en-US" altLang="zh-CN" dirty="0"/>
              <a:t>CreateToolhelp32Snapshot()</a:t>
            </a:r>
            <a:r>
              <a:rPr lang="zh-CN" altLang="en-US" dirty="0"/>
              <a:t> </a:t>
            </a:r>
            <a:endParaRPr lang="en-US" altLang="zh-CN" dirty="0"/>
          </a:p>
          <a:p>
            <a:pPr lvl="1"/>
            <a:r>
              <a:rPr lang="en-US" altLang="zh-CN" dirty="0" err="1"/>
              <a:t>EnumProcess</a:t>
            </a:r>
            <a:r>
              <a:rPr lang="en-US" altLang="zh-CN" dirty="0"/>
              <a:t>()</a:t>
            </a:r>
          </a:p>
        </p:txBody>
      </p:sp>
      <p:sp>
        <p:nvSpPr>
          <p:cNvPr id="13" name="Rectangle 12">
            <a:extLst>
              <a:ext uri="{FF2B5EF4-FFF2-40B4-BE49-F238E27FC236}">
                <a16:creationId xmlns:a16="http://schemas.microsoft.com/office/drawing/2014/main" id="{F78B367D-D99E-B048-8955-F8EC33957555}"/>
              </a:ext>
            </a:extLst>
          </p:cNvPr>
          <p:cNvSpPr/>
          <p:nvPr/>
        </p:nvSpPr>
        <p:spPr>
          <a:xfrm>
            <a:off x="4936025" y="1071639"/>
            <a:ext cx="4255973" cy="400110"/>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marL="182562" lvl="1" indent="0">
              <a:buNone/>
            </a:pPr>
            <a:r>
              <a:rPr lang="en-US" altLang="zh-CN" dirty="0" err="1"/>
              <a:t>ntdll.ZwQuerySystemInformation</a:t>
            </a:r>
            <a:r>
              <a:rPr lang="en-US" altLang="zh-CN" dirty="0"/>
              <a:t>()</a:t>
            </a:r>
          </a:p>
        </p:txBody>
      </p:sp>
      <p:sp>
        <p:nvSpPr>
          <p:cNvPr id="14" name="Right Arrow 13">
            <a:extLst>
              <a:ext uri="{FF2B5EF4-FFF2-40B4-BE49-F238E27FC236}">
                <a16:creationId xmlns:a16="http://schemas.microsoft.com/office/drawing/2014/main" id="{26C1A5B1-C2AF-CC49-B2AB-E12ECE3E3699}"/>
              </a:ext>
            </a:extLst>
          </p:cNvPr>
          <p:cNvSpPr/>
          <p:nvPr/>
        </p:nvSpPr>
        <p:spPr bwMode="auto">
          <a:xfrm>
            <a:off x="4620768" y="1199411"/>
            <a:ext cx="266489" cy="200055"/>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6" name="Rectangle 5">
            <a:extLst>
              <a:ext uri="{FF2B5EF4-FFF2-40B4-BE49-F238E27FC236}">
                <a16:creationId xmlns:a16="http://schemas.microsoft.com/office/drawing/2014/main" id="{0E882716-1AFB-CE40-93A2-05A25B2BFF33}"/>
              </a:ext>
            </a:extLst>
          </p:cNvPr>
          <p:cNvSpPr/>
          <p:nvPr/>
        </p:nvSpPr>
        <p:spPr bwMode="auto">
          <a:xfrm>
            <a:off x="646175" y="3191256"/>
            <a:ext cx="1316736" cy="47548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a:ln>
                  <a:noFill/>
                </a:ln>
                <a:solidFill>
                  <a:schemeClr val="tx1"/>
                </a:solidFill>
                <a:effectLst/>
                <a:latin typeface="Arial" charset="0"/>
              </a:rPr>
              <a:t>Process1</a:t>
            </a:r>
            <a:endParaRPr kumimoji="0" lang="en-US" sz="2000" b="0" i="0" u="none" strike="noStrike" cap="none" normalizeH="0" baseline="0" dirty="0">
              <a:ln>
                <a:noFill/>
              </a:ln>
              <a:solidFill>
                <a:schemeClr val="tx1"/>
              </a:solidFill>
              <a:effectLst/>
              <a:latin typeface="Arial" charset="0"/>
            </a:endParaRPr>
          </a:p>
        </p:txBody>
      </p:sp>
      <p:sp>
        <p:nvSpPr>
          <p:cNvPr id="12" name="Rectangle 11">
            <a:extLst>
              <a:ext uri="{FF2B5EF4-FFF2-40B4-BE49-F238E27FC236}">
                <a16:creationId xmlns:a16="http://schemas.microsoft.com/office/drawing/2014/main" id="{F2A41750-978B-9E45-B18C-5CBF6A65AE2C}"/>
              </a:ext>
            </a:extLst>
          </p:cNvPr>
          <p:cNvSpPr/>
          <p:nvPr/>
        </p:nvSpPr>
        <p:spPr bwMode="auto">
          <a:xfrm>
            <a:off x="2437532" y="3191256"/>
            <a:ext cx="1316736" cy="47548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a:ln>
                  <a:noFill/>
                </a:ln>
                <a:solidFill>
                  <a:schemeClr val="tx1"/>
                </a:solidFill>
                <a:effectLst/>
                <a:latin typeface="Arial" charset="0"/>
              </a:rPr>
              <a:t>Process2</a:t>
            </a:r>
            <a:endParaRPr kumimoji="0" lang="en-US" sz="2000" b="0" i="0" u="none" strike="noStrike" cap="none" normalizeH="0" baseline="0" dirty="0">
              <a:ln>
                <a:noFill/>
              </a:ln>
              <a:solidFill>
                <a:schemeClr val="tx1"/>
              </a:solidFill>
              <a:effectLst/>
              <a:latin typeface="Arial" charset="0"/>
            </a:endParaRPr>
          </a:p>
        </p:txBody>
      </p:sp>
      <p:sp>
        <p:nvSpPr>
          <p:cNvPr id="15" name="Rectangle 14">
            <a:extLst>
              <a:ext uri="{FF2B5EF4-FFF2-40B4-BE49-F238E27FC236}">
                <a16:creationId xmlns:a16="http://schemas.microsoft.com/office/drawing/2014/main" id="{D14D419C-6B53-C947-A1A3-6B97986BF6B2}"/>
              </a:ext>
            </a:extLst>
          </p:cNvPr>
          <p:cNvSpPr/>
          <p:nvPr/>
        </p:nvSpPr>
        <p:spPr bwMode="auto">
          <a:xfrm>
            <a:off x="4228889" y="3169920"/>
            <a:ext cx="1316736" cy="47548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a:ln>
                  <a:noFill/>
                </a:ln>
                <a:solidFill>
                  <a:schemeClr val="tx1"/>
                </a:solidFill>
                <a:effectLst/>
                <a:latin typeface="Arial" charset="0"/>
              </a:rPr>
              <a:t>Process3</a:t>
            </a:r>
            <a:endParaRPr kumimoji="0" lang="en-US" sz="2000" b="0" i="0" u="none" strike="noStrike" cap="none" normalizeH="0" baseline="0" dirty="0">
              <a:ln>
                <a:noFill/>
              </a:ln>
              <a:solidFill>
                <a:schemeClr val="tx1"/>
              </a:solidFill>
              <a:effectLst/>
              <a:latin typeface="Arial" charset="0"/>
            </a:endParaRPr>
          </a:p>
        </p:txBody>
      </p:sp>
      <p:sp>
        <p:nvSpPr>
          <p:cNvPr id="16" name="Rectangle 15">
            <a:extLst>
              <a:ext uri="{FF2B5EF4-FFF2-40B4-BE49-F238E27FC236}">
                <a16:creationId xmlns:a16="http://schemas.microsoft.com/office/drawing/2014/main" id="{1F615D1C-C382-804C-AA7D-A4D67C6C4CC7}"/>
              </a:ext>
            </a:extLst>
          </p:cNvPr>
          <p:cNvSpPr/>
          <p:nvPr/>
        </p:nvSpPr>
        <p:spPr bwMode="auto">
          <a:xfrm>
            <a:off x="6020246" y="3139440"/>
            <a:ext cx="1316736" cy="47548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a:ln>
                  <a:noFill/>
                </a:ln>
                <a:solidFill>
                  <a:schemeClr val="tx1"/>
                </a:solidFill>
                <a:effectLst/>
                <a:latin typeface="Arial" charset="0"/>
              </a:rPr>
              <a:t>Process4</a:t>
            </a:r>
            <a:endParaRPr kumimoji="0" lang="en-US" sz="2000" b="0" i="0" u="none" strike="noStrike" cap="none" normalizeH="0" baseline="0" dirty="0">
              <a:ln>
                <a:noFill/>
              </a:ln>
              <a:solidFill>
                <a:schemeClr val="tx1"/>
              </a:solidFill>
              <a:effectLst/>
              <a:latin typeface="Arial" charset="0"/>
            </a:endParaRPr>
          </a:p>
        </p:txBody>
      </p:sp>
      <p:cxnSp>
        <p:nvCxnSpPr>
          <p:cNvPr id="9" name="Straight Arrow Connector 8">
            <a:extLst>
              <a:ext uri="{FF2B5EF4-FFF2-40B4-BE49-F238E27FC236}">
                <a16:creationId xmlns:a16="http://schemas.microsoft.com/office/drawing/2014/main" id="{AFFAF6E5-E7D5-1345-89A0-F2ED1D7EADA8}"/>
              </a:ext>
            </a:extLst>
          </p:cNvPr>
          <p:cNvCxnSpPr>
            <a:cxnSpLocks/>
            <a:stCxn id="6" idx="3"/>
            <a:endCxn id="12" idx="1"/>
          </p:cNvCxnSpPr>
          <p:nvPr/>
        </p:nvCxnSpPr>
        <p:spPr bwMode="auto">
          <a:xfrm>
            <a:off x="1962911" y="3429000"/>
            <a:ext cx="474621"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8" name="Straight Arrow Connector 17">
            <a:extLst>
              <a:ext uri="{FF2B5EF4-FFF2-40B4-BE49-F238E27FC236}">
                <a16:creationId xmlns:a16="http://schemas.microsoft.com/office/drawing/2014/main" id="{B32EED83-12C9-8648-8E64-2BE86B761C5E}"/>
              </a:ext>
            </a:extLst>
          </p:cNvPr>
          <p:cNvCxnSpPr>
            <a:cxnSpLocks/>
          </p:cNvCxnSpPr>
          <p:nvPr/>
        </p:nvCxnSpPr>
        <p:spPr bwMode="auto">
          <a:xfrm>
            <a:off x="3754268" y="3407664"/>
            <a:ext cx="474621"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20FE9CD3-E6C2-014A-BB94-422198BE7278}"/>
              </a:ext>
            </a:extLst>
          </p:cNvPr>
          <p:cNvCxnSpPr>
            <a:cxnSpLocks/>
          </p:cNvCxnSpPr>
          <p:nvPr/>
        </p:nvCxnSpPr>
        <p:spPr bwMode="auto">
          <a:xfrm>
            <a:off x="5545625" y="3429000"/>
            <a:ext cx="474621"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0" name="Rectangle 19">
            <a:extLst>
              <a:ext uri="{FF2B5EF4-FFF2-40B4-BE49-F238E27FC236}">
                <a16:creationId xmlns:a16="http://schemas.microsoft.com/office/drawing/2014/main" id="{A7F8E582-44A6-8C4D-8784-3B52D5590172}"/>
              </a:ext>
            </a:extLst>
          </p:cNvPr>
          <p:cNvSpPr/>
          <p:nvPr/>
        </p:nvSpPr>
        <p:spPr bwMode="auto">
          <a:xfrm>
            <a:off x="669691" y="4291776"/>
            <a:ext cx="1316736" cy="47548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a:ln>
                  <a:noFill/>
                </a:ln>
                <a:solidFill>
                  <a:schemeClr val="tx1"/>
                </a:solidFill>
                <a:effectLst/>
                <a:latin typeface="Arial" charset="0"/>
              </a:rPr>
              <a:t>Process1</a:t>
            </a:r>
            <a:endParaRPr kumimoji="0" lang="en-US" sz="2000" b="0" i="0" u="none" strike="noStrike" cap="none" normalizeH="0" baseline="0" dirty="0">
              <a:ln>
                <a:noFill/>
              </a:ln>
              <a:solidFill>
                <a:schemeClr val="tx1"/>
              </a:solidFill>
              <a:effectLst/>
              <a:latin typeface="Arial" charset="0"/>
            </a:endParaRPr>
          </a:p>
        </p:txBody>
      </p:sp>
      <p:sp>
        <p:nvSpPr>
          <p:cNvPr id="22" name="Rectangle 21">
            <a:extLst>
              <a:ext uri="{FF2B5EF4-FFF2-40B4-BE49-F238E27FC236}">
                <a16:creationId xmlns:a16="http://schemas.microsoft.com/office/drawing/2014/main" id="{414C40F5-5E17-C245-8FBC-4E5E29DD2CA7}"/>
              </a:ext>
            </a:extLst>
          </p:cNvPr>
          <p:cNvSpPr/>
          <p:nvPr/>
        </p:nvSpPr>
        <p:spPr bwMode="auto">
          <a:xfrm>
            <a:off x="2486300" y="4304093"/>
            <a:ext cx="1316736" cy="47548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a:ln>
                  <a:noFill/>
                </a:ln>
                <a:solidFill>
                  <a:schemeClr val="tx1"/>
                </a:solidFill>
                <a:effectLst/>
                <a:latin typeface="Arial" charset="0"/>
              </a:rPr>
              <a:t>Process3</a:t>
            </a:r>
            <a:endParaRPr kumimoji="0" lang="en-US" sz="2000" b="0" i="0" u="none" strike="noStrike" cap="none" normalizeH="0" baseline="0" dirty="0">
              <a:ln>
                <a:noFill/>
              </a:ln>
              <a:solidFill>
                <a:schemeClr val="tx1"/>
              </a:solidFill>
              <a:effectLst/>
              <a:latin typeface="Arial" charset="0"/>
            </a:endParaRPr>
          </a:p>
        </p:txBody>
      </p:sp>
      <p:sp>
        <p:nvSpPr>
          <p:cNvPr id="23" name="Rectangle 22">
            <a:extLst>
              <a:ext uri="{FF2B5EF4-FFF2-40B4-BE49-F238E27FC236}">
                <a16:creationId xmlns:a16="http://schemas.microsoft.com/office/drawing/2014/main" id="{6DC03A92-A8BF-2744-8C3E-5350B3059F2A}"/>
              </a:ext>
            </a:extLst>
          </p:cNvPr>
          <p:cNvSpPr/>
          <p:nvPr/>
        </p:nvSpPr>
        <p:spPr bwMode="auto">
          <a:xfrm>
            <a:off x="4277657" y="4273613"/>
            <a:ext cx="1316736" cy="47548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a:ln>
                  <a:noFill/>
                </a:ln>
                <a:solidFill>
                  <a:schemeClr val="tx1"/>
                </a:solidFill>
                <a:effectLst/>
                <a:latin typeface="Arial" charset="0"/>
              </a:rPr>
              <a:t>Process4</a:t>
            </a:r>
            <a:endParaRPr kumimoji="0" lang="en-US" sz="2000" b="0" i="0" u="none" strike="noStrike" cap="none" normalizeH="0" baseline="0" dirty="0">
              <a:ln>
                <a:noFill/>
              </a:ln>
              <a:solidFill>
                <a:schemeClr val="tx1"/>
              </a:solidFill>
              <a:effectLst/>
              <a:latin typeface="Arial" charset="0"/>
            </a:endParaRPr>
          </a:p>
        </p:txBody>
      </p:sp>
      <p:cxnSp>
        <p:nvCxnSpPr>
          <p:cNvPr id="24" name="Straight Arrow Connector 23">
            <a:extLst>
              <a:ext uri="{FF2B5EF4-FFF2-40B4-BE49-F238E27FC236}">
                <a16:creationId xmlns:a16="http://schemas.microsoft.com/office/drawing/2014/main" id="{02C4A9F4-D5CB-594D-969A-23438D537B92}"/>
              </a:ext>
            </a:extLst>
          </p:cNvPr>
          <p:cNvCxnSpPr>
            <a:cxnSpLocks/>
            <a:stCxn id="20" idx="3"/>
          </p:cNvCxnSpPr>
          <p:nvPr/>
        </p:nvCxnSpPr>
        <p:spPr bwMode="auto">
          <a:xfrm>
            <a:off x="1986427" y="4529520"/>
            <a:ext cx="474621"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6" name="Straight Arrow Connector 25">
            <a:extLst>
              <a:ext uri="{FF2B5EF4-FFF2-40B4-BE49-F238E27FC236}">
                <a16:creationId xmlns:a16="http://schemas.microsoft.com/office/drawing/2014/main" id="{C2EDF1BE-42CE-D14F-BC5C-C94590DF9E1A}"/>
              </a:ext>
            </a:extLst>
          </p:cNvPr>
          <p:cNvCxnSpPr>
            <a:cxnSpLocks/>
          </p:cNvCxnSpPr>
          <p:nvPr/>
        </p:nvCxnSpPr>
        <p:spPr bwMode="auto">
          <a:xfrm>
            <a:off x="3803036" y="4563173"/>
            <a:ext cx="474621"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pic>
        <p:nvPicPr>
          <p:cNvPr id="28" name="Picture 27">
            <a:extLst>
              <a:ext uri="{FF2B5EF4-FFF2-40B4-BE49-F238E27FC236}">
                <a16:creationId xmlns:a16="http://schemas.microsoft.com/office/drawing/2014/main" id="{10D28118-BE2C-7F40-A18E-26CDED7090B0}"/>
              </a:ext>
            </a:extLst>
          </p:cNvPr>
          <p:cNvPicPr>
            <a:picLocks noChangeAspect="1"/>
          </p:cNvPicPr>
          <p:nvPr/>
        </p:nvPicPr>
        <p:blipFill>
          <a:blip r:embed="rId3"/>
          <a:stretch>
            <a:fillRect/>
          </a:stretch>
        </p:blipFill>
        <p:spPr>
          <a:xfrm>
            <a:off x="5437632" y="4856552"/>
            <a:ext cx="3382518" cy="1899848"/>
          </a:xfrm>
          <a:prstGeom prst="rect">
            <a:avLst/>
          </a:prstGeom>
        </p:spPr>
      </p:pic>
      <p:sp>
        <p:nvSpPr>
          <p:cNvPr id="29" name="&quot;No&quot; Symbol 28">
            <a:extLst>
              <a:ext uri="{FF2B5EF4-FFF2-40B4-BE49-F238E27FC236}">
                <a16:creationId xmlns:a16="http://schemas.microsoft.com/office/drawing/2014/main" id="{1B14D829-BC5C-6E4B-B7EE-74E3E5B5871C}"/>
              </a:ext>
            </a:extLst>
          </p:cNvPr>
          <p:cNvSpPr/>
          <p:nvPr/>
        </p:nvSpPr>
        <p:spPr bwMode="auto">
          <a:xfrm>
            <a:off x="7473696" y="6083811"/>
            <a:ext cx="776366" cy="689547"/>
          </a:xfrm>
          <a:prstGeom prst="noSmoking">
            <a:avLst/>
          </a:prstGeom>
          <a:solidFill>
            <a:srgbClr val="FF0000"/>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rgbClr val="FF0000"/>
              </a:solidFill>
              <a:effectLst/>
              <a:latin typeface="Arial" charset="0"/>
            </a:endParaRPr>
          </a:p>
        </p:txBody>
      </p:sp>
      <p:sp>
        <p:nvSpPr>
          <p:cNvPr id="30" name="&quot;No&quot; Symbol 29">
            <a:extLst>
              <a:ext uri="{FF2B5EF4-FFF2-40B4-BE49-F238E27FC236}">
                <a16:creationId xmlns:a16="http://schemas.microsoft.com/office/drawing/2014/main" id="{CE231F0A-7F53-F942-802A-864B96D3122C}"/>
              </a:ext>
            </a:extLst>
          </p:cNvPr>
          <p:cNvSpPr/>
          <p:nvPr/>
        </p:nvSpPr>
        <p:spPr bwMode="auto">
          <a:xfrm>
            <a:off x="5336784" y="5831916"/>
            <a:ext cx="892301" cy="849301"/>
          </a:xfrm>
          <a:prstGeom prst="noSmoking">
            <a:avLst/>
          </a:prstGeom>
          <a:solidFill>
            <a:srgbClr val="FF0000"/>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rgbClr val="FF0000"/>
              </a:solidFill>
              <a:effectLst/>
              <a:latin typeface="Arial" charset="0"/>
            </a:endParaRPr>
          </a:p>
        </p:txBody>
      </p:sp>
    </p:spTree>
    <p:extLst>
      <p:ext uri="{BB962C8B-B14F-4D97-AF65-F5344CB8AC3E}">
        <p14:creationId xmlns:p14="http://schemas.microsoft.com/office/powerpoint/2010/main" val="997884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2"/>
                                        </p:tgtEl>
                                        <p:attrNameLst>
                                          <p:attrName>fillcolor</p:attrName>
                                        </p:attrNameLst>
                                      </p:cBhvr>
                                      <p:to>
                                        <a:srgbClr val="F40716"/>
                                      </p:to>
                                    </p:animClr>
                                    <p:set>
                                      <p:cBhvr>
                                        <p:cTn id="7" dur="2000" fill="hold"/>
                                        <p:tgtEl>
                                          <p:spTgt spid="12"/>
                                        </p:tgtEl>
                                        <p:attrNameLst>
                                          <p:attrName>fill.type</p:attrName>
                                        </p:attrNameLst>
                                      </p:cBhvr>
                                      <p:to>
                                        <p:strVal val="solid"/>
                                      </p:to>
                                    </p:set>
                                    <p:set>
                                      <p:cBhvr>
                                        <p:cTn id="8" dur="2000" fill="hold"/>
                                        <p:tgtEl>
                                          <p:spTgt spid="12"/>
                                        </p:tgtEl>
                                        <p:attrNameLst>
                                          <p:attrName>fill.on</p:attrName>
                                        </p:attrNameLst>
                                      </p:cBhvr>
                                      <p:to>
                                        <p:strVal val="true"/>
                                      </p:to>
                                    </p:set>
                                  </p:childTnLst>
                                  <p:subTnLst>
                                    <p:animClr clrSpc="rgb" dir="cw">
                                      <p:cBhvr override="childStyle">
                                        <p:cTn dur="1" fill="hold" display="0" masterRel="nextClick" afterEffect="1"/>
                                        <p:tgtEl>
                                          <p:spTgt spid="12"/>
                                        </p:tgtEl>
                                        <p:attrNameLst>
                                          <p:attrName>ppt_c</p:attrName>
                                        </p:attrNameLst>
                                      </p:cBhvr>
                                      <p:to>
                                        <a:srgbClr val="F40716"/>
                                      </p:to>
                                    </p:animClr>
                                  </p:sub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checkerboard(across)">
                                      <p:cBhvr>
                                        <p:cTn id="13" dur="500"/>
                                        <p:tgtEl>
                                          <p:spTgt spid="20"/>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checkerboard(across)">
                                      <p:cBhvr>
                                        <p:cTn id="16" dur="500"/>
                                        <p:tgtEl>
                                          <p:spTgt spid="22"/>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checkerboard(across)">
                                      <p:cBhvr>
                                        <p:cTn id="19" dur="500"/>
                                        <p:tgtEl>
                                          <p:spTgt spid="23"/>
                                        </p:tgtEl>
                                      </p:cBhvr>
                                    </p:animEffect>
                                  </p:childTnLst>
                                </p:cTn>
                              </p:par>
                              <p:par>
                                <p:cTn id="20" presetID="5" presetClass="entr" presetSubtype="1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checkerboard(across)">
                                      <p:cBhvr>
                                        <p:cTn id="22" dur="500"/>
                                        <p:tgtEl>
                                          <p:spTgt spid="24"/>
                                        </p:tgtEl>
                                      </p:cBhvr>
                                    </p:animEffect>
                                  </p:childTnLst>
                                </p:cTn>
                              </p:par>
                              <p:par>
                                <p:cTn id="23" presetID="5" presetClass="entr" presetSubtype="1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checkerboard(across)">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checkerboard(across)">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checkerboard(across)">
                                      <p:cBhvr>
                                        <p:cTn id="35" dur="500"/>
                                        <p:tgtEl>
                                          <p:spTgt spid="29"/>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checkerboard(across)">
                                      <p:cBhvr>
                                        <p:cTn id="3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3" grpId="0" animBg="1"/>
      <p:bldP spid="29" grpId="0" animBg="1"/>
      <p:bldP spid="3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616A4-76AC-6C4F-95C5-F381EFF15D1D}"/>
              </a:ext>
            </a:extLst>
          </p:cNvPr>
          <p:cNvSpPr>
            <a:spLocks noGrp="1"/>
          </p:cNvSpPr>
          <p:nvPr>
            <p:ph type="title"/>
          </p:nvPr>
        </p:nvSpPr>
        <p:spPr>
          <a:xfrm>
            <a:off x="300038" y="101600"/>
            <a:ext cx="8520112" cy="647700"/>
          </a:xfrm>
        </p:spPr>
        <p:txBody>
          <a:bodyPr/>
          <a:lstStyle/>
          <a:p>
            <a:r>
              <a:rPr lang="en-US" altLang="zh-CN" dirty="0"/>
              <a:t>Processes</a:t>
            </a:r>
            <a:r>
              <a:rPr lang="zh-CN" altLang="en-US" dirty="0"/>
              <a:t> </a:t>
            </a:r>
            <a:r>
              <a:rPr lang="en-US" altLang="zh-CN" dirty="0"/>
              <a:t>in</a:t>
            </a:r>
            <a:r>
              <a:rPr lang="zh-CN" altLang="en-US" dirty="0"/>
              <a:t> </a:t>
            </a:r>
            <a:r>
              <a:rPr lang="en-US" altLang="zh-CN" dirty="0"/>
              <a:t>Windows</a:t>
            </a:r>
            <a:endParaRPr lang="en-US" dirty="0"/>
          </a:p>
        </p:txBody>
      </p:sp>
      <p:sp>
        <p:nvSpPr>
          <p:cNvPr id="3" name="Content Placeholder 2">
            <a:extLst>
              <a:ext uri="{FF2B5EF4-FFF2-40B4-BE49-F238E27FC236}">
                <a16:creationId xmlns:a16="http://schemas.microsoft.com/office/drawing/2014/main" id="{5F568C36-0AD2-F745-BF00-911901DA0A51}"/>
              </a:ext>
            </a:extLst>
          </p:cNvPr>
          <p:cNvSpPr>
            <a:spLocks noGrp="1"/>
          </p:cNvSpPr>
          <p:nvPr>
            <p:ph idx="1"/>
          </p:nvPr>
        </p:nvSpPr>
        <p:spPr>
          <a:xfrm>
            <a:off x="1" y="4752181"/>
            <a:ext cx="8524875" cy="4313238"/>
          </a:xfrm>
        </p:spPr>
        <p:txBody>
          <a:bodyPr/>
          <a:lstStyle/>
          <a:p>
            <a:pPr marL="182562" lvl="1" indent="0">
              <a:buNone/>
            </a:pPr>
            <a:r>
              <a:rPr lang="en-US" altLang="zh-CN" dirty="0" err="1"/>
              <a:t>ntdll.ZwQuerySystemInformation</a:t>
            </a:r>
            <a:r>
              <a:rPr lang="en-US" altLang="zh-CN" dirty="0"/>
              <a:t>()</a:t>
            </a:r>
          </a:p>
        </p:txBody>
      </p:sp>
      <p:pic>
        <p:nvPicPr>
          <p:cNvPr id="28" name="Picture 27">
            <a:extLst>
              <a:ext uri="{FF2B5EF4-FFF2-40B4-BE49-F238E27FC236}">
                <a16:creationId xmlns:a16="http://schemas.microsoft.com/office/drawing/2014/main" id="{10D28118-BE2C-7F40-A18E-26CDED7090B0}"/>
              </a:ext>
            </a:extLst>
          </p:cNvPr>
          <p:cNvPicPr>
            <a:picLocks noChangeAspect="1"/>
          </p:cNvPicPr>
          <p:nvPr/>
        </p:nvPicPr>
        <p:blipFill>
          <a:blip r:embed="rId3"/>
          <a:stretch>
            <a:fillRect/>
          </a:stretch>
        </p:blipFill>
        <p:spPr>
          <a:xfrm>
            <a:off x="5437632" y="4856552"/>
            <a:ext cx="3382518" cy="1899848"/>
          </a:xfrm>
          <a:prstGeom prst="rect">
            <a:avLst/>
          </a:prstGeom>
        </p:spPr>
      </p:pic>
      <p:sp>
        <p:nvSpPr>
          <p:cNvPr id="29" name="&quot;No&quot; Symbol 28">
            <a:extLst>
              <a:ext uri="{FF2B5EF4-FFF2-40B4-BE49-F238E27FC236}">
                <a16:creationId xmlns:a16="http://schemas.microsoft.com/office/drawing/2014/main" id="{1B14D829-BC5C-6E4B-B7EE-74E3E5B5871C}"/>
              </a:ext>
            </a:extLst>
          </p:cNvPr>
          <p:cNvSpPr/>
          <p:nvPr/>
        </p:nvSpPr>
        <p:spPr bwMode="auto">
          <a:xfrm>
            <a:off x="7473696" y="6083811"/>
            <a:ext cx="776366" cy="689547"/>
          </a:xfrm>
          <a:prstGeom prst="noSmoking">
            <a:avLst/>
          </a:prstGeom>
          <a:solidFill>
            <a:srgbClr val="FF0000"/>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rgbClr val="FF0000"/>
              </a:solidFill>
              <a:effectLst/>
              <a:latin typeface="Arial" charset="0"/>
            </a:endParaRPr>
          </a:p>
        </p:txBody>
      </p:sp>
      <p:sp>
        <p:nvSpPr>
          <p:cNvPr id="30" name="&quot;No&quot; Symbol 29">
            <a:extLst>
              <a:ext uri="{FF2B5EF4-FFF2-40B4-BE49-F238E27FC236}">
                <a16:creationId xmlns:a16="http://schemas.microsoft.com/office/drawing/2014/main" id="{CE231F0A-7F53-F942-802A-864B96D3122C}"/>
              </a:ext>
            </a:extLst>
          </p:cNvPr>
          <p:cNvSpPr/>
          <p:nvPr/>
        </p:nvSpPr>
        <p:spPr bwMode="auto">
          <a:xfrm>
            <a:off x="5336784" y="5831916"/>
            <a:ext cx="892301" cy="849301"/>
          </a:xfrm>
          <a:prstGeom prst="noSmoking">
            <a:avLst/>
          </a:prstGeom>
          <a:solidFill>
            <a:srgbClr val="FF0000"/>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rgbClr val="FF0000"/>
              </a:solidFill>
              <a:effectLst/>
              <a:latin typeface="Arial" charset="0"/>
            </a:endParaRPr>
          </a:p>
        </p:txBody>
      </p:sp>
      <p:pic>
        <p:nvPicPr>
          <p:cNvPr id="25" name="Picture 24">
            <a:extLst>
              <a:ext uri="{FF2B5EF4-FFF2-40B4-BE49-F238E27FC236}">
                <a16:creationId xmlns:a16="http://schemas.microsoft.com/office/drawing/2014/main" id="{9B475A75-8A57-2045-BDF5-A91AD8EEE498}"/>
              </a:ext>
            </a:extLst>
          </p:cNvPr>
          <p:cNvPicPr>
            <a:picLocks noChangeAspect="1"/>
          </p:cNvPicPr>
          <p:nvPr/>
        </p:nvPicPr>
        <p:blipFill>
          <a:blip r:embed="rId4"/>
          <a:stretch>
            <a:fillRect/>
          </a:stretch>
        </p:blipFill>
        <p:spPr>
          <a:xfrm>
            <a:off x="109729" y="749300"/>
            <a:ext cx="3596640" cy="3760870"/>
          </a:xfrm>
          <a:prstGeom prst="rect">
            <a:avLst/>
          </a:prstGeom>
        </p:spPr>
      </p:pic>
      <p:sp>
        <p:nvSpPr>
          <p:cNvPr id="4" name="TextBox 3">
            <a:extLst>
              <a:ext uri="{FF2B5EF4-FFF2-40B4-BE49-F238E27FC236}">
                <a16:creationId xmlns:a16="http://schemas.microsoft.com/office/drawing/2014/main" id="{8104D603-CAE3-6342-8AC6-DD67A5EEC3C4}"/>
              </a:ext>
            </a:extLst>
          </p:cNvPr>
          <p:cNvSpPr txBox="1"/>
          <p:nvPr/>
        </p:nvSpPr>
        <p:spPr>
          <a:xfrm>
            <a:off x="988243" y="4399726"/>
            <a:ext cx="1565108" cy="400110"/>
          </a:xfrm>
          <a:prstGeom prst="rect">
            <a:avLst/>
          </a:prstGeom>
          <a:noFill/>
        </p:spPr>
        <p:txBody>
          <a:bodyPr wrap="none" rtlCol="0">
            <a:spAutoFit/>
          </a:bodyPr>
          <a:lstStyle/>
          <a:p>
            <a:r>
              <a:rPr lang="en-US" altLang="zh-CN" dirty="0" err="1"/>
              <a:t>taskmgr.exe</a:t>
            </a:r>
            <a:endParaRPr lang="en-US" dirty="0"/>
          </a:p>
        </p:txBody>
      </p:sp>
      <p:pic>
        <p:nvPicPr>
          <p:cNvPr id="5" name="Picture 4">
            <a:extLst>
              <a:ext uri="{FF2B5EF4-FFF2-40B4-BE49-F238E27FC236}">
                <a16:creationId xmlns:a16="http://schemas.microsoft.com/office/drawing/2014/main" id="{32E0748C-A155-F246-9948-B16DB70B4B74}"/>
              </a:ext>
            </a:extLst>
          </p:cNvPr>
          <p:cNvPicPr>
            <a:picLocks noChangeAspect="1"/>
          </p:cNvPicPr>
          <p:nvPr/>
        </p:nvPicPr>
        <p:blipFill>
          <a:blip r:embed="rId5"/>
          <a:stretch>
            <a:fillRect/>
          </a:stretch>
        </p:blipFill>
        <p:spPr>
          <a:xfrm>
            <a:off x="3735100" y="1328632"/>
            <a:ext cx="5410200" cy="3073400"/>
          </a:xfrm>
          <a:prstGeom prst="rect">
            <a:avLst/>
          </a:prstGeom>
        </p:spPr>
      </p:pic>
      <p:sp>
        <p:nvSpPr>
          <p:cNvPr id="27" name="TextBox 26">
            <a:extLst>
              <a:ext uri="{FF2B5EF4-FFF2-40B4-BE49-F238E27FC236}">
                <a16:creationId xmlns:a16="http://schemas.microsoft.com/office/drawing/2014/main" id="{63AB889F-5B62-4941-9F6A-7C951EF0F01E}"/>
              </a:ext>
            </a:extLst>
          </p:cNvPr>
          <p:cNvSpPr txBox="1"/>
          <p:nvPr/>
        </p:nvSpPr>
        <p:spPr>
          <a:xfrm>
            <a:off x="6069868" y="4328057"/>
            <a:ext cx="1638590" cy="400110"/>
          </a:xfrm>
          <a:prstGeom prst="rect">
            <a:avLst/>
          </a:prstGeom>
          <a:noFill/>
        </p:spPr>
        <p:txBody>
          <a:bodyPr wrap="none" rtlCol="0">
            <a:spAutoFit/>
          </a:bodyPr>
          <a:lstStyle/>
          <a:p>
            <a:r>
              <a:rPr lang="en-US" altLang="zh-CN" dirty="0" err="1"/>
              <a:t>ProcExp.exe</a:t>
            </a:r>
            <a:endParaRPr lang="en-US" dirty="0"/>
          </a:p>
        </p:txBody>
      </p:sp>
      <p:sp>
        <p:nvSpPr>
          <p:cNvPr id="31" name="Content Placeholder 2">
            <a:extLst>
              <a:ext uri="{FF2B5EF4-FFF2-40B4-BE49-F238E27FC236}">
                <a16:creationId xmlns:a16="http://schemas.microsoft.com/office/drawing/2014/main" id="{B6B892AD-D723-DB41-8C01-95D88FA0BB32}"/>
              </a:ext>
            </a:extLst>
          </p:cNvPr>
          <p:cNvSpPr txBox="1">
            <a:spLocks/>
          </p:cNvSpPr>
          <p:nvPr/>
        </p:nvSpPr>
        <p:spPr bwMode="auto">
          <a:xfrm>
            <a:off x="4881562" y="4599781"/>
            <a:ext cx="8524875" cy="446563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80975" indent="-180975" algn="l" rtl="0" eaLnBrk="0" fontAlgn="base" hangingPunct="0">
              <a:spcBef>
                <a:spcPct val="0"/>
              </a:spcBef>
              <a:spcAft>
                <a:spcPct val="40000"/>
              </a:spcAft>
              <a:buFont typeface="Wingdings" charset="0"/>
              <a:buChar char="§"/>
              <a:defRPr kumimoji="1" sz="2000">
                <a:solidFill>
                  <a:schemeClr val="tx1"/>
                </a:solidFill>
                <a:latin typeface="+mn-lt"/>
                <a:ea typeface="宋体" charset="0"/>
                <a:cs typeface="+mn-cs"/>
              </a:defRPr>
            </a:lvl1pPr>
            <a:lvl2pPr marL="444500" indent="-261938" algn="l" rtl="0" eaLnBrk="0" fontAlgn="base" hangingPunct="0">
              <a:spcBef>
                <a:spcPct val="0"/>
              </a:spcBef>
              <a:spcAft>
                <a:spcPct val="40000"/>
              </a:spcAft>
              <a:buChar char="–"/>
              <a:defRPr kumimoji="1">
                <a:solidFill>
                  <a:schemeClr val="tx1"/>
                </a:solidFill>
                <a:latin typeface="+mn-lt"/>
                <a:ea typeface="Arial" charset="0"/>
                <a:cs typeface="+mn-cs"/>
              </a:defRPr>
            </a:lvl2pPr>
            <a:lvl3pPr marL="720725" indent="-274638" algn="l" rtl="0" eaLnBrk="0" fontAlgn="base" hangingPunct="0">
              <a:spcBef>
                <a:spcPct val="0"/>
              </a:spcBef>
              <a:spcAft>
                <a:spcPct val="40000"/>
              </a:spcAft>
              <a:buChar char="•"/>
              <a:defRPr kumimoji="1">
                <a:solidFill>
                  <a:schemeClr val="tx1"/>
                </a:solidFill>
                <a:latin typeface="+mn-lt"/>
                <a:ea typeface="Arial" charset="0"/>
                <a:cs typeface="+mn-cs"/>
              </a:defRPr>
            </a:lvl3pPr>
            <a:lvl4pPr marL="987425" indent="-265113" algn="l" rtl="0" eaLnBrk="0" fontAlgn="base" hangingPunct="0">
              <a:spcBef>
                <a:spcPct val="0"/>
              </a:spcBef>
              <a:spcAft>
                <a:spcPct val="40000"/>
              </a:spcAft>
              <a:buChar char="–"/>
              <a:defRPr kumimoji="1">
                <a:solidFill>
                  <a:schemeClr val="tx1"/>
                </a:solidFill>
                <a:latin typeface="+mn-lt"/>
                <a:ea typeface="Arial" charset="0"/>
                <a:cs typeface="+mn-cs"/>
              </a:defRPr>
            </a:lvl4pPr>
            <a:lvl5pPr marL="1254125" indent="-265113" algn="l" rtl="0" eaLnBrk="0" fontAlgn="base" hangingPunct="0">
              <a:spcBef>
                <a:spcPct val="0"/>
              </a:spcBef>
              <a:spcAft>
                <a:spcPct val="40000"/>
              </a:spcAft>
              <a:buChar char="»"/>
              <a:defRPr kumimoji="1">
                <a:solidFill>
                  <a:schemeClr val="tx1"/>
                </a:solidFill>
                <a:latin typeface="+mn-lt"/>
                <a:ea typeface="Arial" charset="0"/>
                <a:cs typeface="+mn-cs"/>
              </a:defRPr>
            </a:lvl5pPr>
            <a:lvl6pPr marL="1711325" indent="-265113" algn="l" rtl="0" fontAlgn="base">
              <a:spcBef>
                <a:spcPct val="0"/>
              </a:spcBef>
              <a:spcAft>
                <a:spcPct val="40000"/>
              </a:spcAft>
              <a:buChar char="»"/>
              <a:defRPr>
                <a:solidFill>
                  <a:schemeClr val="tx1"/>
                </a:solidFill>
                <a:latin typeface="+mn-lt"/>
                <a:cs typeface="+mn-cs"/>
              </a:defRPr>
            </a:lvl6pPr>
            <a:lvl7pPr marL="2168525" indent="-265113" algn="l" rtl="0" fontAlgn="base">
              <a:spcBef>
                <a:spcPct val="0"/>
              </a:spcBef>
              <a:spcAft>
                <a:spcPct val="40000"/>
              </a:spcAft>
              <a:buChar char="»"/>
              <a:defRPr>
                <a:solidFill>
                  <a:schemeClr val="tx1"/>
                </a:solidFill>
                <a:latin typeface="+mn-lt"/>
                <a:cs typeface="+mn-cs"/>
              </a:defRPr>
            </a:lvl7pPr>
            <a:lvl8pPr marL="2625725" indent="-265113" algn="l" rtl="0" fontAlgn="base">
              <a:spcBef>
                <a:spcPct val="0"/>
              </a:spcBef>
              <a:spcAft>
                <a:spcPct val="40000"/>
              </a:spcAft>
              <a:buChar char="»"/>
              <a:defRPr>
                <a:solidFill>
                  <a:schemeClr val="tx1"/>
                </a:solidFill>
                <a:latin typeface="+mn-lt"/>
                <a:cs typeface="+mn-cs"/>
              </a:defRPr>
            </a:lvl8pPr>
            <a:lvl9pPr marL="3082925" indent="-265113" algn="l" rtl="0" fontAlgn="base">
              <a:spcBef>
                <a:spcPct val="0"/>
              </a:spcBef>
              <a:spcAft>
                <a:spcPct val="40000"/>
              </a:spcAft>
              <a:buChar char="»"/>
              <a:defRPr>
                <a:solidFill>
                  <a:schemeClr val="tx1"/>
                </a:solidFill>
                <a:latin typeface="+mn-lt"/>
                <a:cs typeface="+mn-cs"/>
              </a:defRPr>
            </a:lvl9pPr>
          </a:lstStyle>
          <a:p>
            <a:pPr marL="182562" lvl="1" indent="0">
              <a:buFontTx/>
              <a:buNone/>
            </a:pPr>
            <a:r>
              <a:rPr lang="en-US" altLang="zh-CN" sz="1800" kern="0"/>
              <a:t>ntdll.ZwQuerySystemInformation()</a:t>
            </a:r>
            <a:endParaRPr lang="en-US" altLang="zh-CN" sz="1800" kern="0" dirty="0"/>
          </a:p>
        </p:txBody>
      </p:sp>
    </p:spTree>
    <p:extLst>
      <p:ext uri="{BB962C8B-B14F-4D97-AF65-F5344CB8AC3E}">
        <p14:creationId xmlns:p14="http://schemas.microsoft.com/office/powerpoint/2010/main" val="39483106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8FF25-6883-684D-A3FE-E9CE72DD1DD9}"/>
              </a:ext>
            </a:extLst>
          </p:cNvPr>
          <p:cNvSpPr>
            <a:spLocks noGrp="1"/>
          </p:cNvSpPr>
          <p:nvPr>
            <p:ph type="title"/>
          </p:nvPr>
        </p:nvSpPr>
        <p:spPr/>
        <p:txBody>
          <a:bodyPr/>
          <a:lstStyle/>
          <a:p>
            <a:r>
              <a:rPr lang="en-US" altLang="zh-CN" dirty="0"/>
              <a:t>Example</a:t>
            </a:r>
            <a:r>
              <a:rPr lang="zh-CN" altLang="en-US" dirty="0"/>
              <a:t> </a:t>
            </a:r>
            <a:r>
              <a:rPr lang="en-US" altLang="zh-CN" dirty="0"/>
              <a:t>1:</a:t>
            </a:r>
            <a:r>
              <a:rPr lang="zh-CN" altLang="en-US" dirty="0"/>
              <a:t> </a:t>
            </a:r>
            <a:r>
              <a:rPr lang="en-US" altLang="zh-CN" dirty="0"/>
              <a:t>Stealth</a:t>
            </a:r>
            <a:r>
              <a:rPr lang="zh-CN" altLang="en-US" dirty="0"/>
              <a:t> </a:t>
            </a:r>
            <a:r>
              <a:rPr lang="en-US" altLang="zh-CN" dirty="0"/>
              <a:t>Process</a:t>
            </a:r>
            <a:endParaRPr lang="en-US" dirty="0"/>
          </a:p>
        </p:txBody>
      </p:sp>
      <p:sp>
        <p:nvSpPr>
          <p:cNvPr id="3" name="Content Placeholder 2">
            <a:extLst>
              <a:ext uri="{FF2B5EF4-FFF2-40B4-BE49-F238E27FC236}">
                <a16:creationId xmlns:a16="http://schemas.microsoft.com/office/drawing/2014/main" id="{84BF7CDB-63E4-4843-A7A6-F012F1212F3E}"/>
              </a:ext>
            </a:extLst>
          </p:cNvPr>
          <p:cNvSpPr>
            <a:spLocks noGrp="1"/>
          </p:cNvSpPr>
          <p:nvPr>
            <p:ph idx="1"/>
          </p:nvPr>
        </p:nvSpPr>
        <p:spPr>
          <a:xfrm>
            <a:off x="295275" y="842899"/>
            <a:ext cx="8524875" cy="4313238"/>
          </a:xfrm>
        </p:spPr>
        <p:txBody>
          <a:bodyPr/>
          <a:lstStyle/>
          <a:p>
            <a:r>
              <a:rPr lang="en-US" altLang="zh-CN" dirty="0"/>
              <a:t>Download</a:t>
            </a:r>
            <a:r>
              <a:rPr lang="zh-CN" altLang="en-US" dirty="0"/>
              <a:t> </a:t>
            </a:r>
            <a:r>
              <a:rPr lang="en-US" altLang="zh-CN" dirty="0"/>
              <a:t>and</a:t>
            </a:r>
            <a:r>
              <a:rPr lang="zh-CN" altLang="en-US" dirty="0"/>
              <a:t> </a:t>
            </a:r>
            <a:r>
              <a:rPr lang="en-US" altLang="zh-CN" dirty="0"/>
              <a:t>try</a:t>
            </a:r>
            <a:r>
              <a:rPr lang="zh-CN" altLang="en-US" dirty="0"/>
              <a:t> </a:t>
            </a:r>
            <a:r>
              <a:rPr lang="en-US" altLang="zh-CN" dirty="0"/>
              <a:t>StealthProcess1.zip</a:t>
            </a:r>
            <a:endParaRPr lang="en-US" dirty="0"/>
          </a:p>
        </p:txBody>
      </p:sp>
      <p:pic>
        <p:nvPicPr>
          <p:cNvPr id="5" name="Picture 4" descr="A screenshot of a computer&#10;&#10;Description automatically generated">
            <a:extLst>
              <a:ext uri="{FF2B5EF4-FFF2-40B4-BE49-F238E27FC236}">
                <a16:creationId xmlns:a16="http://schemas.microsoft.com/office/drawing/2014/main" id="{51449C98-D8B1-494E-8692-7FCCEF22B8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0" y="1257844"/>
            <a:ext cx="6608064" cy="4953980"/>
          </a:xfrm>
          <a:prstGeom prst="rect">
            <a:avLst/>
          </a:prstGeom>
        </p:spPr>
      </p:pic>
      <p:sp>
        <p:nvSpPr>
          <p:cNvPr id="6" name="TextBox 5">
            <a:extLst>
              <a:ext uri="{FF2B5EF4-FFF2-40B4-BE49-F238E27FC236}">
                <a16:creationId xmlns:a16="http://schemas.microsoft.com/office/drawing/2014/main" id="{706C6785-09DA-F64A-862C-F6675D138B67}"/>
              </a:ext>
            </a:extLst>
          </p:cNvPr>
          <p:cNvSpPr txBox="1"/>
          <p:nvPr/>
        </p:nvSpPr>
        <p:spPr>
          <a:xfrm>
            <a:off x="1706880" y="6356290"/>
            <a:ext cx="6050246" cy="400110"/>
          </a:xfrm>
          <a:prstGeom prst="rect">
            <a:avLst/>
          </a:prstGeom>
          <a:noFill/>
        </p:spPr>
        <p:txBody>
          <a:bodyPr wrap="none" rtlCol="0">
            <a:spAutoFit/>
          </a:bodyPr>
          <a:lstStyle/>
          <a:p>
            <a:r>
              <a:rPr lang="en-US" dirty="0" err="1"/>
              <a:t>HideProc.exe</a:t>
            </a:r>
            <a:r>
              <a:rPr lang="en-US" dirty="0"/>
              <a:t> –hide </a:t>
            </a:r>
            <a:r>
              <a:rPr lang="en-US" dirty="0" err="1"/>
              <a:t>notepad.exe</a:t>
            </a:r>
            <a:r>
              <a:rPr lang="en-US" dirty="0"/>
              <a:t> C:\Work\</a:t>
            </a:r>
            <a:r>
              <a:rPr lang="en-US" dirty="0" err="1"/>
              <a:t>stealth.dll</a:t>
            </a:r>
            <a:endParaRPr lang="en-US" dirty="0"/>
          </a:p>
        </p:txBody>
      </p:sp>
    </p:spTree>
    <p:extLst>
      <p:ext uri="{BB962C8B-B14F-4D97-AF65-F5344CB8AC3E}">
        <p14:creationId xmlns:p14="http://schemas.microsoft.com/office/powerpoint/2010/main" val="35608605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37531-1997-0D45-A247-084006B80678}"/>
              </a:ext>
            </a:extLst>
          </p:cNvPr>
          <p:cNvSpPr>
            <a:spLocks noGrp="1"/>
          </p:cNvSpPr>
          <p:nvPr>
            <p:ph type="title"/>
          </p:nvPr>
        </p:nvSpPr>
        <p:spPr/>
        <p:txBody>
          <a:bodyPr/>
          <a:lstStyle/>
          <a:p>
            <a:r>
              <a:rPr lang="en-US" dirty="0" err="1"/>
              <a:t>stealth.cpp</a:t>
            </a:r>
            <a:r>
              <a:rPr lang="en-US" dirty="0"/>
              <a:t> </a:t>
            </a:r>
            <a:r>
              <a:rPr lang="en-US" dirty="0">
                <a:sym typeface="Wingdings" pitchFamily="2" charset="2"/>
              </a:rPr>
              <a:t> </a:t>
            </a:r>
            <a:r>
              <a:rPr lang="en-US" dirty="0" err="1">
                <a:sym typeface="Wingdings" pitchFamily="2" charset="2"/>
              </a:rPr>
              <a:t>DllMain</a:t>
            </a:r>
            <a:r>
              <a:rPr lang="en-US" dirty="0">
                <a:sym typeface="Wingdings" pitchFamily="2" charset="2"/>
              </a:rPr>
              <a:t>()</a:t>
            </a:r>
            <a:endParaRPr lang="en-US" dirty="0"/>
          </a:p>
        </p:txBody>
      </p:sp>
      <p:pic>
        <p:nvPicPr>
          <p:cNvPr id="5" name="Content Placeholder 4" descr="A screenshot of a social media post&#10;&#10;Description automatically generated">
            <a:extLst>
              <a:ext uri="{FF2B5EF4-FFF2-40B4-BE49-F238E27FC236}">
                <a16:creationId xmlns:a16="http://schemas.microsoft.com/office/drawing/2014/main" id="{BEB24894-0886-2648-B576-1ED517D1C39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53786" y="952626"/>
            <a:ext cx="6779646" cy="5716397"/>
          </a:xfrm>
        </p:spPr>
      </p:pic>
    </p:spTree>
    <p:extLst>
      <p:ext uri="{BB962C8B-B14F-4D97-AF65-F5344CB8AC3E}">
        <p14:creationId xmlns:p14="http://schemas.microsoft.com/office/powerpoint/2010/main" val="640821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A4B3E-BB63-2342-A494-1DA5AB67923B}"/>
              </a:ext>
            </a:extLst>
          </p:cNvPr>
          <p:cNvSpPr>
            <a:spLocks noGrp="1"/>
          </p:cNvSpPr>
          <p:nvPr>
            <p:ph type="title"/>
          </p:nvPr>
        </p:nvSpPr>
        <p:spPr/>
        <p:txBody>
          <a:bodyPr/>
          <a:lstStyle/>
          <a:p>
            <a:r>
              <a:rPr lang="en-US" dirty="0"/>
              <a:t>River</a:t>
            </a:r>
            <a:r>
              <a:rPr lang="zh-CN" altLang="en-US" dirty="0"/>
              <a:t> </a:t>
            </a:r>
            <a:r>
              <a:rPr lang="en-US" altLang="zh-CN" dirty="0"/>
              <a:t>System</a:t>
            </a:r>
            <a:r>
              <a:rPr lang="zh-CN" altLang="en-US" dirty="0"/>
              <a:t> </a:t>
            </a:r>
            <a:r>
              <a:rPr lang="en-US" altLang="zh-CN" dirty="0"/>
              <a:t>???</a:t>
            </a:r>
            <a:endParaRPr lang="en-US" dirty="0"/>
          </a:p>
        </p:txBody>
      </p:sp>
      <p:sp>
        <p:nvSpPr>
          <p:cNvPr id="3" name="Content Placeholder 2">
            <a:extLst>
              <a:ext uri="{FF2B5EF4-FFF2-40B4-BE49-F238E27FC236}">
                <a16:creationId xmlns:a16="http://schemas.microsoft.com/office/drawing/2014/main" id="{C6E35564-DE51-924D-BAB8-CD48C7DECFA8}"/>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2CFB8D47-8788-2246-ADCB-7D294329E722}"/>
              </a:ext>
            </a:extLst>
          </p:cNvPr>
          <p:cNvPicPr>
            <a:picLocks noChangeAspect="1"/>
          </p:cNvPicPr>
          <p:nvPr/>
        </p:nvPicPr>
        <p:blipFill>
          <a:blip r:embed="rId2"/>
          <a:stretch>
            <a:fillRect/>
          </a:stretch>
        </p:blipFill>
        <p:spPr>
          <a:xfrm>
            <a:off x="2128266" y="853948"/>
            <a:ext cx="5595524" cy="5902452"/>
          </a:xfrm>
          <a:prstGeom prst="rect">
            <a:avLst/>
          </a:prstGeom>
        </p:spPr>
      </p:pic>
    </p:spTree>
    <p:extLst>
      <p:ext uri="{BB962C8B-B14F-4D97-AF65-F5344CB8AC3E}">
        <p14:creationId xmlns:p14="http://schemas.microsoft.com/office/powerpoint/2010/main" val="13145347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D7158-98CA-1A4B-BD22-29AFC626DA16}"/>
              </a:ext>
            </a:extLst>
          </p:cNvPr>
          <p:cNvSpPr>
            <a:spLocks noGrp="1"/>
          </p:cNvSpPr>
          <p:nvPr>
            <p:ph type="title"/>
          </p:nvPr>
        </p:nvSpPr>
        <p:spPr/>
        <p:txBody>
          <a:bodyPr/>
          <a:lstStyle/>
          <a:p>
            <a:r>
              <a:rPr lang="en-US" dirty="0" err="1"/>
              <a:t>stealth.cpp</a:t>
            </a:r>
            <a:r>
              <a:rPr lang="en-US" dirty="0"/>
              <a:t> </a:t>
            </a:r>
            <a:r>
              <a:rPr lang="en-US" dirty="0">
                <a:sym typeface="Wingdings" pitchFamily="2" charset="2"/>
              </a:rPr>
              <a:t> </a:t>
            </a:r>
            <a:r>
              <a:rPr lang="en-US" dirty="0" err="1">
                <a:sym typeface="Wingdings" pitchFamily="2" charset="2"/>
              </a:rPr>
              <a:t>DllMain</a:t>
            </a:r>
            <a:r>
              <a:rPr lang="en-US" dirty="0">
                <a:sym typeface="Wingdings" pitchFamily="2" charset="2"/>
              </a:rPr>
              <a:t>()</a:t>
            </a:r>
            <a:endParaRPr lang="en-US" dirty="0"/>
          </a:p>
        </p:txBody>
      </p:sp>
      <p:pic>
        <p:nvPicPr>
          <p:cNvPr id="5" name="Content Placeholder 4" descr="A screenshot of a social media post&#10;&#10;Description automatically generated">
            <a:extLst>
              <a:ext uri="{FF2B5EF4-FFF2-40B4-BE49-F238E27FC236}">
                <a16:creationId xmlns:a16="http://schemas.microsoft.com/office/drawing/2014/main" id="{8CE7519C-9613-F649-978D-95348D1F990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37424" y="15299"/>
            <a:ext cx="3575696" cy="6827402"/>
          </a:xfrm>
        </p:spPr>
      </p:pic>
    </p:spTree>
    <p:extLst>
      <p:ext uri="{BB962C8B-B14F-4D97-AF65-F5344CB8AC3E}">
        <p14:creationId xmlns:p14="http://schemas.microsoft.com/office/powerpoint/2010/main" val="36325114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5E37A-B5C6-9E46-9798-D6C242929016}"/>
              </a:ext>
            </a:extLst>
          </p:cNvPr>
          <p:cNvSpPr>
            <a:spLocks noGrp="1"/>
          </p:cNvSpPr>
          <p:nvPr>
            <p:ph type="title"/>
          </p:nvPr>
        </p:nvSpPr>
        <p:spPr/>
        <p:txBody>
          <a:bodyPr/>
          <a:lstStyle/>
          <a:p>
            <a:r>
              <a:rPr lang="en-US" dirty="0" err="1"/>
              <a:t>stealth.cpp</a:t>
            </a:r>
            <a:r>
              <a:rPr lang="en-US" dirty="0"/>
              <a:t> </a:t>
            </a:r>
            <a:r>
              <a:rPr lang="en-US" dirty="0">
                <a:sym typeface="Wingdings" pitchFamily="2" charset="2"/>
              </a:rPr>
              <a:t> </a:t>
            </a:r>
            <a:r>
              <a:rPr lang="en-US" dirty="0" err="1">
                <a:sym typeface="Wingdings" pitchFamily="2" charset="2"/>
              </a:rPr>
              <a:t>DllMain</a:t>
            </a:r>
            <a:r>
              <a:rPr lang="en-US" dirty="0">
                <a:sym typeface="Wingdings" pitchFamily="2" charset="2"/>
              </a:rPr>
              <a:t>()</a:t>
            </a:r>
            <a:endParaRPr lang="en-US" dirty="0"/>
          </a:p>
        </p:txBody>
      </p:sp>
      <p:pic>
        <p:nvPicPr>
          <p:cNvPr id="5" name="Content Placeholder 4" descr="A screenshot of a social media post&#10;&#10;Description automatically generated">
            <a:extLst>
              <a:ext uri="{FF2B5EF4-FFF2-40B4-BE49-F238E27FC236}">
                <a16:creationId xmlns:a16="http://schemas.microsoft.com/office/drawing/2014/main" id="{A637DA8A-12F5-6E4C-8DDC-69981ED5ACC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55587" y="749300"/>
            <a:ext cx="6453573" cy="6007100"/>
          </a:xfrm>
        </p:spPr>
      </p:pic>
    </p:spTree>
    <p:extLst>
      <p:ext uri="{BB962C8B-B14F-4D97-AF65-F5344CB8AC3E}">
        <p14:creationId xmlns:p14="http://schemas.microsoft.com/office/powerpoint/2010/main" val="26634062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D2828-B457-E14C-9FAD-F602F5F34EC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30AAC56-8D0B-D848-A224-7BE45D7E853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F2F5267-B440-D246-855E-4019B5B48A2F}"/>
              </a:ext>
            </a:extLst>
          </p:cNvPr>
          <p:cNvPicPr>
            <a:picLocks noChangeAspect="1"/>
          </p:cNvPicPr>
          <p:nvPr/>
        </p:nvPicPr>
        <p:blipFill>
          <a:blip r:embed="rId2"/>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37646132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616A4-76AC-6C4F-95C5-F381EFF15D1D}"/>
              </a:ext>
            </a:extLst>
          </p:cNvPr>
          <p:cNvSpPr>
            <a:spLocks noGrp="1"/>
          </p:cNvSpPr>
          <p:nvPr>
            <p:ph type="title"/>
          </p:nvPr>
        </p:nvSpPr>
        <p:spPr>
          <a:xfrm>
            <a:off x="300038" y="101600"/>
            <a:ext cx="8520112" cy="647700"/>
          </a:xfrm>
        </p:spPr>
        <p:txBody>
          <a:bodyPr/>
          <a:lstStyle/>
          <a:p>
            <a:r>
              <a:rPr lang="en-US" altLang="zh-CN" dirty="0"/>
              <a:t>Create</a:t>
            </a:r>
            <a:r>
              <a:rPr lang="zh-CN" altLang="en-US" dirty="0"/>
              <a:t> </a:t>
            </a:r>
            <a:r>
              <a:rPr lang="en-US" altLang="zh-CN" dirty="0"/>
              <a:t>Stealth</a:t>
            </a:r>
            <a:r>
              <a:rPr lang="zh-CN" altLang="en-US" dirty="0"/>
              <a:t> </a:t>
            </a:r>
            <a:r>
              <a:rPr lang="en-US" altLang="zh-CN" dirty="0"/>
              <a:t>Process</a:t>
            </a:r>
            <a:endParaRPr lang="en-US" dirty="0"/>
          </a:p>
        </p:txBody>
      </p:sp>
      <p:sp>
        <p:nvSpPr>
          <p:cNvPr id="6" name="Content Placeholder 5">
            <a:extLst>
              <a:ext uri="{FF2B5EF4-FFF2-40B4-BE49-F238E27FC236}">
                <a16:creationId xmlns:a16="http://schemas.microsoft.com/office/drawing/2014/main" id="{496BE065-E6C5-3243-A40E-166855F71568}"/>
              </a:ext>
            </a:extLst>
          </p:cNvPr>
          <p:cNvSpPr>
            <a:spLocks noGrp="1"/>
          </p:cNvSpPr>
          <p:nvPr>
            <p:ph idx="1"/>
          </p:nvPr>
        </p:nvSpPr>
        <p:spPr>
          <a:xfrm>
            <a:off x="1124331" y="5926963"/>
            <a:ext cx="8524875" cy="4313238"/>
          </a:xfrm>
        </p:spPr>
        <p:txBody>
          <a:bodyPr/>
          <a:lstStyle/>
          <a:p>
            <a:r>
              <a:rPr lang="en-US" altLang="zh-CN" dirty="0"/>
              <a:t>Issues:</a:t>
            </a:r>
            <a:r>
              <a:rPr lang="zh-CN" altLang="en-US" dirty="0"/>
              <a:t> </a:t>
            </a:r>
            <a:r>
              <a:rPr lang="en-US" altLang="zh-CN" dirty="0"/>
              <a:t>How</a:t>
            </a:r>
            <a:r>
              <a:rPr lang="zh-CN" altLang="en-US" dirty="0"/>
              <a:t> </a:t>
            </a:r>
            <a:r>
              <a:rPr lang="en-US" altLang="zh-CN" dirty="0"/>
              <a:t>many</a:t>
            </a:r>
            <a:r>
              <a:rPr lang="zh-CN" altLang="en-US" dirty="0"/>
              <a:t> </a:t>
            </a:r>
            <a:r>
              <a:rPr lang="en-US" altLang="zh-CN" dirty="0"/>
              <a:t>process(</a:t>
            </a:r>
            <a:r>
              <a:rPr lang="en-US" altLang="zh-CN" dirty="0" err="1"/>
              <a:t>es</a:t>
            </a:r>
            <a:r>
              <a:rPr lang="en-US" altLang="zh-CN" dirty="0"/>
              <a:t>)</a:t>
            </a:r>
            <a:r>
              <a:rPr lang="zh-CN" altLang="en-US" dirty="0"/>
              <a:t> </a:t>
            </a:r>
            <a:r>
              <a:rPr lang="en-US" altLang="zh-CN" dirty="0"/>
              <a:t>should</a:t>
            </a:r>
            <a:r>
              <a:rPr lang="zh-CN" altLang="en-US" dirty="0"/>
              <a:t> </a:t>
            </a:r>
            <a:r>
              <a:rPr lang="en-US" altLang="zh-CN" dirty="0"/>
              <a:t>we</a:t>
            </a:r>
            <a:r>
              <a:rPr lang="zh-CN" altLang="en-US" dirty="0"/>
              <a:t> </a:t>
            </a:r>
            <a:r>
              <a:rPr lang="en-US" altLang="zh-CN" dirty="0"/>
              <a:t>hook?</a:t>
            </a:r>
            <a:endParaRPr lang="en-US" dirty="0"/>
          </a:p>
        </p:txBody>
      </p:sp>
      <p:pic>
        <p:nvPicPr>
          <p:cNvPr id="7" name="Picture 6">
            <a:extLst>
              <a:ext uri="{FF2B5EF4-FFF2-40B4-BE49-F238E27FC236}">
                <a16:creationId xmlns:a16="http://schemas.microsoft.com/office/drawing/2014/main" id="{0A3E8886-19D0-1541-8B25-3DC53B59DE5E}"/>
              </a:ext>
            </a:extLst>
          </p:cNvPr>
          <p:cNvPicPr>
            <a:picLocks noChangeAspect="1"/>
          </p:cNvPicPr>
          <p:nvPr/>
        </p:nvPicPr>
        <p:blipFill>
          <a:blip r:embed="rId3"/>
          <a:stretch>
            <a:fillRect/>
          </a:stretch>
        </p:blipFill>
        <p:spPr>
          <a:xfrm>
            <a:off x="638302" y="1269238"/>
            <a:ext cx="3136900" cy="2832100"/>
          </a:xfrm>
          <a:prstGeom prst="rect">
            <a:avLst/>
          </a:prstGeom>
        </p:spPr>
      </p:pic>
      <p:pic>
        <p:nvPicPr>
          <p:cNvPr id="8" name="Picture 7">
            <a:extLst>
              <a:ext uri="{FF2B5EF4-FFF2-40B4-BE49-F238E27FC236}">
                <a16:creationId xmlns:a16="http://schemas.microsoft.com/office/drawing/2014/main" id="{78E3EAEA-81A3-8A42-AB28-19B181857C65}"/>
              </a:ext>
            </a:extLst>
          </p:cNvPr>
          <p:cNvPicPr>
            <a:picLocks noChangeAspect="1"/>
          </p:cNvPicPr>
          <p:nvPr/>
        </p:nvPicPr>
        <p:blipFill>
          <a:blip r:embed="rId4"/>
          <a:stretch>
            <a:fillRect/>
          </a:stretch>
        </p:blipFill>
        <p:spPr>
          <a:xfrm>
            <a:off x="4188205" y="2062226"/>
            <a:ext cx="4698339" cy="2832100"/>
          </a:xfrm>
          <a:prstGeom prst="rect">
            <a:avLst/>
          </a:prstGeom>
        </p:spPr>
      </p:pic>
      <p:sp>
        <p:nvSpPr>
          <p:cNvPr id="20" name="Content Placeholder 2">
            <a:extLst>
              <a:ext uri="{FF2B5EF4-FFF2-40B4-BE49-F238E27FC236}">
                <a16:creationId xmlns:a16="http://schemas.microsoft.com/office/drawing/2014/main" id="{A98C91A9-D924-674C-B914-C3BCA6D64E49}"/>
              </a:ext>
            </a:extLst>
          </p:cNvPr>
          <p:cNvSpPr txBox="1">
            <a:spLocks/>
          </p:cNvSpPr>
          <p:nvPr/>
        </p:nvSpPr>
        <p:spPr bwMode="auto">
          <a:xfrm>
            <a:off x="309562" y="4131056"/>
            <a:ext cx="8524875" cy="431323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80975" indent="-180975" algn="l" rtl="0" eaLnBrk="0" fontAlgn="base" hangingPunct="0">
              <a:spcBef>
                <a:spcPct val="0"/>
              </a:spcBef>
              <a:spcAft>
                <a:spcPct val="40000"/>
              </a:spcAft>
              <a:buFont typeface="Wingdings" charset="0"/>
              <a:buChar char="§"/>
              <a:defRPr kumimoji="1" sz="2000">
                <a:solidFill>
                  <a:schemeClr val="tx1"/>
                </a:solidFill>
                <a:latin typeface="+mn-lt"/>
                <a:ea typeface="宋体" charset="0"/>
                <a:cs typeface="+mn-cs"/>
              </a:defRPr>
            </a:lvl1pPr>
            <a:lvl2pPr marL="444500" indent="-261938" algn="l" rtl="0" eaLnBrk="0" fontAlgn="base" hangingPunct="0">
              <a:spcBef>
                <a:spcPct val="0"/>
              </a:spcBef>
              <a:spcAft>
                <a:spcPct val="40000"/>
              </a:spcAft>
              <a:buChar char="–"/>
              <a:defRPr kumimoji="1">
                <a:solidFill>
                  <a:schemeClr val="tx1"/>
                </a:solidFill>
                <a:latin typeface="+mn-lt"/>
                <a:ea typeface="Arial" charset="0"/>
                <a:cs typeface="+mn-cs"/>
              </a:defRPr>
            </a:lvl2pPr>
            <a:lvl3pPr marL="720725" indent="-274638" algn="l" rtl="0" eaLnBrk="0" fontAlgn="base" hangingPunct="0">
              <a:spcBef>
                <a:spcPct val="0"/>
              </a:spcBef>
              <a:spcAft>
                <a:spcPct val="40000"/>
              </a:spcAft>
              <a:buChar char="•"/>
              <a:defRPr kumimoji="1">
                <a:solidFill>
                  <a:schemeClr val="tx1"/>
                </a:solidFill>
                <a:latin typeface="+mn-lt"/>
                <a:ea typeface="Arial" charset="0"/>
                <a:cs typeface="+mn-cs"/>
              </a:defRPr>
            </a:lvl3pPr>
            <a:lvl4pPr marL="987425" indent="-265113" algn="l" rtl="0" eaLnBrk="0" fontAlgn="base" hangingPunct="0">
              <a:spcBef>
                <a:spcPct val="0"/>
              </a:spcBef>
              <a:spcAft>
                <a:spcPct val="40000"/>
              </a:spcAft>
              <a:buChar char="–"/>
              <a:defRPr kumimoji="1">
                <a:solidFill>
                  <a:schemeClr val="tx1"/>
                </a:solidFill>
                <a:latin typeface="+mn-lt"/>
                <a:ea typeface="Arial" charset="0"/>
                <a:cs typeface="+mn-cs"/>
              </a:defRPr>
            </a:lvl4pPr>
            <a:lvl5pPr marL="1254125" indent="-265113" algn="l" rtl="0" eaLnBrk="0" fontAlgn="base" hangingPunct="0">
              <a:spcBef>
                <a:spcPct val="0"/>
              </a:spcBef>
              <a:spcAft>
                <a:spcPct val="40000"/>
              </a:spcAft>
              <a:buChar char="»"/>
              <a:defRPr kumimoji="1">
                <a:solidFill>
                  <a:schemeClr val="tx1"/>
                </a:solidFill>
                <a:latin typeface="+mn-lt"/>
                <a:ea typeface="Arial" charset="0"/>
                <a:cs typeface="+mn-cs"/>
              </a:defRPr>
            </a:lvl5pPr>
            <a:lvl6pPr marL="1711325" indent="-265113" algn="l" rtl="0" fontAlgn="base">
              <a:spcBef>
                <a:spcPct val="0"/>
              </a:spcBef>
              <a:spcAft>
                <a:spcPct val="40000"/>
              </a:spcAft>
              <a:buChar char="»"/>
              <a:defRPr>
                <a:solidFill>
                  <a:schemeClr val="tx1"/>
                </a:solidFill>
                <a:latin typeface="+mn-lt"/>
                <a:cs typeface="+mn-cs"/>
              </a:defRPr>
            </a:lvl6pPr>
            <a:lvl7pPr marL="2168525" indent="-265113" algn="l" rtl="0" fontAlgn="base">
              <a:spcBef>
                <a:spcPct val="0"/>
              </a:spcBef>
              <a:spcAft>
                <a:spcPct val="40000"/>
              </a:spcAft>
              <a:buChar char="»"/>
              <a:defRPr>
                <a:solidFill>
                  <a:schemeClr val="tx1"/>
                </a:solidFill>
                <a:latin typeface="+mn-lt"/>
                <a:cs typeface="+mn-cs"/>
              </a:defRPr>
            </a:lvl7pPr>
            <a:lvl8pPr marL="2625725" indent="-265113" algn="l" rtl="0" fontAlgn="base">
              <a:spcBef>
                <a:spcPct val="0"/>
              </a:spcBef>
              <a:spcAft>
                <a:spcPct val="40000"/>
              </a:spcAft>
              <a:buChar char="»"/>
              <a:defRPr>
                <a:solidFill>
                  <a:schemeClr val="tx1"/>
                </a:solidFill>
                <a:latin typeface="+mn-lt"/>
                <a:cs typeface="+mn-cs"/>
              </a:defRPr>
            </a:lvl8pPr>
            <a:lvl9pPr marL="3082925" indent="-265113" algn="l" rtl="0" fontAlgn="base">
              <a:spcBef>
                <a:spcPct val="0"/>
              </a:spcBef>
              <a:spcAft>
                <a:spcPct val="40000"/>
              </a:spcAft>
              <a:buChar char="»"/>
              <a:defRPr>
                <a:solidFill>
                  <a:schemeClr val="tx1"/>
                </a:solidFill>
                <a:latin typeface="+mn-lt"/>
                <a:cs typeface="+mn-cs"/>
              </a:defRPr>
            </a:lvl9pPr>
          </a:lstStyle>
          <a:p>
            <a:pPr marL="182562" lvl="1" indent="0">
              <a:buFontTx/>
              <a:buNone/>
            </a:pPr>
            <a:r>
              <a:rPr lang="en-US" altLang="zh-CN" sz="1800" kern="0" dirty="0" err="1"/>
              <a:t>ntdll.ZwQuerySystemInformation</a:t>
            </a:r>
            <a:r>
              <a:rPr lang="en-US" altLang="zh-CN" sz="1800" kern="0" dirty="0"/>
              <a:t>()</a:t>
            </a:r>
          </a:p>
        </p:txBody>
      </p:sp>
      <p:sp>
        <p:nvSpPr>
          <p:cNvPr id="21" name="Content Placeholder 2">
            <a:extLst>
              <a:ext uri="{FF2B5EF4-FFF2-40B4-BE49-F238E27FC236}">
                <a16:creationId xmlns:a16="http://schemas.microsoft.com/office/drawing/2014/main" id="{1303258D-71ED-DB42-A40B-FBF1DA58A016}"/>
              </a:ext>
            </a:extLst>
          </p:cNvPr>
          <p:cNvSpPr txBox="1">
            <a:spLocks/>
          </p:cNvSpPr>
          <p:nvPr/>
        </p:nvSpPr>
        <p:spPr bwMode="auto">
          <a:xfrm>
            <a:off x="4881562" y="4924044"/>
            <a:ext cx="8524875" cy="431323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80975" indent="-180975" algn="l" rtl="0" eaLnBrk="0" fontAlgn="base" hangingPunct="0">
              <a:spcBef>
                <a:spcPct val="0"/>
              </a:spcBef>
              <a:spcAft>
                <a:spcPct val="40000"/>
              </a:spcAft>
              <a:buFont typeface="Wingdings" charset="0"/>
              <a:buChar char="§"/>
              <a:defRPr kumimoji="1" sz="2000">
                <a:solidFill>
                  <a:schemeClr val="tx1"/>
                </a:solidFill>
                <a:latin typeface="+mn-lt"/>
                <a:ea typeface="宋体" charset="0"/>
                <a:cs typeface="+mn-cs"/>
              </a:defRPr>
            </a:lvl1pPr>
            <a:lvl2pPr marL="444500" indent="-261938" algn="l" rtl="0" eaLnBrk="0" fontAlgn="base" hangingPunct="0">
              <a:spcBef>
                <a:spcPct val="0"/>
              </a:spcBef>
              <a:spcAft>
                <a:spcPct val="40000"/>
              </a:spcAft>
              <a:buChar char="–"/>
              <a:defRPr kumimoji="1">
                <a:solidFill>
                  <a:schemeClr val="tx1"/>
                </a:solidFill>
                <a:latin typeface="+mn-lt"/>
                <a:ea typeface="Arial" charset="0"/>
                <a:cs typeface="+mn-cs"/>
              </a:defRPr>
            </a:lvl2pPr>
            <a:lvl3pPr marL="720725" indent="-274638" algn="l" rtl="0" eaLnBrk="0" fontAlgn="base" hangingPunct="0">
              <a:spcBef>
                <a:spcPct val="0"/>
              </a:spcBef>
              <a:spcAft>
                <a:spcPct val="40000"/>
              </a:spcAft>
              <a:buChar char="•"/>
              <a:defRPr kumimoji="1">
                <a:solidFill>
                  <a:schemeClr val="tx1"/>
                </a:solidFill>
                <a:latin typeface="+mn-lt"/>
                <a:ea typeface="Arial" charset="0"/>
                <a:cs typeface="+mn-cs"/>
              </a:defRPr>
            </a:lvl3pPr>
            <a:lvl4pPr marL="987425" indent="-265113" algn="l" rtl="0" eaLnBrk="0" fontAlgn="base" hangingPunct="0">
              <a:spcBef>
                <a:spcPct val="0"/>
              </a:spcBef>
              <a:spcAft>
                <a:spcPct val="40000"/>
              </a:spcAft>
              <a:buChar char="–"/>
              <a:defRPr kumimoji="1">
                <a:solidFill>
                  <a:schemeClr val="tx1"/>
                </a:solidFill>
                <a:latin typeface="+mn-lt"/>
                <a:ea typeface="Arial" charset="0"/>
                <a:cs typeface="+mn-cs"/>
              </a:defRPr>
            </a:lvl4pPr>
            <a:lvl5pPr marL="1254125" indent="-265113" algn="l" rtl="0" eaLnBrk="0" fontAlgn="base" hangingPunct="0">
              <a:spcBef>
                <a:spcPct val="0"/>
              </a:spcBef>
              <a:spcAft>
                <a:spcPct val="40000"/>
              </a:spcAft>
              <a:buChar char="»"/>
              <a:defRPr kumimoji="1">
                <a:solidFill>
                  <a:schemeClr val="tx1"/>
                </a:solidFill>
                <a:latin typeface="+mn-lt"/>
                <a:ea typeface="Arial" charset="0"/>
                <a:cs typeface="+mn-cs"/>
              </a:defRPr>
            </a:lvl5pPr>
            <a:lvl6pPr marL="1711325" indent="-265113" algn="l" rtl="0" fontAlgn="base">
              <a:spcBef>
                <a:spcPct val="0"/>
              </a:spcBef>
              <a:spcAft>
                <a:spcPct val="40000"/>
              </a:spcAft>
              <a:buChar char="»"/>
              <a:defRPr>
                <a:solidFill>
                  <a:schemeClr val="tx1"/>
                </a:solidFill>
                <a:latin typeface="+mn-lt"/>
                <a:cs typeface="+mn-cs"/>
              </a:defRPr>
            </a:lvl6pPr>
            <a:lvl7pPr marL="2168525" indent="-265113" algn="l" rtl="0" fontAlgn="base">
              <a:spcBef>
                <a:spcPct val="0"/>
              </a:spcBef>
              <a:spcAft>
                <a:spcPct val="40000"/>
              </a:spcAft>
              <a:buChar char="»"/>
              <a:defRPr>
                <a:solidFill>
                  <a:schemeClr val="tx1"/>
                </a:solidFill>
                <a:latin typeface="+mn-lt"/>
                <a:cs typeface="+mn-cs"/>
              </a:defRPr>
            </a:lvl7pPr>
            <a:lvl8pPr marL="2625725" indent="-265113" algn="l" rtl="0" fontAlgn="base">
              <a:spcBef>
                <a:spcPct val="0"/>
              </a:spcBef>
              <a:spcAft>
                <a:spcPct val="40000"/>
              </a:spcAft>
              <a:buChar char="»"/>
              <a:defRPr>
                <a:solidFill>
                  <a:schemeClr val="tx1"/>
                </a:solidFill>
                <a:latin typeface="+mn-lt"/>
                <a:cs typeface="+mn-cs"/>
              </a:defRPr>
            </a:lvl8pPr>
            <a:lvl9pPr marL="3082925" indent="-265113" algn="l" rtl="0" fontAlgn="base">
              <a:spcBef>
                <a:spcPct val="0"/>
              </a:spcBef>
              <a:spcAft>
                <a:spcPct val="40000"/>
              </a:spcAft>
              <a:buChar char="»"/>
              <a:defRPr>
                <a:solidFill>
                  <a:schemeClr val="tx1"/>
                </a:solidFill>
                <a:latin typeface="+mn-lt"/>
                <a:cs typeface="+mn-cs"/>
              </a:defRPr>
            </a:lvl9pPr>
          </a:lstStyle>
          <a:p>
            <a:pPr marL="182562" lvl="1" indent="0">
              <a:buFontTx/>
              <a:buNone/>
            </a:pPr>
            <a:r>
              <a:rPr lang="en-US" altLang="zh-CN" sz="1800" kern="0"/>
              <a:t>ntdll.ZwQuerySystemInformation()</a:t>
            </a:r>
            <a:endParaRPr lang="en-US" altLang="zh-CN" sz="1800" kern="0" dirty="0"/>
          </a:p>
        </p:txBody>
      </p:sp>
    </p:spTree>
    <p:extLst>
      <p:ext uri="{BB962C8B-B14F-4D97-AF65-F5344CB8AC3E}">
        <p14:creationId xmlns:p14="http://schemas.microsoft.com/office/powerpoint/2010/main" val="3049620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616A4-76AC-6C4F-95C5-F381EFF15D1D}"/>
              </a:ext>
            </a:extLst>
          </p:cNvPr>
          <p:cNvSpPr>
            <a:spLocks noGrp="1"/>
          </p:cNvSpPr>
          <p:nvPr>
            <p:ph type="title"/>
          </p:nvPr>
        </p:nvSpPr>
        <p:spPr>
          <a:xfrm>
            <a:off x="300038" y="101600"/>
            <a:ext cx="8520112" cy="647700"/>
          </a:xfrm>
        </p:spPr>
        <p:txBody>
          <a:bodyPr/>
          <a:lstStyle/>
          <a:p>
            <a:r>
              <a:rPr lang="en-US" altLang="zh-CN" dirty="0"/>
              <a:t>Create</a:t>
            </a:r>
            <a:r>
              <a:rPr lang="zh-CN" altLang="en-US" dirty="0"/>
              <a:t> </a:t>
            </a:r>
            <a:r>
              <a:rPr lang="en-US" altLang="zh-CN" dirty="0"/>
              <a:t>Stealth</a:t>
            </a:r>
            <a:r>
              <a:rPr lang="zh-CN" altLang="en-US" dirty="0"/>
              <a:t> </a:t>
            </a:r>
            <a:r>
              <a:rPr lang="en-US" altLang="zh-CN" dirty="0"/>
              <a:t>Process</a:t>
            </a:r>
            <a:endParaRPr lang="en-US" dirty="0"/>
          </a:p>
        </p:txBody>
      </p:sp>
      <p:sp>
        <p:nvSpPr>
          <p:cNvPr id="6" name="Content Placeholder 5">
            <a:extLst>
              <a:ext uri="{FF2B5EF4-FFF2-40B4-BE49-F238E27FC236}">
                <a16:creationId xmlns:a16="http://schemas.microsoft.com/office/drawing/2014/main" id="{496BE065-E6C5-3243-A40E-166855F71568}"/>
              </a:ext>
            </a:extLst>
          </p:cNvPr>
          <p:cNvSpPr>
            <a:spLocks noGrp="1"/>
          </p:cNvSpPr>
          <p:nvPr>
            <p:ph idx="1"/>
          </p:nvPr>
        </p:nvSpPr>
        <p:spPr>
          <a:xfrm>
            <a:off x="1124331" y="5926963"/>
            <a:ext cx="8524875" cy="4313238"/>
          </a:xfrm>
        </p:spPr>
        <p:txBody>
          <a:bodyPr/>
          <a:lstStyle/>
          <a:p>
            <a:r>
              <a:rPr lang="en-US" altLang="zh-CN" dirty="0"/>
              <a:t>Issues:</a:t>
            </a:r>
            <a:r>
              <a:rPr lang="zh-CN" altLang="en-US" dirty="0"/>
              <a:t> </a:t>
            </a:r>
            <a:r>
              <a:rPr lang="en-US" altLang="zh-CN" dirty="0"/>
              <a:t>Newly</a:t>
            </a:r>
            <a:r>
              <a:rPr lang="zh-CN" altLang="en-US" dirty="0"/>
              <a:t> </a:t>
            </a:r>
            <a:r>
              <a:rPr lang="en-US" altLang="zh-CN" dirty="0"/>
              <a:t>created</a:t>
            </a:r>
            <a:r>
              <a:rPr lang="zh-CN" altLang="en-US" dirty="0"/>
              <a:t> </a:t>
            </a:r>
            <a:r>
              <a:rPr lang="en-US" altLang="zh-CN" dirty="0"/>
              <a:t>process(</a:t>
            </a:r>
            <a:r>
              <a:rPr lang="en-US" altLang="zh-CN" dirty="0" err="1"/>
              <a:t>es</a:t>
            </a:r>
            <a:r>
              <a:rPr lang="en-US" altLang="zh-CN" dirty="0"/>
              <a:t>)</a:t>
            </a:r>
            <a:endParaRPr lang="en-US" dirty="0"/>
          </a:p>
        </p:txBody>
      </p:sp>
      <p:pic>
        <p:nvPicPr>
          <p:cNvPr id="9" name="Picture 8">
            <a:extLst>
              <a:ext uri="{FF2B5EF4-FFF2-40B4-BE49-F238E27FC236}">
                <a16:creationId xmlns:a16="http://schemas.microsoft.com/office/drawing/2014/main" id="{56999C77-6DEB-FA4A-BC42-2A3FF6BDEE92}"/>
              </a:ext>
            </a:extLst>
          </p:cNvPr>
          <p:cNvPicPr>
            <a:picLocks noChangeAspect="1"/>
          </p:cNvPicPr>
          <p:nvPr/>
        </p:nvPicPr>
        <p:blipFill>
          <a:blip r:embed="rId3"/>
          <a:stretch>
            <a:fillRect/>
          </a:stretch>
        </p:blipFill>
        <p:spPr>
          <a:xfrm>
            <a:off x="3735100" y="1328632"/>
            <a:ext cx="5410200" cy="3073400"/>
          </a:xfrm>
          <a:prstGeom prst="rect">
            <a:avLst/>
          </a:prstGeom>
        </p:spPr>
      </p:pic>
      <p:pic>
        <p:nvPicPr>
          <p:cNvPr id="10" name="Picture 9">
            <a:extLst>
              <a:ext uri="{FF2B5EF4-FFF2-40B4-BE49-F238E27FC236}">
                <a16:creationId xmlns:a16="http://schemas.microsoft.com/office/drawing/2014/main" id="{84FD7F65-DB2D-2141-B2AE-4165579E2D4D}"/>
              </a:ext>
            </a:extLst>
          </p:cNvPr>
          <p:cNvPicPr>
            <a:picLocks noChangeAspect="1"/>
          </p:cNvPicPr>
          <p:nvPr/>
        </p:nvPicPr>
        <p:blipFill>
          <a:blip r:embed="rId3"/>
          <a:stretch>
            <a:fillRect/>
          </a:stretch>
        </p:blipFill>
        <p:spPr>
          <a:xfrm>
            <a:off x="1124331" y="1907964"/>
            <a:ext cx="5410200" cy="3073400"/>
          </a:xfrm>
          <a:prstGeom prst="rect">
            <a:avLst/>
          </a:prstGeom>
        </p:spPr>
      </p:pic>
      <p:sp>
        <p:nvSpPr>
          <p:cNvPr id="11" name="Content Placeholder 2">
            <a:extLst>
              <a:ext uri="{FF2B5EF4-FFF2-40B4-BE49-F238E27FC236}">
                <a16:creationId xmlns:a16="http://schemas.microsoft.com/office/drawing/2014/main" id="{60B89BEC-5769-4E41-81B8-986F639467EC}"/>
              </a:ext>
            </a:extLst>
          </p:cNvPr>
          <p:cNvSpPr txBox="1">
            <a:spLocks/>
          </p:cNvSpPr>
          <p:nvPr/>
        </p:nvSpPr>
        <p:spPr bwMode="auto">
          <a:xfrm>
            <a:off x="1572769" y="4981364"/>
            <a:ext cx="8524875" cy="431323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80975" indent="-180975" algn="l" rtl="0" eaLnBrk="0" fontAlgn="base" hangingPunct="0">
              <a:spcBef>
                <a:spcPct val="0"/>
              </a:spcBef>
              <a:spcAft>
                <a:spcPct val="40000"/>
              </a:spcAft>
              <a:buFont typeface="Wingdings" charset="0"/>
              <a:buChar char="§"/>
              <a:defRPr kumimoji="1" sz="2000">
                <a:solidFill>
                  <a:schemeClr val="tx1"/>
                </a:solidFill>
                <a:latin typeface="+mn-lt"/>
                <a:ea typeface="宋体" charset="0"/>
                <a:cs typeface="+mn-cs"/>
              </a:defRPr>
            </a:lvl1pPr>
            <a:lvl2pPr marL="444500" indent="-261938" algn="l" rtl="0" eaLnBrk="0" fontAlgn="base" hangingPunct="0">
              <a:spcBef>
                <a:spcPct val="0"/>
              </a:spcBef>
              <a:spcAft>
                <a:spcPct val="40000"/>
              </a:spcAft>
              <a:buChar char="–"/>
              <a:defRPr kumimoji="1">
                <a:solidFill>
                  <a:schemeClr val="tx1"/>
                </a:solidFill>
                <a:latin typeface="+mn-lt"/>
                <a:ea typeface="Arial" charset="0"/>
                <a:cs typeface="+mn-cs"/>
              </a:defRPr>
            </a:lvl2pPr>
            <a:lvl3pPr marL="720725" indent="-274638" algn="l" rtl="0" eaLnBrk="0" fontAlgn="base" hangingPunct="0">
              <a:spcBef>
                <a:spcPct val="0"/>
              </a:spcBef>
              <a:spcAft>
                <a:spcPct val="40000"/>
              </a:spcAft>
              <a:buChar char="•"/>
              <a:defRPr kumimoji="1">
                <a:solidFill>
                  <a:schemeClr val="tx1"/>
                </a:solidFill>
                <a:latin typeface="+mn-lt"/>
                <a:ea typeface="Arial" charset="0"/>
                <a:cs typeface="+mn-cs"/>
              </a:defRPr>
            </a:lvl3pPr>
            <a:lvl4pPr marL="987425" indent="-265113" algn="l" rtl="0" eaLnBrk="0" fontAlgn="base" hangingPunct="0">
              <a:spcBef>
                <a:spcPct val="0"/>
              </a:spcBef>
              <a:spcAft>
                <a:spcPct val="40000"/>
              </a:spcAft>
              <a:buChar char="–"/>
              <a:defRPr kumimoji="1">
                <a:solidFill>
                  <a:schemeClr val="tx1"/>
                </a:solidFill>
                <a:latin typeface="+mn-lt"/>
                <a:ea typeface="Arial" charset="0"/>
                <a:cs typeface="+mn-cs"/>
              </a:defRPr>
            </a:lvl4pPr>
            <a:lvl5pPr marL="1254125" indent="-265113" algn="l" rtl="0" eaLnBrk="0" fontAlgn="base" hangingPunct="0">
              <a:spcBef>
                <a:spcPct val="0"/>
              </a:spcBef>
              <a:spcAft>
                <a:spcPct val="40000"/>
              </a:spcAft>
              <a:buChar char="»"/>
              <a:defRPr kumimoji="1">
                <a:solidFill>
                  <a:schemeClr val="tx1"/>
                </a:solidFill>
                <a:latin typeface="+mn-lt"/>
                <a:ea typeface="Arial" charset="0"/>
                <a:cs typeface="+mn-cs"/>
              </a:defRPr>
            </a:lvl5pPr>
            <a:lvl6pPr marL="1711325" indent="-265113" algn="l" rtl="0" fontAlgn="base">
              <a:spcBef>
                <a:spcPct val="0"/>
              </a:spcBef>
              <a:spcAft>
                <a:spcPct val="40000"/>
              </a:spcAft>
              <a:buChar char="»"/>
              <a:defRPr>
                <a:solidFill>
                  <a:schemeClr val="tx1"/>
                </a:solidFill>
                <a:latin typeface="+mn-lt"/>
                <a:cs typeface="+mn-cs"/>
              </a:defRPr>
            </a:lvl6pPr>
            <a:lvl7pPr marL="2168525" indent="-265113" algn="l" rtl="0" fontAlgn="base">
              <a:spcBef>
                <a:spcPct val="0"/>
              </a:spcBef>
              <a:spcAft>
                <a:spcPct val="40000"/>
              </a:spcAft>
              <a:buChar char="»"/>
              <a:defRPr>
                <a:solidFill>
                  <a:schemeClr val="tx1"/>
                </a:solidFill>
                <a:latin typeface="+mn-lt"/>
                <a:cs typeface="+mn-cs"/>
              </a:defRPr>
            </a:lvl7pPr>
            <a:lvl8pPr marL="2625725" indent="-265113" algn="l" rtl="0" fontAlgn="base">
              <a:spcBef>
                <a:spcPct val="0"/>
              </a:spcBef>
              <a:spcAft>
                <a:spcPct val="40000"/>
              </a:spcAft>
              <a:buChar char="»"/>
              <a:defRPr>
                <a:solidFill>
                  <a:schemeClr val="tx1"/>
                </a:solidFill>
                <a:latin typeface="+mn-lt"/>
                <a:cs typeface="+mn-cs"/>
              </a:defRPr>
            </a:lvl8pPr>
            <a:lvl9pPr marL="3082925" indent="-265113" algn="l" rtl="0" fontAlgn="base">
              <a:spcBef>
                <a:spcPct val="0"/>
              </a:spcBef>
              <a:spcAft>
                <a:spcPct val="40000"/>
              </a:spcAft>
              <a:buChar char="»"/>
              <a:defRPr>
                <a:solidFill>
                  <a:schemeClr val="tx1"/>
                </a:solidFill>
                <a:latin typeface="+mn-lt"/>
                <a:cs typeface="+mn-cs"/>
              </a:defRPr>
            </a:lvl9pPr>
          </a:lstStyle>
          <a:p>
            <a:pPr marL="182562" lvl="1" indent="0">
              <a:buFontTx/>
              <a:buNone/>
            </a:pPr>
            <a:r>
              <a:rPr lang="en-US" altLang="zh-CN" sz="1800" kern="0"/>
              <a:t>ntdll.ZwQuerySystemInformation()</a:t>
            </a:r>
            <a:endParaRPr lang="en-US" altLang="zh-CN" sz="1800" kern="0" dirty="0"/>
          </a:p>
        </p:txBody>
      </p:sp>
    </p:spTree>
    <p:extLst>
      <p:ext uri="{BB962C8B-B14F-4D97-AF65-F5344CB8AC3E}">
        <p14:creationId xmlns:p14="http://schemas.microsoft.com/office/powerpoint/2010/main" val="31979370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616A4-76AC-6C4F-95C5-F381EFF15D1D}"/>
              </a:ext>
            </a:extLst>
          </p:cNvPr>
          <p:cNvSpPr>
            <a:spLocks noGrp="1"/>
          </p:cNvSpPr>
          <p:nvPr>
            <p:ph type="title"/>
          </p:nvPr>
        </p:nvSpPr>
        <p:spPr>
          <a:xfrm>
            <a:off x="300038" y="101600"/>
            <a:ext cx="8520112" cy="647700"/>
          </a:xfrm>
        </p:spPr>
        <p:txBody>
          <a:bodyPr/>
          <a:lstStyle/>
          <a:p>
            <a:r>
              <a:rPr lang="en-US" altLang="zh-CN" dirty="0"/>
              <a:t>Create</a:t>
            </a:r>
            <a:r>
              <a:rPr lang="zh-CN" altLang="en-US" dirty="0"/>
              <a:t> </a:t>
            </a:r>
            <a:r>
              <a:rPr lang="en-US" altLang="zh-CN" dirty="0"/>
              <a:t>Stealth</a:t>
            </a:r>
            <a:r>
              <a:rPr lang="zh-CN" altLang="en-US" dirty="0"/>
              <a:t> </a:t>
            </a:r>
            <a:r>
              <a:rPr lang="en-US" altLang="zh-CN" dirty="0"/>
              <a:t>Process</a:t>
            </a:r>
            <a:endParaRPr lang="en-US" dirty="0"/>
          </a:p>
        </p:txBody>
      </p:sp>
      <p:sp>
        <p:nvSpPr>
          <p:cNvPr id="6" name="Content Placeholder 5">
            <a:extLst>
              <a:ext uri="{FF2B5EF4-FFF2-40B4-BE49-F238E27FC236}">
                <a16:creationId xmlns:a16="http://schemas.microsoft.com/office/drawing/2014/main" id="{496BE065-E6C5-3243-A40E-166855F71568}"/>
              </a:ext>
            </a:extLst>
          </p:cNvPr>
          <p:cNvSpPr>
            <a:spLocks noGrp="1"/>
          </p:cNvSpPr>
          <p:nvPr>
            <p:ph idx="1"/>
          </p:nvPr>
        </p:nvSpPr>
        <p:spPr>
          <a:xfrm>
            <a:off x="1490091" y="5292979"/>
            <a:ext cx="8524875" cy="4313238"/>
          </a:xfrm>
        </p:spPr>
        <p:txBody>
          <a:bodyPr/>
          <a:lstStyle/>
          <a:p>
            <a:r>
              <a:rPr lang="en-US" altLang="zh-CN" b="1" dirty="0">
                <a:solidFill>
                  <a:srgbClr val="FF0000"/>
                </a:solidFill>
              </a:rPr>
              <a:t>Solution:</a:t>
            </a:r>
            <a:r>
              <a:rPr lang="zh-CN" altLang="en-US" b="1" dirty="0">
                <a:solidFill>
                  <a:srgbClr val="FF0000"/>
                </a:solidFill>
              </a:rPr>
              <a:t> </a:t>
            </a:r>
            <a:r>
              <a:rPr lang="en-US" altLang="zh-CN" b="1" dirty="0">
                <a:solidFill>
                  <a:srgbClr val="FF0000"/>
                </a:solidFill>
              </a:rPr>
              <a:t>Hook</a:t>
            </a:r>
            <a:r>
              <a:rPr lang="zh-CN" altLang="en-US" b="1" dirty="0">
                <a:solidFill>
                  <a:srgbClr val="FF0000"/>
                </a:solidFill>
              </a:rPr>
              <a:t> </a:t>
            </a:r>
            <a:r>
              <a:rPr lang="en-US" altLang="zh-CN" b="1" dirty="0">
                <a:solidFill>
                  <a:srgbClr val="FF0000"/>
                </a:solidFill>
              </a:rPr>
              <a:t>all</a:t>
            </a:r>
            <a:r>
              <a:rPr lang="zh-CN" altLang="en-US" b="1" dirty="0">
                <a:solidFill>
                  <a:srgbClr val="FF0000"/>
                </a:solidFill>
              </a:rPr>
              <a:t> </a:t>
            </a:r>
            <a:r>
              <a:rPr lang="en-US" altLang="zh-CN" b="1" dirty="0">
                <a:solidFill>
                  <a:srgbClr val="FF0000"/>
                </a:solidFill>
              </a:rPr>
              <a:t>of</a:t>
            </a:r>
            <a:r>
              <a:rPr lang="zh-CN" altLang="en-US" b="1" dirty="0">
                <a:solidFill>
                  <a:srgbClr val="FF0000"/>
                </a:solidFill>
              </a:rPr>
              <a:t> </a:t>
            </a:r>
            <a:r>
              <a:rPr lang="en-US" altLang="zh-CN" b="1" dirty="0">
                <a:solidFill>
                  <a:srgbClr val="FF0000"/>
                </a:solidFill>
              </a:rPr>
              <a:t>them!</a:t>
            </a:r>
            <a:r>
              <a:rPr lang="zh-CN" altLang="en-US" b="1" dirty="0">
                <a:solidFill>
                  <a:srgbClr val="FF0000"/>
                </a:solidFill>
              </a:rPr>
              <a:t> </a:t>
            </a:r>
            <a:r>
              <a:rPr lang="en-US" altLang="zh-CN" b="1" dirty="0">
                <a:solidFill>
                  <a:srgbClr val="FF0000"/>
                </a:solidFill>
                <a:sym typeface="Wingdings" pitchFamily="2" charset="2"/>
              </a:rPr>
              <a:t></a:t>
            </a:r>
            <a:r>
              <a:rPr lang="zh-CN" altLang="en-US" b="1" dirty="0">
                <a:solidFill>
                  <a:srgbClr val="FF0000"/>
                </a:solidFill>
                <a:sym typeface="Wingdings" pitchFamily="2" charset="2"/>
              </a:rPr>
              <a:t> </a:t>
            </a:r>
            <a:r>
              <a:rPr lang="en-US" altLang="zh-CN" b="1" dirty="0">
                <a:solidFill>
                  <a:srgbClr val="FF0000"/>
                </a:solidFill>
                <a:sym typeface="Wingdings" pitchFamily="2" charset="2"/>
              </a:rPr>
              <a:t>Global</a:t>
            </a:r>
            <a:r>
              <a:rPr lang="zh-CN" altLang="en-US" b="1" dirty="0">
                <a:solidFill>
                  <a:srgbClr val="FF0000"/>
                </a:solidFill>
                <a:sym typeface="Wingdings" pitchFamily="2" charset="2"/>
              </a:rPr>
              <a:t> </a:t>
            </a:r>
            <a:r>
              <a:rPr lang="en-US" altLang="zh-CN" b="1" dirty="0">
                <a:solidFill>
                  <a:srgbClr val="FF0000"/>
                </a:solidFill>
                <a:sym typeface="Wingdings" pitchFamily="2" charset="2"/>
              </a:rPr>
              <a:t>Hook</a:t>
            </a:r>
            <a:endParaRPr lang="en-US" b="1" dirty="0">
              <a:solidFill>
                <a:srgbClr val="FF0000"/>
              </a:solidFill>
            </a:endParaRPr>
          </a:p>
        </p:txBody>
      </p:sp>
      <p:pic>
        <p:nvPicPr>
          <p:cNvPr id="9" name="Picture 8">
            <a:extLst>
              <a:ext uri="{FF2B5EF4-FFF2-40B4-BE49-F238E27FC236}">
                <a16:creationId xmlns:a16="http://schemas.microsoft.com/office/drawing/2014/main" id="{56999C77-6DEB-FA4A-BC42-2A3FF6BDEE92}"/>
              </a:ext>
            </a:extLst>
          </p:cNvPr>
          <p:cNvPicPr>
            <a:picLocks noChangeAspect="1"/>
          </p:cNvPicPr>
          <p:nvPr/>
        </p:nvPicPr>
        <p:blipFill>
          <a:blip r:embed="rId3"/>
          <a:stretch>
            <a:fillRect/>
          </a:stretch>
        </p:blipFill>
        <p:spPr>
          <a:xfrm>
            <a:off x="3735100" y="1328632"/>
            <a:ext cx="5410200" cy="3073400"/>
          </a:xfrm>
          <a:prstGeom prst="rect">
            <a:avLst/>
          </a:prstGeom>
        </p:spPr>
      </p:pic>
      <p:pic>
        <p:nvPicPr>
          <p:cNvPr id="10" name="Picture 9">
            <a:extLst>
              <a:ext uri="{FF2B5EF4-FFF2-40B4-BE49-F238E27FC236}">
                <a16:creationId xmlns:a16="http://schemas.microsoft.com/office/drawing/2014/main" id="{84FD7F65-DB2D-2141-B2AE-4165579E2D4D}"/>
              </a:ext>
            </a:extLst>
          </p:cNvPr>
          <p:cNvPicPr>
            <a:picLocks noChangeAspect="1"/>
          </p:cNvPicPr>
          <p:nvPr/>
        </p:nvPicPr>
        <p:blipFill>
          <a:blip r:embed="rId3"/>
          <a:stretch>
            <a:fillRect/>
          </a:stretch>
        </p:blipFill>
        <p:spPr>
          <a:xfrm>
            <a:off x="1124331" y="1907964"/>
            <a:ext cx="5410200" cy="3073400"/>
          </a:xfrm>
          <a:prstGeom prst="rect">
            <a:avLst/>
          </a:prstGeom>
        </p:spPr>
      </p:pic>
    </p:spTree>
    <p:extLst>
      <p:ext uri="{BB962C8B-B14F-4D97-AF65-F5344CB8AC3E}">
        <p14:creationId xmlns:p14="http://schemas.microsoft.com/office/powerpoint/2010/main" val="14509524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8FF25-6883-684D-A3FE-E9CE72DD1DD9}"/>
              </a:ext>
            </a:extLst>
          </p:cNvPr>
          <p:cNvSpPr>
            <a:spLocks noGrp="1"/>
          </p:cNvSpPr>
          <p:nvPr>
            <p:ph type="title"/>
          </p:nvPr>
        </p:nvSpPr>
        <p:spPr/>
        <p:txBody>
          <a:bodyPr/>
          <a:lstStyle/>
          <a:p>
            <a:r>
              <a:rPr lang="en-US" altLang="zh-CN" dirty="0"/>
              <a:t>Example</a:t>
            </a:r>
            <a:r>
              <a:rPr lang="zh-CN" altLang="en-US" dirty="0"/>
              <a:t> </a:t>
            </a:r>
            <a:r>
              <a:rPr lang="en-US" altLang="zh-CN" dirty="0"/>
              <a:t>2:</a:t>
            </a:r>
            <a:r>
              <a:rPr lang="zh-CN" altLang="en-US" dirty="0"/>
              <a:t> </a:t>
            </a:r>
            <a:r>
              <a:rPr lang="en-US" altLang="zh-CN" dirty="0"/>
              <a:t>Global Hook</a:t>
            </a:r>
            <a:endParaRPr lang="en-US" dirty="0"/>
          </a:p>
        </p:txBody>
      </p:sp>
      <p:sp>
        <p:nvSpPr>
          <p:cNvPr id="3" name="Content Placeholder 2">
            <a:extLst>
              <a:ext uri="{FF2B5EF4-FFF2-40B4-BE49-F238E27FC236}">
                <a16:creationId xmlns:a16="http://schemas.microsoft.com/office/drawing/2014/main" id="{84BF7CDB-63E4-4843-A7A6-F012F1212F3E}"/>
              </a:ext>
            </a:extLst>
          </p:cNvPr>
          <p:cNvSpPr>
            <a:spLocks noGrp="1"/>
          </p:cNvSpPr>
          <p:nvPr>
            <p:ph idx="1"/>
          </p:nvPr>
        </p:nvSpPr>
        <p:spPr>
          <a:xfrm>
            <a:off x="295275" y="842899"/>
            <a:ext cx="8524875" cy="4313238"/>
          </a:xfrm>
        </p:spPr>
        <p:txBody>
          <a:bodyPr/>
          <a:lstStyle/>
          <a:p>
            <a:r>
              <a:rPr lang="en-US" altLang="zh-CN" dirty="0"/>
              <a:t>Download</a:t>
            </a:r>
            <a:r>
              <a:rPr lang="zh-CN" altLang="en-US" dirty="0"/>
              <a:t> </a:t>
            </a:r>
            <a:r>
              <a:rPr lang="en-US" altLang="zh-CN" dirty="0"/>
              <a:t>and</a:t>
            </a:r>
            <a:r>
              <a:rPr lang="zh-CN" altLang="en-US" dirty="0"/>
              <a:t> </a:t>
            </a:r>
            <a:r>
              <a:rPr lang="en-US" altLang="zh-CN" dirty="0"/>
              <a:t>try</a:t>
            </a:r>
            <a:r>
              <a:rPr lang="zh-CN" altLang="en-US" dirty="0"/>
              <a:t> </a:t>
            </a:r>
            <a:r>
              <a:rPr lang="en-US" altLang="zh-CN" dirty="0"/>
              <a:t>StealthProcess2.zip</a:t>
            </a:r>
            <a:endParaRPr lang="en-US" dirty="0"/>
          </a:p>
        </p:txBody>
      </p:sp>
      <p:sp>
        <p:nvSpPr>
          <p:cNvPr id="6" name="TextBox 5">
            <a:extLst>
              <a:ext uri="{FF2B5EF4-FFF2-40B4-BE49-F238E27FC236}">
                <a16:creationId xmlns:a16="http://schemas.microsoft.com/office/drawing/2014/main" id="{706C6785-09DA-F64A-862C-F6675D138B67}"/>
              </a:ext>
            </a:extLst>
          </p:cNvPr>
          <p:cNvSpPr txBox="1"/>
          <p:nvPr/>
        </p:nvSpPr>
        <p:spPr>
          <a:xfrm>
            <a:off x="1365504" y="2393890"/>
            <a:ext cx="3863558" cy="400110"/>
          </a:xfrm>
          <a:prstGeom prst="rect">
            <a:avLst/>
          </a:prstGeom>
          <a:noFill/>
        </p:spPr>
        <p:txBody>
          <a:bodyPr wrap="none" rtlCol="0">
            <a:spAutoFit/>
          </a:bodyPr>
          <a:lstStyle/>
          <a:p>
            <a:r>
              <a:rPr lang="en-US" dirty="0"/>
              <a:t>HideProc2.exe –hide stealth2.dll</a:t>
            </a:r>
          </a:p>
        </p:txBody>
      </p:sp>
      <p:sp>
        <p:nvSpPr>
          <p:cNvPr id="7" name="TextBox 6">
            <a:extLst>
              <a:ext uri="{FF2B5EF4-FFF2-40B4-BE49-F238E27FC236}">
                <a16:creationId xmlns:a16="http://schemas.microsoft.com/office/drawing/2014/main" id="{9BA05B8E-7DCB-E94A-9D60-F76FC77C0D46}"/>
              </a:ext>
            </a:extLst>
          </p:cNvPr>
          <p:cNvSpPr txBox="1"/>
          <p:nvPr/>
        </p:nvSpPr>
        <p:spPr>
          <a:xfrm>
            <a:off x="1365504" y="1530258"/>
            <a:ext cx="6107762" cy="400110"/>
          </a:xfrm>
          <a:prstGeom prst="rect">
            <a:avLst/>
          </a:prstGeom>
          <a:noFill/>
        </p:spPr>
        <p:txBody>
          <a:bodyPr wrap="none" rtlCol="0">
            <a:spAutoFit/>
          </a:bodyPr>
          <a:lstStyle/>
          <a:p>
            <a:r>
              <a:rPr lang="en-US" dirty="0"/>
              <a:t>copy stealth2.dll to %</a:t>
            </a:r>
            <a:r>
              <a:rPr lang="en-US" dirty="0" err="1"/>
              <a:t>SystemRoot</a:t>
            </a:r>
            <a:r>
              <a:rPr lang="en-US" dirty="0"/>
              <a:t>%\system32 folder</a:t>
            </a:r>
          </a:p>
        </p:txBody>
      </p:sp>
    </p:spTree>
    <p:extLst>
      <p:ext uri="{BB962C8B-B14F-4D97-AF65-F5344CB8AC3E}">
        <p14:creationId xmlns:p14="http://schemas.microsoft.com/office/powerpoint/2010/main" val="27740678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155575" y="1279972"/>
            <a:ext cx="898842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zh-CN" sz="4800" b="1" dirty="0">
                <a:solidFill>
                  <a:schemeClr val="bg1"/>
                </a:solidFill>
                <a:latin typeface="Agency FB" panose="020B0503020202020204" pitchFamily="34" charset="0"/>
                <a:ea typeface="Calibri" charset="0"/>
                <a:cs typeface="Calibri" charset="0"/>
                <a:sym typeface="Arial" charset="0"/>
              </a:rPr>
              <a:t>Kernel</a:t>
            </a:r>
            <a:r>
              <a:rPr lang="zh-CN" altLang="en-US" sz="4800" b="1" dirty="0">
                <a:solidFill>
                  <a:schemeClr val="bg1"/>
                </a:solidFill>
                <a:latin typeface="Agency FB" panose="020B0503020202020204" pitchFamily="34" charset="0"/>
                <a:ea typeface="Calibri" charset="0"/>
                <a:cs typeface="Calibri" charset="0"/>
                <a:sym typeface="Arial" charset="0"/>
              </a:rPr>
              <a:t> </a:t>
            </a:r>
            <a:r>
              <a:rPr lang="en-US" altLang="zh-CN" sz="4800" b="1" dirty="0">
                <a:solidFill>
                  <a:schemeClr val="bg1"/>
                </a:solidFill>
                <a:latin typeface="Agency FB" panose="020B0503020202020204" pitchFamily="34" charset="0"/>
                <a:ea typeface="Calibri" charset="0"/>
                <a:cs typeface="Calibri" charset="0"/>
                <a:sym typeface="Arial" charset="0"/>
              </a:rPr>
              <a:t>Mode</a:t>
            </a:r>
            <a:r>
              <a:rPr lang="zh-CN" altLang="en-US" sz="4800" b="1" dirty="0">
                <a:solidFill>
                  <a:schemeClr val="bg1"/>
                </a:solidFill>
                <a:latin typeface="Agency FB" panose="020B0503020202020204" pitchFamily="34" charset="0"/>
                <a:ea typeface="Calibri" charset="0"/>
                <a:cs typeface="Calibri" charset="0"/>
                <a:sym typeface="Arial" charset="0"/>
              </a:rPr>
              <a:t> </a:t>
            </a:r>
            <a:r>
              <a:rPr lang="en-US" altLang="zh-Hans" sz="4800" b="1" dirty="0">
                <a:solidFill>
                  <a:schemeClr val="bg1"/>
                </a:solidFill>
                <a:latin typeface="Agency FB" panose="020B0503020202020204" pitchFamily="34" charset="0"/>
                <a:ea typeface="Calibri" charset="0"/>
                <a:cs typeface="Calibri" charset="0"/>
                <a:sym typeface="Arial" charset="0"/>
              </a:rPr>
              <a:t>Roo</a:t>
            </a:r>
            <a:r>
              <a:rPr lang="en-US" altLang="zh-CN" sz="4800" b="1" dirty="0">
                <a:solidFill>
                  <a:schemeClr val="bg1"/>
                </a:solidFill>
                <a:latin typeface="Agency FB" panose="020B0503020202020204" pitchFamily="34" charset="0"/>
                <a:ea typeface="Calibri" charset="0"/>
                <a:cs typeface="Calibri" charset="0"/>
                <a:sym typeface="Arial" charset="0"/>
              </a:rPr>
              <a:t>tkit</a:t>
            </a:r>
          </a:p>
        </p:txBody>
      </p:sp>
      <p:sp>
        <p:nvSpPr>
          <p:cNvPr id="3" name="AutoShape 8" descr="Image result for programming languag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4" name="Picture 3">
            <a:extLst>
              <a:ext uri="{FF2B5EF4-FFF2-40B4-BE49-F238E27FC236}">
                <a16:creationId xmlns:a16="http://schemas.microsoft.com/office/drawing/2014/main" id="{109E9F38-F0D3-F842-9565-E926001E9B48}"/>
              </a:ext>
            </a:extLst>
          </p:cNvPr>
          <p:cNvPicPr>
            <a:picLocks noChangeAspect="1"/>
          </p:cNvPicPr>
          <p:nvPr/>
        </p:nvPicPr>
        <p:blipFill>
          <a:blip r:embed="rId3"/>
          <a:stretch>
            <a:fillRect/>
          </a:stretch>
        </p:blipFill>
        <p:spPr>
          <a:xfrm>
            <a:off x="5352287" y="3808166"/>
            <a:ext cx="3791711" cy="2129591"/>
          </a:xfrm>
          <a:prstGeom prst="rect">
            <a:avLst/>
          </a:prstGeom>
        </p:spPr>
      </p:pic>
    </p:spTree>
    <p:extLst>
      <p:ext uri="{BB962C8B-B14F-4D97-AF65-F5344CB8AC3E}">
        <p14:creationId xmlns:p14="http://schemas.microsoft.com/office/powerpoint/2010/main" val="16524216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90AB2-BF10-EE43-A809-25A1AD81489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7F9C5E4-3562-0247-B98D-06C22B1F806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3BD7145-38C5-1146-B656-F75015AE19ED}"/>
              </a:ext>
            </a:extLst>
          </p:cNvPr>
          <p:cNvPicPr>
            <a:picLocks noChangeAspect="1"/>
          </p:cNvPicPr>
          <p:nvPr/>
        </p:nvPicPr>
        <p:blipFill>
          <a:blip r:embed="rId2"/>
          <a:stretch>
            <a:fillRect/>
          </a:stretch>
        </p:blipFill>
        <p:spPr>
          <a:xfrm>
            <a:off x="1269237" y="2444750"/>
            <a:ext cx="5994353" cy="1676146"/>
          </a:xfrm>
          <a:prstGeom prst="rect">
            <a:avLst/>
          </a:prstGeom>
        </p:spPr>
      </p:pic>
    </p:spTree>
    <p:extLst>
      <p:ext uri="{BB962C8B-B14F-4D97-AF65-F5344CB8AC3E}">
        <p14:creationId xmlns:p14="http://schemas.microsoft.com/office/powerpoint/2010/main" val="756020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533CEA-3954-EC4F-AA3D-C590C008B827}"/>
              </a:ext>
            </a:extLst>
          </p:cNvPr>
          <p:cNvSpPr>
            <a:spLocks noGrp="1"/>
          </p:cNvSpPr>
          <p:nvPr>
            <p:ph type="title"/>
          </p:nvPr>
        </p:nvSpPr>
        <p:spPr/>
        <p:txBody>
          <a:bodyPr/>
          <a:lstStyle/>
          <a:p>
            <a:r>
              <a:rPr lang="en-US" altLang="zh-CN" dirty="0"/>
              <a:t>Review:</a:t>
            </a:r>
            <a:r>
              <a:rPr lang="zh-CN" altLang="en-US" dirty="0"/>
              <a:t> </a:t>
            </a:r>
            <a:r>
              <a:rPr lang="en-US" dirty="0"/>
              <a:t>Stealth</a:t>
            </a:r>
            <a:r>
              <a:rPr lang="zh-CN" altLang="en-US" dirty="0"/>
              <a:t> </a:t>
            </a:r>
            <a:r>
              <a:rPr lang="en-US" altLang="zh-CN" dirty="0"/>
              <a:t>Process</a:t>
            </a:r>
            <a:endParaRPr lang="en-US" dirty="0"/>
          </a:p>
        </p:txBody>
      </p:sp>
      <p:pic>
        <p:nvPicPr>
          <p:cNvPr id="3" name="Picture 2">
            <a:extLst>
              <a:ext uri="{FF2B5EF4-FFF2-40B4-BE49-F238E27FC236}">
                <a16:creationId xmlns:a16="http://schemas.microsoft.com/office/drawing/2014/main" id="{8D12DA28-169A-1340-911B-E68A82CD4138}"/>
              </a:ext>
            </a:extLst>
          </p:cNvPr>
          <p:cNvPicPr>
            <a:picLocks noChangeAspect="1"/>
          </p:cNvPicPr>
          <p:nvPr/>
        </p:nvPicPr>
        <p:blipFill>
          <a:blip r:embed="rId3"/>
          <a:stretch>
            <a:fillRect/>
          </a:stretch>
        </p:blipFill>
        <p:spPr>
          <a:xfrm>
            <a:off x="762000" y="1289050"/>
            <a:ext cx="7620000" cy="4279900"/>
          </a:xfrm>
          <a:prstGeom prst="rect">
            <a:avLst/>
          </a:prstGeom>
        </p:spPr>
      </p:pic>
      <p:sp>
        <p:nvSpPr>
          <p:cNvPr id="7" name="&quot;No&quot; Symbol 6">
            <a:extLst>
              <a:ext uri="{FF2B5EF4-FFF2-40B4-BE49-F238E27FC236}">
                <a16:creationId xmlns:a16="http://schemas.microsoft.com/office/drawing/2014/main" id="{F6A8A2D0-3237-0846-9942-06593764B4DB}"/>
              </a:ext>
            </a:extLst>
          </p:cNvPr>
          <p:cNvSpPr/>
          <p:nvPr/>
        </p:nvSpPr>
        <p:spPr bwMode="auto">
          <a:xfrm>
            <a:off x="4706112" y="3429000"/>
            <a:ext cx="2304288" cy="2139950"/>
          </a:xfrm>
          <a:prstGeom prst="noSmoking">
            <a:avLst/>
          </a:prstGeom>
          <a:solidFill>
            <a:srgbClr val="FF0000"/>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rgbClr val="FF0000"/>
              </a:solidFill>
              <a:effectLst/>
              <a:latin typeface="Arial" charset="0"/>
            </a:endParaRPr>
          </a:p>
        </p:txBody>
      </p:sp>
      <p:sp>
        <p:nvSpPr>
          <p:cNvPr id="9" name="&quot;No&quot; Symbol 8">
            <a:extLst>
              <a:ext uri="{FF2B5EF4-FFF2-40B4-BE49-F238E27FC236}">
                <a16:creationId xmlns:a16="http://schemas.microsoft.com/office/drawing/2014/main" id="{F2D4F948-025A-544E-A59B-8B3B9CC05DA1}"/>
              </a:ext>
            </a:extLst>
          </p:cNvPr>
          <p:cNvSpPr/>
          <p:nvPr/>
        </p:nvSpPr>
        <p:spPr bwMode="auto">
          <a:xfrm>
            <a:off x="429768" y="3429000"/>
            <a:ext cx="2304288" cy="2139950"/>
          </a:xfrm>
          <a:prstGeom prst="noSmoking">
            <a:avLst/>
          </a:prstGeom>
          <a:solidFill>
            <a:srgbClr val="FF0000"/>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rgbClr val="FF0000"/>
              </a:solidFill>
              <a:effectLst/>
              <a:latin typeface="Arial" charset="0"/>
            </a:endParaRPr>
          </a:p>
        </p:txBody>
      </p:sp>
      <p:sp>
        <p:nvSpPr>
          <p:cNvPr id="10" name="TextBox 9">
            <a:extLst>
              <a:ext uri="{FF2B5EF4-FFF2-40B4-BE49-F238E27FC236}">
                <a16:creationId xmlns:a16="http://schemas.microsoft.com/office/drawing/2014/main" id="{D283FF4A-BEEA-C249-ADEF-6C513220D9D4}"/>
              </a:ext>
            </a:extLst>
          </p:cNvPr>
          <p:cNvSpPr txBox="1"/>
          <p:nvPr/>
        </p:nvSpPr>
        <p:spPr>
          <a:xfrm>
            <a:off x="3218688" y="5718048"/>
            <a:ext cx="2108269" cy="400110"/>
          </a:xfrm>
          <a:prstGeom prst="rect">
            <a:avLst/>
          </a:prstGeom>
          <a:noFill/>
        </p:spPr>
        <p:txBody>
          <a:bodyPr wrap="none" rtlCol="0">
            <a:spAutoFit/>
          </a:bodyPr>
          <a:lstStyle/>
          <a:p>
            <a:r>
              <a:rPr lang="en-US" altLang="zh-CN" b="1" dirty="0"/>
              <a:t>Stealth</a:t>
            </a:r>
            <a:r>
              <a:rPr lang="zh-CN" altLang="en-US" b="1" dirty="0"/>
              <a:t> </a:t>
            </a:r>
            <a:r>
              <a:rPr lang="en-US" altLang="zh-CN" b="1" dirty="0"/>
              <a:t>Process</a:t>
            </a:r>
            <a:endParaRPr lang="en-US" b="1" dirty="0"/>
          </a:p>
        </p:txBody>
      </p:sp>
    </p:spTree>
    <p:extLst>
      <p:ext uri="{BB962C8B-B14F-4D97-AF65-F5344CB8AC3E}">
        <p14:creationId xmlns:p14="http://schemas.microsoft.com/office/powerpoint/2010/main" val="3316574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heckerboard(across)">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7C876B-243B-9C4A-9132-ADAAFF535A73}"/>
              </a:ext>
            </a:extLst>
          </p:cNvPr>
          <p:cNvPicPr>
            <a:picLocks noChangeAspect="1"/>
          </p:cNvPicPr>
          <p:nvPr/>
        </p:nvPicPr>
        <p:blipFill>
          <a:blip r:embed="rId2"/>
          <a:stretch>
            <a:fillRect/>
          </a:stretch>
        </p:blipFill>
        <p:spPr>
          <a:xfrm>
            <a:off x="812800" y="762000"/>
            <a:ext cx="7518400" cy="5334000"/>
          </a:xfrm>
          <a:prstGeom prst="rect">
            <a:avLst/>
          </a:prstGeom>
        </p:spPr>
      </p:pic>
      <p:sp>
        <p:nvSpPr>
          <p:cNvPr id="5" name="Title 1">
            <a:extLst>
              <a:ext uri="{FF2B5EF4-FFF2-40B4-BE49-F238E27FC236}">
                <a16:creationId xmlns:a16="http://schemas.microsoft.com/office/drawing/2014/main" id="{26AD4E35-5779-1742-A82A-CBF272F244F7}"/>
              </a:ext>
            </a:extLst>
          </p:cNvPr>
          <p:cNvSpPr txBox="1">
            <a:spLocks/>
          </p:cNvSpPr>
          <p:nvPr/>
        </p:nvSpPr>
        <p:spPr bwMode="gray">
          <a:xfrm>
            <a:off x="296799" y="118364"/>
            <a:ext cx="8520112" cy="6477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algn="l" rtl="0" eaLnBrk="0" fontAlgn="base" hangingPunct="0">
              <a:lnSpc>
                <a:spcPct val="90000"/>
              </a:lnSpc>
              <a:spcBef>
                <a:spcPct val="0"/>
              </a:spcBef>
              <a:spcAft>
                <a:spcPct val="0"/>
              </a:spcAft>
              <a:defRPr sz="2400" b="1">
                <a:solidFill>
                  <a:schemeClr val="bg1"/>
                </a:solidFill>
                <a:latin typeface="+mj-lt"/>
                <a:ea typeface="宋体" charset="0"/>
                <a:cs typeface="+mj-cs"/>
              </a:defRPr>
            </a:lvl1pPr>
            <a:lvl2pPr algn="l" rtl="0" eaLnBrk="0" fontAlgn="base" hangingPunct="0">
              <a:lnSpc>
                <a:spcPct val="90000"/>
              </a:lnSpc>
              <a:spcBef>
                <a:spcPct val="0"/>
              </a:spcBef>
              <a:spcAft>
                <a:spcPct val="0"/>
              </a:spcAft>
              <a:defRPr sz="2600" b="1">
                <a:solidFill>
                  <a:schemeClr val="bg1"/>
                </a:solidFill>
                <a:latin typeface="Arial" charset="0"/>
                <a:ea typeface="宋体" charset="0"/>
                <a:cs typeface="Arial" charset="0"/>
              </a:defRPr>
            </a:lvl2pPr>
            <a:lvl3pPr algn="l" rtl="0" eaLnBrk="0" fontAlgn="base" hangingPunct="0">
              <a:lnSpc>
                <a:spcPct val="90000"/>
              </a:lnSpc>
              <a:spcBef>
                <a:spcPct val="0"/>
              </a:spcBef>
              <a:spcAft>
                <a:spcPct val="0"/>
              </a:spcAft>
              <a:defRPr sz="2600" b="1">
                <a:solidFill>
                  <a:schemeClr val="bg1"/>
                </a:solidFill>
                <a:latin typeface="Arial" charset="0"/>
                <a:ea typeface="宋体" charset="0"/>
                <a:cs typeface="Arial" charset="0"/>
              </a:defRPr>
            </a:lvl3pPr>
            <a:lvl4pPr algn="l" rtl="0" eaLnBrk="0" fontAlgn="base" hangingPunct="0">
              <a:lnSpc>
                <a:spcPct val="90000"/>
              </a:lnSpc>
              <a:spcBef>
                <a:spcPct val="0"/>
              </a:spcBef>
              <a:spcAft>
                <a:spcPct val="0"/>
              </a:spcAft>
              <a:defRPr sz="2600" b="1">
                <a:solidFill>
                  <a:schemeClr val="bg1"/>
                </a:solidFill>
                <a:latin typeface="Arial" charset="0"/>
                <a:ea typeface="宋体" charset="0"/>
                <a:cs typeface="Arial" charset="0"/>
              </a:defRPr>
            </a:lvl4pPr>
            <a:lvl5pPr algn="l" rtl="0" eaLnBrk="0" fontAlgn="base" hangingPunct="0">
              <a:lnSpc>
                <a:spcPct val="90000"/>
              </a:lnSpc>
              <a:spcBef>
                <a:spcPct val="0"/>
              </a:spcBef>
              <a:spcAft>
                <a:spcPct val="0"/>
              </a:spcAft>
              <a:defRPr sz="2600" b="1">
                <a:solidFill>
                  <a:schemeClr val="bg1"/>
                </a:solidFill>
                <a:latin typeface="Arial" charset="0"/>
                <a:ea typeface="宋体" charset="0"/>
                <a:cs typeface="Arial" charset="0"/>
              </a:defRPr>
            </a:lvl5pPr>
            <a:lvl6pPr marL="457200" algn="l" rtl="0" fontAlgn="base">
              <a:lnSpc>
                <a:spcPct val="90000"/>
              </a:lnSpc>
              <a:spcBef>
                <a:spcPct val="0"/>
              </a:spcBef>
              <a:spcAft>
                <a:spcPct val="0"/>
              </a:spcAft>
              <a:defRPr sz="2600" b="1">
                <a:solidFill>
                  <a:schemeClr val="bg1"/>
                </a:solidFill>
                <a:latin typeface="Arial" charset="0"/>
                <a:cs typeface="Arial" charset="0"/>
              </a:defRPr>
            </a:lvl6pPr>
            <a:lvl7pPr marL="914400" algn="l" rtl="0" fontAlgn="base">
              <a:lnSpc>
                <a:spcPct val="90000"/>
              </a:lnSpc>
              <a:spcBef>
                <a:spcPct val="0"/>
              </a:spcBef>
              <a:spcAft>
                <a:spcPct val="0"/>
              </a:spcAft>
              <a:defRPr sz="2600" b="1">
                <a:solidFill>
                  <a:schemeClr val="bg1"/>
                </a:solidFill>
                <a:latin typeface="Arial" charset="0"/>
                <a:cs typeface="Arial" charset="0"/>
              </a:defRPr>
            </a:lvl7pPr>
            <a:lvl8pPr marL="1371600" algn="l" rtl="0" fontAlgn="base">
              <a:lnSpc>
                <a:spcPct val="90000"/>
              </a:lnSpc>
              <a:spcBef>
                <a:spcPct val="0"/>
              </a:spcBef>
              <a:spcAft>
                <a:spcPct val="0"/>
              </a:spcAft>
              <a:defRPr sz="2600" b="1">
                <a:solidFill>
                  <a:schemeClr val="bg1"/>
                </a:solidFill>
                <a:latin typeface="Arial" charset="0"/>
                <a:cs typeface="Arial" charset="0"/>
              </a:defRPr>
            </a:lvl8pPr>
            <a:lvl9pPr marL="1828800" algn="l" rtl="0" fontAlgn="base">
              <a:lnSpc>
                <a:spcPct val="90000"/>
              </a:lnSpc>
              <a:spcBef>
                <a:spcPct val="0"/>
              </a:spcBef>
              <a:spcAft>
                <a:spcPct val="0"/>
              </a:spcAft>
              <a:defRPr sz="2600" b="1">
                <a:solidFill>
                  <a:schemeClr val="bg1"/>
                </a:solidFill>
                <a:latin typeface="Arial" charset="0"/>
                <a:cs typeface="Arial" charset="0"/>
              </a:defRPr>
            </a:lvl9pPr>
          </a:lstStyle>
          <a:p>
            <a:r>
              <a:rPr lang="en-US" kern="0" dirty="0"/>
              <a:t>Review – Message Hook</a:t>
            </a:r>
          </a:p>
        </p:txBody>
      </p:sp>
    </p:spTree>
    <p:extLst>
      <p:ext uri="{BB962C8B-B14F-4D97-AF65-F5344CB8AC3E}">
        <p14:creationId xmlns:p14="http://schemas.microsoft.com/office/powerpoint/2010/main" val="36511250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616A4-76AC-6C4F-95C5-F381EFF15D1D}"/>
              </a:ext>
            </a:extLst>
          </p:cNvPr>
          <p:cNvSpPr>
            <a:spLocks noGrp="1"/>
          </p:cNvSpPr>
          <p:nvPr>
            <p:ph type="title"/>
          </p:nvPr>
        </p:nvSpPr>
        <p:spPr/>
        <p:txBody>
          <a:bodyPr/>
          <a:lstStyle/>
          <a:p>
            <a:r>
              <a:rPr lang="en-US" altLang="zh-CN" dirty="0"/>
              <a:t>Processes</a:t>
            </a:r>
            <a:r>
              <a:rPr lang="zh-CN" altLang="en-US" dirty="0"/>
              <a:t> </a:t>
            </a:r>
            <a:r>
              <a:rPr lang="en-US" altLang="zh-CN" dirty="0"/>
              <a:t>API</a:t>
            </a:r>
            <a:endParaRPr lang="en-US" dirty="0"/>
          </a:p>
        </p:txBody>
      </p:sp>
      <p:sp>
        <p:nvSpPr>
          <p:cNvPr id="3" name="Content Placeholder 2">
            <a:extLst>
              <a:ext uri="{FF2B5EF4-FFF2-40B4-BE49-F238E27FC236}">
                <a16:creationId xmlns:a16="http://schemas.microsoft.com/office/drawing/2014/main" id="{5F568C36-0AD2-F745-BF00-911901DA0A51}"/>
              </a:ext>
            </a:extLst>
          </p:cNvPr>
          <p:cNvSpPr>
            <a:spLocks noGrp="1"/>
          </p:cNvSpPr>
          <p:nvPr>
            <p:ph idx="1"/>
          </p:nvPr>
        </p:nvSpPr>
        <p:spPr>
          <a:xfrm>
            <a:off x="3922395" y="2121915"/>
            <a:ext cx="8524875" cy="4313238"/>
          </a:xfrm>
        </p:spPr>
        <p:txBody>
          <a:bodyPr/>
          <a:lstStyle/>
          <a:p>
            <a:pPr marL="182562" lvl="1" indent="0">
              <a:buNone/>
            </a:pPr>
            <a:r>
              <a:rPr lang="en-US" altLang="zh-CN" dirty="0" err="1"/>
              <a:t>ntdll.ZwQuerySystemInformation</a:t>
            </a:r>
            <a:r>
              <a:rPr lang="en-US" altLang="zh-CN" dirty="0"/>
              <a:t>()</a:t>
            </a:r>
          </a:p>
        </p:txBody>
      </p:sp>
      <p:pic>
        <p:nvPicPr>
          <p:cNvPr id="4" name="Picture 3">
            <a:extLst>
              <a:ext uri="{FF2B5EF4-FFF2-40B4-BE49-F238E27FC236}">
                <a16:creationId xmlns:a16="http://schemas.microsoft.com/office/drawing/2014/main" id="{56869745-D8FB-EC4A-8584-3E744053C997}"/>
              </a:ext>
            </a:extLst>
          </p:cNvPr>
          <p:cNvPicPr>
            <a:picLocks noChangeAspect="1"/>
          </p:cNvPicPr>
          <p:nvPr/>
        </p:nvPicPr>
        <p:blipFill>
          <a:blip r:embed="rId3"/>
          <a:stretch>
            <a:fillRect/>
          </a:stretch>
        </p:blipFill>
        <p:spPr>
          <a:xfrm>
            <a:off x="1" y="1991152"/>
            <a:ext cx="3596640" cy="3760870"/>
          </a:xfrm>
          <a:prstGeom prst="rect">
            <a:avLst/>
          </a:prstGeom>
        </p:spPr>
      </p:pic>
      <p:sp>
        <p:nvSpPr>
          <p:cNvPr id="8" name="Rectangle 7">
            <a:extLst>
              <a:ext uri="{FF2B5EF4-FFF2-40B4-BE49-F238E27FC236}">
                <a16:creationId xmlns:a16="http://schemas.microsoft.com/office/drawing/2014/main" id="{2B770010-4A92-6945-91E5-4B11B2DBF377}"/>
              </a:ext>
            </a:extLst>
          </p:cNvPr>
          <p:cNvSpPr/>
          <p:nvPr/>
        </p:nvSpPr>
        <p:spPr>
          <a:xfrm>
            <a:off x="3922395" y="2960906"/>
            <a:ext cx="5010150" cy="160043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400" dirty="0"/>
              <a:t>NTSTATUS WINAPI </a:t>
            </a:r>
            <a:r>
              <a:rPr lang="en-US" sz="1400" dirty="0" err="1"/>
              <a:t>ZwQuerySystemInformation</a:t>
            </a:r>
            <a:r>
              <a:rPr lang="en-US" sz="1400" dirty="0"/>
              <a:t>(</a:t>
            </a:r>
          </a:p>
          <a:p>
            <a:r>
              <a:rPr lang="en-US" sz="1400" dirty="0"/>
              <a:t>  _In_      SYSTEM_INFORMATION_CLASS </a:t>
            </a:r>
            <a:r>
              <a:rPr lang="en-US" sz="1400" dirty="0" err="1"/>
              <a:t>SystemInformationClass</a:t>
            </a:r>
            <a:r>
              <a:rPr lang="en-US" sz="1400" dirty="0"/>
              <a:t>,</a:t>
            </a:r>
          </a:p>
          <a:p>
            <a:r>
              <a:rPr lang="en-US" sz="1400" dirty="0"/>
              <a:t>  _</a:t>
            </a:r>
            <a:r>
              <a:rPr lang="en-US" sz="1400" dirty="0" err="1"/>
              <a:t>Inout</a:t>
            </a:r>
            <a:r>
              <a:rPr lang="en-US" sz="1400" dirty="0"/>
              <a:t>_   PVOID                    </a:t>
            </a:r>
            <a:r>
              <a:rPr lang="en-US" sz="1400" dirty="0" err="1"/>
              <a:t>SystemInformation</a:t>
            </a:r>
            <a:r>
              <a:rPr lang="en-US" sz="1400" dirty="0"/>
              <a:t>,</a:t>
            </a:r>
          </a:p>
          <a:p>
            <a:r>
              <a:rPr lang="en-US" sz="1400" dirty="0"/>
              <a:t>  _In_      ULONG                    </a:t>
            </a:r>
            <a:r>
              <a:rPr lang="en-US" sz="1400" dirty="0" err="1"/>
              <a:t>SystemInformationLength</a:t>
            </a:r>
            <a:r>
              <a:rPr lang="en-US" sz="1400" dirty="0"/>
              <a:t>,</a:t>
            </a:r>
          </a:p>
          <a:p>
            <a:r>
              <a:rPr lang="en-US" sz="1400" dirty="0"/>
              <a:t>  _</a:t>
            </a:r>
            <a:r>
              <a:rPr lang="en-US" sz="1400" dirty="0" err="1"/>
              <a:t>Out_opt</a:t>
            </a:r>
            <a:r>
              <a:rPr lang="en-US" sz="1400" dirty="0"/>
              <a:t>_ PULONG                   </a:t>
            </a:r>
            <a:r>
              <a:rPr lang="en-US" sz="1400" dirty="0" err="1"/>
              <a:t>ReturnLength</a:t>
            </a:r>
            <a:endParaRPr lang="en-US" sz="1400" dirty="0"/>
          </a:p>
          <a:p>
            <a:r>
              <a:rPr lang="en-US" sz="1400" dirty="0"/>
              <a:t>);</a:t>
            </a:r>
          </a:p>
        </p:txBody>
      </p:sp>
      <p:sp>
        <p:nvSpPr>
          <p:cNvPr id="10" name="Rectangle 9">
            <a:extLst>
              <a:ext uri="{FF2B5EF4-FFF2-40B4-BE49-F238E27FC236}">
                <a16:creationId xmlns:a16="http://schemas.microsoft.com/office/drawing/2014/main" id="{DC80983D-619E-E748-A063-EE169D6B43F5}"/>
              </a:ext>
            </a:extLst>
          </p:cNvPr>
          <p:cNvSpPr/>
          <p:nvPr/>
        </p:nvSpPr>
        <p:spPr>
          <a:xfrm>
            <a:off x="4248150" y="4561344"/>
            <a:ext cx="4572000" cy="1323439"/>
          </a:xfrm>
          <a:prstGeom prst="rect">
            <a:avLst/>
          </a:prstGeom>
        </p:spPr>
        <p:txBody>
          <a:bodyPr>
            <a:spAutoFit/>
          </a:bodyPr>
          <a:lstStyle/>
          <a:p>
            <a:r>
              <a:rPr lang="en-US" dirty="0">
                <a:solidFill>
                  <a:srgbClr val="000000"/>
                </a:solidFill>
                <a:latin typeface="Segoe UI"/>
              </a:rPr>
              <a:t>Retrieves the specified system information.</a:t>
            </a:r>
          </a:p>
          <a:p>
            <a:br>
              <a:rPr lang="en-US" dirty="0"/>
            </a:br>
            <a:endParaRPr lang="en-US" dirty="0"/>
          </a:p>
        </p:txBody>
      </p:sp>
      <p:sp>
        <p:nvSpPr>
          <p:cNvPr id="11" name="Rectangle 10">
            <a:extLst>
              <a:ext uri="{FF2B5EF4-FFF2-40B4-BE49-F238E27FC236}">
                <a16:creationId xmlns:a16="http://schemas.microsoft.com/office/drawing/2014/main" id="{F4DF8206-D293-8340-972D-7AA32696AB80}"/>
              </a:ext>
            </a:extLst>
          </p:cNvPr>
          <p:cNvSpPr/>
          <p:nvPr/>
        </p:nvSpPr>
        <p:spPr>
          <a:xfrm>
            <a:off x="0" y="950902"/>
            <a:ext cx="4572000" cy="707886"/>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lvl="1"/>
            <a:r>
              <a:rPr lang="en-US" altLang="zh-CN" dirty="0"/>
              <a:t>CreateToolhelp32Snapshot()</a:t>
            </a:r>
            <a:r>
              <a:rPr lang="zh-CN" altLang="en-US" dirty="0"/>
              <a:t> </a:t>
            </a:r>
            <a:endParaRPr lang="en-US" altLang="zh-CN" dirty="0"/>
          </a:p>
          <a:p>
            <a:pPr lvl="1"/>
            <a:r>
              <a:rPr lang="en-US" altLang="zh-CN" dirty="0" err="1"/>
              <a:t>EnumProcess</a:t>
            </a:r>
            <a:r>
              <a:rPr lang="en-US" altLang="zh-CN" dirty="0"/>
              <a:t>()</a:t>
            </a:r>
          </a:p>
        </p:txBody>
      </p:sp>
      <p:sp>
        <p:nvSpPr>
          <p:cNvPr id="13" name="Rectangle 12">
            <a:extLst>
              <a:ext uri="{FF2B5EF4-FFF2-40B4-BE49-F238E27FC236}">
                <a16:creationId xmlns:a16="http://schemas.microsoft.com/office/drawing/2014/main" id="{F78B367D-D99E-B048-8955-F8EC33957555}"/>
              </a:ext>
            </a:extLst>
          </p:cNvPr>
          <p:cNvSpPr/>
          <p:nvPr/>
        </p:nvSpPr>
        <p:spPr>
          <a:xfrm>
            <a:off x="4936025" y="1071639"/>
            <a:ext cx="4255973" cy="400110"/>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marL="182562" lvl="1" indent="0">
              <a:buNone/>
            </a:pPr>
            <a:r>
              <a:rPr lang="en-US" altLang="zh-CN" dirty="0" err="1"/>
              <a:t>ntdll.ZwQuerySystemInformation</a:t>
            </a:r>
            <a:r>
              <a:rPr lang="en-US" altLang="zh-CN" dirty="0"/>
              <a:t>()</a:t>
            </a:r>
          </a:p>
        </p:txBody>
      </p:sp>
      <p:sp>
        <p:nvSpPr>
          <p:cNvPr id="14" name="Right Arrow 13">
            <a:extLst>
              <a:ext uri="{FF2B5EF4-FFF2-40B4-BE49-F238E27FC236}">
                <a16:creationId xmlns:a16="http://schemas.microsoft.com/office/drawing/2014/main" id="{26C1A5B1-C2AF-CC49-B2AB-E12ECE3E3699}"/>
              </a:ext>
            </a:extLst>
          </p:cNvPr>
          <p:cNvSpPr/>
          <p:nvPr/>
        </p:nvSpPr>
        <p:spPr bwMode="auto">
          <a:xfrm>
            <a:off x="4620768" y="1199411"/>
            <a:ext cx="266489" cy="200055"/>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5745529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616A4-76AC-6C4F-95C5-F381EFF15D1D}"/>
              </a:ext>
            </a:extLst>
          </p:cNvPr>
          <p:cNvSpPr>
            <a:spLocks noGrp="1"/>
          </p:cNvSpPr>
          <p:nvPr>
            <p:ph type="title"/>
          </p:nvPr>
        </p:nvSpPr>
        <p:spPr/>
        <p:txBody>
          <a:bodyPr/>
          <a:lstStyle/>
          <a:p>
            <a:r>
              <a:rPr lang="en-US" altLang="zh-CN" dirty="0"/>
              <a:t>Create</a:t>
            </a:r>
            <a:r>
              <a:rPr lang="zh-CN" altLang="en-US" dirty="0"/>
              <a:t> </a:t>
            </a:r>
            <a:r>
              <a:rPr lang="en-US" altLang="zh-CN" dirty="0"/>
              <a:t>Stealth</a:t>
            </a:r>
            <a:r>
              <a:rPr lang="zh-CN" altLang="en-US" dirty="0"/>
              <a:t> </a:t>
            </a:r>
            <a:r>
              <a:rPr lang="en-US" altLang="zh-CN" dirty="0"/>
              <a:t>Process</a:t>
            </a:r>
            <a:endParaRPr lang="en-US" dirty="0"/>
          </a:p>
        </p:txBody>
      </p:sp>
      <p:sp>
        <p:nvSpPr>
          <p:cNvPr id="3" name="Content Placeholder 2">
            <a:extLst>
              <a:ext uri="{FF2B5EF4-FFF2-40B4-BE49-F238E27FC236}">
                <a16:creationId xmlns:a16="http://schemas.microsoft.com/office/drawing/2014/main" id="{5F568C36-0AD2-F745-BF00-911901DA0A51}"/>
              </a:ext>
            </a:extLst>
          </p:cNvPr>
          <p:cNvSpPr>
            <a:spLocks noGrp="1"/>
          </p:cNvSpPr>
          <p:nvPr>
            <p:ph idx="1"/>
          </p:nvPr>
        </p:nvSpPr>
        <p:spPr>
          <a:xfrm>
            <a:off x="295275" y="2108899"/>
            <a:ext cx="8524875" cy="4313238"/>
          </a:xfrm>
        </p:spPr>
        <p:txBody>
          <a:bodyPr/>
          <a:lstStyle/>
          <a:p>
            <a:pPr marL="182562" lvl="1" indent="0">
              <a:buNone/>
            </a:pPr>
            <a:r>
              <a:rPr lang="en-US" altLang="zh-CN" dirty="0" err="1"/>
              <a:t>ntdll.ZwQuerySystemInformation</a:t>
            </a:r>
            <a:r>
              <a:rPr lang="en-US" altLang="zh-CN" dirty="0"/>
              <a:t>()</a:t>
            </a:r>
          </a:p>
        </p:txBody>
      </p:sp>
      <p:sp>
        <p:nvSpPr>
          <p:cNvPr id="11" name="Rectangle 10">
            <a:extLst>
              <a:ext uri="{FF2B5EF4-FFF2-40B4-BE49-F238E27FC236}">
                <a16:creationId xmlns:a16="http://schemas.microsoft.com/office/drawing/2014/main" id="{F4DF8206-D293-8340-972D-7AA32696AB80}"/>
              </a:ext>
            </a:extLst>
          </p:cNvPr>
          <p:cNvSpPr/>
          <p:nvPr/>
        </p:nvSpPr>
        <p:spPr>
          <a:xfrm>
            <a:off x="0" y="950902"/>
            <a:ext cx="4572000" cy="707886"/>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lvl="1"/>
            <a:r>
              <a:rPr lang="en-US" altLang="zh-CN" dirty="0"/>
              <a:t>CreateToolhelp32Snapshot()</a:t>
            </a:r>
            <a:r>
              <a:rPr lang="zh-CN" altLang="en-US" dirty="0"/>
              <a:t> </a:t>
            </a:r>
            <a:endParaRPr lang="en-US" altLang="zh-CN" dirty="0"/>
          </a:p>
          <a:p>
            <a:pPr lvl="1"/>
            <a:r>
              <a:rPr lang="en-US" altLang="zh-CN" dirty="0" err="1"/>
              <a:t>EnumProcess</a:t>
            </a:r>
            <a:r>
              <a:rPr lang="en-US" altLang="zh-CN" dirty="0"/>
              <a:t>()</a:t>
            </a:r>
          </a:p>
        </p:txBody>
      </p:sp>
      <p:sp>
        <p:nvSpPr>
          <p:cNvPr id="13" name="Rectangle 12">
            <a:extLst>
              <a:ext uri="{FF2B5EF4-FFF2-40B4-BE49-F238E27FC236}">
                <a16:creationId xmlns:a16="http://schemas.microsoft.com/office/drawing/2014/main" id="{F78B367D-D99E-B048-8955-F8EC33957555}"/>
              </a:ext>
            </a:extLst>
          </p:cNvPr>
          <p:cNvSpPr/>
          <p:nvPr/>
        </p:nvSpPr>
        <p:spPr>
          <a:xfrm>
            <a:off x="4936025" y="1071639"/>
            <a:ext cx="4255973" cy="400110"/>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marL="182562" lvl="1" indent="0">
              <a:buNone/>
            </a:pPr>
            <a:r>
              <a:rPr lang="en-US" altLang="zh-CN" dirty="0" err="1"/>
              <a:t>ntdll.ZwQuerySystemInformation</a:t>
            </a:r>
            <a:r>
              <a:rPr lang="en-US" altLang="zh-CN" dirty="0"/>
              <a:t>()</a:t>
            </a:r>
          </a:p>
        </p:txBody>
      </p:sp>
      <p:sp>
        <p:nvSpPr>
          <p:cNvPr id="14" name="Right Arrow 13">
            <a:extLst>
              <a:ext uri="{FF2B5EF4-FFF2-40B4-BE49-F238E27FC236}">
                <a16:creationId xmlns:a16="http://schemas.microsoft.com/office/drawing/2014/main" id="{26C1A5B1-C2AF-CC49-B2AB-E12ECE3E3699}"/>
              </a:ext>
            </a:extLst>
          </p:cNvPr>
          <p:cNvSpPr/>
          <p:nvPr/>
        </p:nvSpPr>
        <p:spPr bwMode="auto">
          <a:xfrm>
            <a:off x="4620768" y="1199411"/>
            <a:ext cx="266489" cy="200055"/>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6" name="Rectangle 5">
            <a:extLst>
              <a:ext uri="{FF2B5EF4-FFF2-40B4-BE49-F238E27FC236}">
                <a16:creationId xmlns:a16="http://schemas.microsoft.com/office/drawing/2014/main" id="{0E882716-1AFB-CE40-93A2-05A25B2BFF33}"/>
              </a:ext>
            </a:extLst>
          </p:cNvPr>
          <p:cNvSpPr/>
          <p:nvPr/>
        </p:nvSpPr>
        <p:spPr bwMode="auto">
          <a:xfrm>
            <a:off x="646175" y="3191256"/>
            <a:ext cx="1316736" cy="47548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a:ln>
                  <a:noFill/>
                </a:ln>
                <a:solidFill>
                  <a:schemeClr val="tx1"/>
                </a:solidFill>
                <a:effectLst/>
                <a:latin typeface="Arial" charset="0"/>
              </a:rPr>
              <a:t>Process1</a:t>
            </a:r>
            <a:endParaRPr kumimoji="0" lang="en-US" sz="2000" b="0" i="0" u="none" strike="noStrike" cap="none" normalizeH="0" baseline="0" dirty="0">
              <a:ln>
                <a:noFill/>
              </a:ln>
              <a:solidFill>
                <a:schemeClr val="tx1"/>
              </a:solidFill>
              <a:effectLst/>
              <a:latin typeface="Arial" charset="0"/>
            </a:endParaRPr>
          </a:p>
        </p:txBody>
      </p:sp>
      <p:sp>
        <p:nvSpPr>
          <p:cNvPr id="12" name="Rectangle 11">
            <a:extLst>
              <a:ext uri="{FF2B5EF4-FFF2-40B4-BE49-F238E27FC236}">
                <a16:creationId xmlns:a16="http://schemas.microsoft.com/office/drawing/2014/main" id="{F2A41750-978B-9E45-B18C-5CBF6A65AE2C}"/>
              </a:ext>
            </a:extLst>
          </p:cNvPr>
          <p:cNvSpPr/>
          <p:nvPr/>
        </p:nvSpPr>
        <p:spPr bwMode="auto">
          <a:xfrm>
            <a:off x="2437532" y="3191256"/>
            <a:ext cx="1316736" cy="47548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a:ln>
                  <a:noFill/>
                </a:ln>
                <a:solidFill>
                  <a:schemeClr val="tx1"/>
                </a:solidFill>
                <a:effectLst/>
                <a:latin typeface="Arial" charset="0"/>
              </a:rPr>
              <a:t>Process2</a:t>
            </a:r>
            <a:endParaRPr kumimoji="0" lang="en-US" sz="2000" b="0" i="0" u="none" strike="noStrike" cap="none" normalizeH="0" baseline="0" dirty="0">
              <a:ln>
                <a:noFill/>
              </a:ln>
              <a:solidFill>
                <a:schemeClr val="tx1"/>
              </a:solidFill>
              <a:effectLst/>
              <a:latin typeface="Arial" charset="0"/>
            </a:endParaRPr>
          </a:p>
        </p:txBody>
      </p:sp>
      <p:sp>
        <p:nvSpPr>
          <p:cNvPr id="15" name="Rectangle 14">
            <a:extLst>
              <a:ext uri="{FF2B5EF4-FFF2-40B4-BE49-F238E27FC236}">
                <a16:creationId xmlns:a16="http://schemas.microsoft.com/office/drawing/2014/main" id="{D14D419C-6B53-C947-A1A3-6B97986BF6B2}"/>
              </a:ext>
            </a:extLst>
          </p:cNvPr>
          <p:cNvSpPr/>
          <p:nvPr/>
        </p:nvSpPr>
        <p:spPr bwMode="auto">
          <a:xfrm>
            <a:off x="4228889" y="3169920"/>
            <a:ext cx="1316736" cy="47548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a:ln>
                  <a:noFill/>
                </a:ln>
                <a:solidFill>
                  <a:schemeClr val="tx1"/>
                </a:solidFill>
                <a:effectLst/>
                <a:latin typeface="Arial" charset="0"/>
              </a:rPr>
              <a:t>Process3</a:t>
            </a:r>
            <a:endParaRPr kumimoji="0" lang="en-US" sz="2000" b="0" i="0" u="none" strike="noStrike" cap="none" normalizeH="0" baseline="0" dirty="0">
              <a:ln>
                <a:noFill/>
              </a:ln>
              <a:solidFill>
                <a:schemeClr val="tx1"/>
              </a:solidFill>
              <a:effectLst/>
              <a:latin typeface="Arial" charset="0"/>
            </a:endParaRPr>
          </a:p>
        </p:txBody>
      </p:sp>
      <p:sp>
        <p:nvSpPr>
          <p:cNvPr id="16" name="Rectangle 15">
            <a:extLst>
              <a:ext uri="{FF2B5EF4-FFF2-40B4-BE49-F238E27FC236}">
                <a16:creationId xmlns:a16="http://schemas.microsoft.com/office/drawing/2014/main" id="{1F615D1C-C382-804C-AA7D-A4D67C6C4CC7}"/>
              </a:ext>
            </a:extLst>
          </p:cNvPr>
          <p:cNvSpPr/>
          <p:nvPr/>
        </p:nvSpPr>
        <p:spPr bwMode="auto">
          <a:xfrm>
            <a:off x="6020246" y="3139440"/>
            <a:ext cx="1316736" cy="47548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a:ln>
                  <a:noFill/>
                </a:ln>
                <a:solidFill>
                  <a:schemeClr val="tx1"/>
                </a:solidFill>
                <a:effectLst/>
                <a:latin typeface="Arial" charset="0"/>
              </a:rPr>
              <a:t>Process4</a:t>
            </a:r>
            <a:endParaRPr kumimoji="0" lang="en-US" sz="2000" b="0" i="0" u="none" strike="noStrike" cap="none" normalizeH="0" baseline="0" dirty="0">
              <a:ln>
                <a:noFill/>
              </a:ln>
              <a:solidFill>
                <a:schemeClr val="tx1"/>
              </a:solidFill>
              <a:effectLst/>
              <a:latin typeface="Arial" charset="0"/>
            </a:endParaRPr>
          </a:p>
        </p:txBody>
      </p:sp>
      <p:cxnSp>
        <p:nvCxnSpPr>
          <p:cNvPr id="9" name="Straight Arrow Connector 8">
            <a:extLst>
              <a:ext uri="{FF2B5EF4-FFF2-40B4-BE49-F238E27FC236}">
                <a16:creationId xmlns:a16="http://schemas.microsoft.com/office/drawing/2014/main" id="{AFFAF6E5-E7D5-1345-89A0-F2ED1D7EADA8}"/>
              </a:ext>
            </a:extLst>
          </p:cNvPr>
          <p:cNvCxnSpPr>
            <a:cxnSpLocks/>
            <a:stCxn id="6" idx="3"/>
            <a:endCxn id="12" idx="1"/>
          </p:cNvCxnSpPr>
          <p:nvPr/>
        </p:nvCxnSpPr>
        <p:spPr bwMode="auto">
          <a:xfrm>
            <a:off x="1962911" y="3429000"/>
            <a:ext cx="474621"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8" name="Straight Arrow Connector 17">
            <a:extLst>
              <a:ext uri="{FF2B5EF4-FFF2-40B4-BE49-F238E27FC236}">
                <a16:creationId xmlns:a16="http://schemas.microsoft.com/office/drawing/2014/main" id="{B32EED83-12C9-8648-8E64-2BE86B761C5E}"/>
              </a:ext>
            </a:extLst>
          </p:cNvPr>
          <p:cNvCxnSpPr>
            <a:cxnSpLocks/>
          </p:cNvCxnSpPr>
          <p:nvPr/>
        </p:nvCxnSpPr>
        <p:spPr bwMode="auto">
          <a:xfrm>
            <a:off x="3754268" y="3407664"/>
            <a:ext cx="474621"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20FE9CD3-E6C2-014A-BB94-422198BE7278}"/>
              </a:ext>
            </a:extLst>
          </p:cNvPr>
          <p:cNvCxnSpPr>
            <a:cxnSpLocks/>
          </p:cNvCxnSpPr>
          <p:nvPr/>
        </p:nvCxnSpPr>
        <p:spPr bwMode="auto">
          <a:xfrm>
            <a:off x="5545625" y="3429000"/>
            <a:ext cx="474621"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0" name="Rectangle 19">
            <a:extLst>
              <a:ext uri="{FF2B5EF4-FFF2-40B4-BE49-F238E27FC236}">
                <a16:creationId xmlns:a16="http://schemas.microsoft.com/office/drawing/2014/main" id="{A7F8E582-44A6-8C4D-8784-3B52D5590172}"/>
              </a:ext>
            </a:extLst>
          </p:cNvPr>
          <p:cNvSpPr/>
          <p:nvPr/>
        </p:nvSpPr>
        <p:spPr bwMode="auto">
          <a:xfrm>
            <a:off x="669691" y="4291776"/>
            <a:ext cx="1316736" cy="47548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a:ln>
                  <a:noFill/>
                </a:ln>
                <a:solidFill>
                  <a:schemeClr val="tx1"/>
                </a:solidFill>
                <a:effectLst/>
                <a:latin typeface="Arial" charset="0"/>
              </a:rPr>
              <a:t>Process1</a:t>
            </a:r>
            <a:endParaRPr kumimoji="0" lang="en-US" sz="2000" b="0" i="0" u="none" strike="noStrike" cap="none" normalizeH="0" baseline="0" dirty="0">
              <a:ln>
                <a:noFill/>
              </a:ln>
              <a:solidFill>
                <a:schemeClr val="tx1"/>
              </a:solidFill>
              <a:effectLst/>
              <a:latin typeface="Arial" charset="0"/>
            </a:endParaRPr>
          </a:p>
        </p:txBody>
      </p:sp>
      <p:sp>
        <p:nvSpPr>
          <p:cNvPr id="22" name="Rectangle 21">
            <a:extLst>
              <a:ext uri="{FF2B5EF4-FFF2-40B4-BE49-F238E27FC236}">
                <a16:creationId xmlns:a16="http://schemas.microsoft.com/office/drawing/2014/main" id="{414C40F5-5E17-C245-8FBC-4E5E29DD2CA7}"/>
              </a:ext>
            </a:extLst>
          </p:cNvPr>
          <p:cNvSpPr/>
          <p:nvPr/>
        </p:nvSpPr>
        <p:spPr bwMode="auto">
          <a:xfrm>
            <a:off x="2486300" y="4304093"/>
            <a:ext cx="1316736" cy="47548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a:ln>
                  <a:noFill/>
                </a:ln>
                <a:solidFill>
                  <a:schemeClr val="tx1"/>
                </a:solidFill>
                <a:effectLst/>
                <a:latin typeface="Arial" charset="0"/>
              </a:rPr>
              <a:t>Process3</a:t>
            </a:r>
            <a:endParaRPr kumimoji="0" lang="en-US" sz="2000" b="0" i="0" u="none" strike="noStrike" cap="none" normalizeH="0" baseline="0" dirty="0">
              <a:ln>
                <a:noFill/>
              </a:ln>
              <a:solidFill>
                <a:schemeClr val="tx1"/>
              </a:solidFill>
              <a:effectLst/>
              <a:latin typeface="Arial" charset="0"/>
            </a:endParaRPr>
          </a:p>
        </p:txBody>
      </p:sp>
      <p:sp>
        <p:nvSpPr>
          <p:cNvPr id="23" name="Rectangle 22">
            <a:extLst>
              <a:ext uri="{FF2B5EF4-FFF2-40B4-BE49-F238E27FC236}">
                <a16:creationId xmlns:a16="http://schemas.microsoft.com/office/drawing/2014/main" id="{6DC03A92-A8BF-2744-8C3E-5350B3059F2A}"/>
              </a:ext>
            </a:extLst>
          </p:cNvPr>
          <p:cNvSpPr/>
          <p:nvPr/>
        </p:nvSpPr>
        <p:spPr bwMode="auto">
          <a:xfrm>
            <a:off x="4277657" y="4273613"/>
            <a:ext cx="1316736" cy="47548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a:ln>
                  <a:noFill/>
                </a:ln>
                <a:solidFill>
                  <a:schemeClr val="tx1"/>
                </a:solidFill>
                <a:effectLst/>
                <a:latin typeface="Arial" charset="0"/>
              </a:rPr>
              <a:t>Process4</a:t>
            </a:r>
            <a:endParaRPr kumimoji="0" lang="en-US" sz="2000" b="0" i="0" u="none" strike="noStrike" cap="none" normalizeH="0" baseline="0" dirty="0">
              <a:ln>
                <a:noFill/>
              </a:ln>
              <a:solidFill>
                <a:schemeClr val="tx1"/>
              </a:solidFill>
              <a:effectLst/>
              <a:latin typeface="Arial" charset="0"/>
            </a:endParaRPr>
          </a:p>
        </p:txBody>
      </p:sp>
      <p:cxnSp>
        <p:nvCxnSpPr>
          <p:cNvPr id="24" name="Straight Arrow Connector 23">
            <a:extLst>
              <a:ext uri="{FF2B5EF4-FFF2-40B4-BE49-F238E27FC236}">
                <a16:creationId xmlns:a16="http://schemas.microsoft.com/office/drawing/2014/main" id="{02C4A9F4-D5CB-594D-969A-23438D537B92}"/>
              </a:ext>
            </a:extLst>
          </p:cNvPr>
          <p:cNvCxnSpPr>
            <a:cxnSpLocks/>
            <a:stCxn id="20" idx="3"/>
          </p:cNvCxnSpPr>
          <p:nvPr/>
        </p:nvCxnSpPr>
        <p:spPr bwMode="auto">
          <a:xfrm>
            <a:off x="1986427" y="4529520"/>
            <a:ext cx="474621"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6" name="Straight Arrow Connector 25">
            <a:extLst>
              <a:ext uri="{FF2B5EF4-FFF2-40B4-BE49-F238E27FC236}">
                <a16:creationId xmlns:a16="http://schemas.microsoft.com/office/drawing/2014/main" id="{C2EDF1BE-42CE-D14F-BC5C-C94590DF9E1A}"/>
              </a:ext>
            </a:extLst>
          </p:cNvPr>
          <p:cNvCxnSpPr>
            <a:cxnSpLocks/>
          </p:cNvCxnSpPr>
          <p:nvPr/>
        </p:nvCxnSpPr>
        <p:spPr bwMode="auto">
          <a:xfrm>
            <a:off x="3803036" y="4563173"/>
            <a:ext cx="474621"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pic>
        <p:nvPicPr>
          <p:cNvPr id="28" name="Picture 27">
            <a:extLst>
              <a:ext uri="{FF2B5EF4-FFF2-40B4-BE49-F238E27FC236}">
                <a16:creationId xmlns:a16="http://schemas.microsoft.com/office/drawing/2014/main" id="{10D28118-BE2C-7F40-A18E-26CDED7090B0}"/>
              </a:ext>
            </a:extLst>
          </p:cNvPr>
          <p:cNvPicPr>
            <a:picLocks noChangeAspect="1"/>
          </p:cNvPicPr>
          <p:nvPr/>
        </p:nvPicPr>
        <p:blipFill>
          <a:blip r:embed="rId3"/>
          <a:stretch>
            <a:fillRect/>
          </a:stretch>
        </p:blipFill>
        <p:spPr>
          <a:xfrm>
            <a:off x="5437632" y="4856552"/>
            <a:ext cx="3382518" cy="1899848"/>
          </a:xfrm>
          <a:prstGeom prst="rect">
            <a:avLst/>
          </a:prstGeom>
        </p:spPr>
      </p:pic>
      <p:sp>
        <p:nvSpPr>
          <p:cNvPr id="29" name="&quot;No&quot; Symbol 28">
            <a:extLst>
              <a:ext uri="{FF2B5EF4-FFF2-40B4-BE49-F238E27FC236}">
                <a16:creationId xmlns:a16="http://schemas.microsoft.com/office/drawing/2014/main" id="{1B14D829-BC5C-6E4B-B7EE-74E3E5B5871C}"/>
              </a:ext>
            </a:extLst>
          </p:cNvPr>
          <p:cNvSpPr/>
          <p:nvPr/>
        </p:nvSpPr>
        <p:spPr bwMode="auto">
          <a:xfrm>
            <a:off x="7473696" y="6083811"/>
            <a:ext cx="776366" cy="689547"/>
          </a:xfrm>
          <a:prstGeom prst="noSmoking">
            <a:avLst/>
          </a:prstGeom>
          <a:solidFill>
            <a:srgbClr val="FF0000"/>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rgbClr val="FF0000"/>
              </a:solidFill>
              <a:effectLst/>
              <a:latin typeface="Arial" charset="0"/>
            </a:endParaRPr>
          </a:p>
        </p:txBody>
      </p:sp>
      <p:sp>
        <p:nvSpPr>
          <p:cNvPr id="30" name="&quot;No&quot; Symbol 29">
            <a:extLst>
              <a:ext uri="{FF2B5EF4-FFF2-40B4-BE49-F238E27FC236}">
                <a16:creationId xmlns:a16="http://schemas.microsoft.com/office/drawing/2014/main" id="{CE231F0A-7F53-F942-802A-864B96D3122C}"/>
              </a:ext>
            </a:extLst>
          </p:cNvPr>
          <p:cNvSpPr/>
          <p:nvPr/>
        </p:nvSpPr>
        <p:spPr bwMode="auto">
          <a:xfrm>
            <a:off x="5336784" y="5831916"/>
            <a:ext cx="892301" cy="849301"/>
          </a:xfrm>
          <a:prstGeom prst="noSmoking">
            <a:avLst/>
          </a:prstGeom>
          <a:solidFill>
            <a:srgbClr val="FF0000"/>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rgbClr val="FF0000"/>
              </a:solidFill>
              <a:effectLst/>
              <a:latin typeface="Arial" charset="0"/>
            </a:endParaRPr>
          </a:p>
        </p:txBody>
      </p:sp>
    </p:spTree>
    <p:extLst>
      <p:ext uri="{BB962C8B-B14F-4D97-AF65-F5344CB8AC3E}">
        <p14:creationId xmlns:p14="http://schemas.microsoft.com/office/powerpoint/2010/main" val="960545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2"/>
                                        </p:tgtEl>
                                        <p:attrNameLst>
                                          <p:attrName>fillcolor</p:attrName>
                                        </p:attrNameLst>
                                      </p:cBhvr>
                                      <p:to>
                                        <a:srgbClr val="F40716"/>
                                      </p:to>
                                    </p:animClr>
                                    <p:set>
                                      <p:cBhvr>
                                        <p:cTn id="7" dur="2000" fill="hold"/>
                                        <p:tgtEl>
                                          <p:spTgt spid="12"/>
                                        </p:tgtEl>
                                        <p:attrNameLst>
                                          <p:attrName>fill.type</p:attrName>
                                        </p:attrNameLst>
                                      </p:cBhvr>
                                      <p:to>
                                        <p:strVal val="solid"/>
                                      </p:to>
                                    </p:set>
                                    <p:set>
                                      <p:cBhvr>
                                        <p:cTn id="8" dur="2000" fill="hold"/>
                                        <p:tgtEl>
                                          <p:spTgt spid="12"/>
                                        </p:tgtEl>
                                        <p:attrNameLst>
                                          <p:attrName>fill.on</p:attrName>
                                        </p:attrNameLst>
                                      </p:cBhvr>
                                      <p:to>
                                        <p:strVal val="true"/>
                                      </p:to>
                                    </p:set>
                                  </p:childTnLst>
                                  <p:subTnLst>
                                    <p:animClr clrSpc="rgb" dir="cw">
                                      <p:cBhvr override="childStyle">
                                        <p:cTn dur="1" fill="hold" display="0" masterRel="nextClick" afterEffect="1"/>
                                        <p:tgtEl>
                                          <p:spTgt spid="12"/>
                                        </p:tgtEl>
                                        <p:attrNameLst>
                                          <p:attrName>ppt_c</p:attrName>
                                        </p:attrNameLst>
                                      </p:cBhvr>
                                      <p:to>
                                        <a:srgbClr val="F40716"/>
                                      </p:to>
                                    </p:animClr>
                                  </p:sub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checkerboard(across)">
                                      <p:cBhvr>
                                        <p:cTn id="13" dur="500"/>
                                        <p:tgtEl>
                                          <p:spTgt spid="20"/>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checkerboard(across)">
                                      <p:cBhvr>
                                        <p:cTn id="16" dur="500"/>
                                        <p:tgtEl>
                                          <p:spTgt spid="22"/>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checkerboard(across)">
                                      <p:cBhvr>
                                        <p:cTn id="19" dur="500"/>
                                        <p:tgtEl>
                                          <p:spTgt spid="23"/>
                                        </p:tgtEl>
                                      </p:cBhvr>
                                    </p:animEffect>
                                  </p:childTnLst>
                                </p:cTn>
                              </p:par>
                              <p:par>
                                <p:cTn id="20" presetID="5" presetClass="entr" presetSubtype="1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checkerboard(across)">
                                      <p:cBhvr>
                                        <p:cTn id="22" dur="500"/>
                                        <p:tgtEl>
                                          <p:spTgt spid="24"/>
                                        </p:tgtEl>
                                      </p:cBhvr>
                                    </p:animEffect>
                                  </p:childTnLst>
                                </p:cTn>
                              </p:par>
                              <p:par>
                                <p:cTn id="23" presetID="5" presetClass="entr" presetSubtype="1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checkerboard(across)">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checkerboard(across)">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checkerboard(across)">
                                      <p:cBhvr>
                                        <p:cTn id="35" dur="500"/>
                                        <p:tgtEl>
                                          <p:spTgt spid="29"/>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checkerboard(across)">
                                      <p:cBhvr>
                                        <p:cTn id="3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3" grpId="0" animBg="1"/>
      <p:bldP spid="29" grpId="0" animBg="1"/>
      <p:bldP spid="3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58818-AD06-4A41-86F6-B31E2571DADD}"/>
              </a:ext>
            </a:extLst>
          </p:cNvPr>
          <p:cNvSpPr>
            <a:spLocks noGrp="1"/>
          </p:cNvSpPr>
          <p:nvPr>
            <p:ph type="title"/>
          </p:nvPr>
        </p:nvSpPr>
        <p:spPr/>
        <p:txBody>
          <a:bodyPr/>
          <a:lstStyle/>
          <a:p>
            <a:r>
              <a:rPr lang="en-US" dirty="0"/>
              <a:t>The “Ring”</a:t>
            </a:r>
          </a:p>
        </p:txBody>
      </p:sp>
      <p:sp>
        <p:nvSpPr>
          <p:cNvPr id="3" name="Content Placeholder 2">
            <a:extLst>
              <a:ext uri="{FF2B5EF4-FFF2-40B4-BE49-F238E27FC236}">
                <a16:creationId xmlns:a16="http://schemas.microsoft.com/office/drawing/2014/main" id="{A86F8DAC-F3E4-4843-AF5C-B76951976D60}"/>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09FA8EE5-3756-884A-A2E9-A819005A87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8256" y="1489075"/>
            <a:ext cx="5705409" cy="4107895"/>
          </a:xfrm>
          <a:prstGeom prst="rect">
            <a:avLst/>
          </a:prstGeom>
        </p:spPr>
      </p:pic>
      <p:cxnSp>
        <p:nvCxnSpPr>
          <p:cNvPr id="6" name="Straight Arrow Connector 5">
            <a:extLst>
              <a:ext uri="{FF2B5EF4-FFF2-40B4-BE49-F238E27FC236}">
                <a16:creationId xmlns:a16="http://schemas.microsoft.com/office/drawing/2014/main" id="{C3154F31-5D9F-AC4A-9653-FAEF3D253951}"/>
              </a:ext>
            </a:extLst>
          </p:cNvPr>
          <p:cNvCxnSpPr>
            <a:cxnSpLocks/>
          </p:cNvCxnSpPr>
          <p:nvPr/>
        </p:nvCxnSpPr>
        <p:spPr bwMode="auto">
          <a:xfrm>
            <a:off x="4718304" y="3645694"/>
            <a:ext cx="1207008" cy="0"/>
          </a:xfrm>
          <a:prstGeom prst="straightConnector1">
            <a:avLst/>
          </a:prstGeom>
          <a:solidFill>
            <a:schemeClr val="accent1"/>
          </a:solidFill>
          <a:ln w="76200" cap="flat" cmpd="sng" algn="ctr">
            <a:solidFill>
              <a:schemeClr val="tx1"/>
            </a:solidFill>
            <a:prstDash val="solid"/>
            <a:round/>
            <a:headEnd type="triangle"/>
            <a:tailEnd type="triangle"/>
          </a:ln>
          <a:effectLst/>
        </p:spPr>
      </p:cxnSp>
      <p:sp>
        <p:nvSpPr>
          <p:cNvPr id="8" name="TextBox 7">
            <a:extLst>
              <a:ext uri="{FF2B5EF4-FFF2-40B4-BE49-F238E27FC236}">
                <a16:creationId xmlns:a16="http://schemas.microsoft.com/office/drawing/2014/main" id="{4D7545AF-CFA2-4A4C-8736-1D6ADCE48FB6}"/>
              </a:ext>
            </a:extLst>
          </p:cNvPr>
          <p:cNvSpPr txBox="1"/>
          <p:nvPr/>
        </p:nvSpPr>
        <p:spPr>
          <a:xfrm>
            <a:off x="4572000" y="2931604"/>
            <a:ext cx="2048256"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b="1" dirty="0">
                <a:solidFill>
                  <a:srgbClr val="FF0000"/>
                </a:solidFill>
              </a:rPr>
              <a:t>System Call </a:t>
            </a:r>
            <a:r>
              <a:rPr lang="en-US" sz="1600" b="1" dirty="0">
                <a:solidFill>
                  <a:srgbClr val="FF0000"/>
                </a:solidFill>
                <a:sym typeface="Wingdings" pitchFamily="2" charset="2"/>
              </a:rPr>
              <a:t> </a:t>
            </a:r>
          </a:p>
          <a:p>
            <a:r>
              <a:rPr lang="en-US" sz="1600" b="1" dirty="0" err="1">
                <a:solidFill>
                  <a:srgbClr val="FF0000"/>
                </a:solidFill>
              </a:rPr>
              <a:t>WinAPI</a:t>
            </a:r>
            <a:r>
              <a:rPr lang="en-US" sz="1600" b="1" dirty="0">
                <a:solidFill>
                  <a:srgbClr val="FF0000"/>
                </a:solidFill>
              </a:rPr>
              <a:t> (Windows)</a:t>
            </a:r>
          </a:p>
        </p:txBody>
      </p:sp>
    </p:spTree>
    <p:extLst>
      <p:ext uri="{BB962C8B-B14F-4D97-AF65-F5344CB8AC3E}">
        <p14:creationId xmlns:p14="http://schemas.microsoft.com/office/powerpoint/2010/main" val="758552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C435B65-FD20-B04C-AB9A-05705DE41476}"/>
              </a:ext>
            </a:extLst>
          </p:cNvPr>
          <p:cNvSpPr/>
          <p:nvPr/>
        </p:nvSpPr>
        <p:spPr bwMode="auto">
          <a:xfrm>
            <a:off x="0" y="3367668"/>
            <a:ext cx="9069194" cy="211873"/>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2" name="Title 1">
            <a:extLst>
              <a:ext uri="{FF2B5EF4-FFF2-40B4-BE49-F238E27FC236}">
                <a16:creationId xmlns:a16="http://schemas.microsoft.com/office/drawing/2014/main" id="{8BB51CD4-7D05-5841-A1B6-35462642756C}"/>
              </a:ext>
            </a:extLst>
          </p:cNvPr>
          <p:cNvSpPr>
            <a:spLocks noGrp="1"/>
          </p:cNvSpPr>
          <p:nvPr>
            <p:ph type="title"/>
          </p:nvPr>
        </p:nvSpPr>
        <p:spPr/>
        <p:txBody>
          <a:bodyPr/>
          <a:lstStyle/>
          <a:p>
            <a:r>
              <a:rPr lang="en-US" dirty="0"/>
              <a:t>CPU Interrupt</a:t>
            </a:r>
          </a:p>
        </p:txBody>
      </p:sp>
      <p:sp>
        <p:nvSpPr>
          <p:cNvPr id="3" name="Content Placeholder 2">
            <a:extLst>
              <a:ext uri="{FF2B5EF4-FFF2-40B4-BE49-F238E27FC236}">
                <a16:creationId xmlns:a16="http://schemas.microsoft.com/office/drawing/2014/main" id="{EDE48ABC-521F-B94A-820A-F3D7EF123EA8}"/>
              </a:ext>
            </a:extLst>
          </p:cNvPr>
          <p:cNvSpPr>
            <a:spLocks noGrp="1"/>
          </p:cNvSpPr>
          <p:nvPr>
            <p:ph idx="1"/>
          </p:nvPr>
        </p:nvSpPr>
        <p:spPr/>
        <p:txBody>
          <a:bodyPr/>
          <a:lstStyle/>
          <a:p>
            <a:endParaRPr lang="en-US" dirty="0"/>
          </a:p>
        </p:txBody>
      </p:sp>
      <p:sp>
        <p:nvSpPr>
          <p:cNvPr id="4" name="Rectangle 3">
            <a:extLst>
              <a:ext uri="{FF2B5EF4-FFF2-40B4-BE49-F238E27FC236}">
                <a16:creationId xmlns:a16="http://schemas.microsoft.com/office/drawing/2014/main" id="{5D988194-1E96-5446-AF01-A3369EEED680}"/>
              </a:ext>
            </a:extLst>
          </p:cNvPr>
          <p:cNvSpPr/>
          <p:nvPr/>
        </p:nvSpPr>
        <p:spPr bwMode="auto">
          <a:xfrm>
            <a:off x="232317" y="1628076"/>
            <a:ext cx="2553630" cy="101476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User Mode Execution</a:t>
            </a:r>
          </a:p>
        </p:txBody>
      </p:sp>
      <p:sp>
        <p:nvSpPr>
          <p:cNvPr id="5" name="Rectangle 4">
            <a:extLst>
              <a:ext uri="{FF2B5EF4-FFF2-40B4-BE49-F238E27FC236}">
                <a16:creationId xmlns:a16="http://schemas.microsoft.com/office/drawing/2014/main" id="{F1348BC2-D4CA-B247-A8DA-AB3835281785}"/>
              </a:ext>
            </a:extLst>
          </p:cNvPr>
          <p:cNvSpPr/>
          <p:nvPr/>
        </p:nvSpPr>
        <p:spPr bwMode="auto">
          <a:xfrm>
            <a:off x="3172289" y="1628076"/>
            <a:ext cx="2553630" cy="101476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Interruption occurred</a:t>
            </a:r>
          </a:p>
        </p:txBody>
      </p:sp>
      <p:sp>
        <p:nvSpPr>
          <p:cNvPr id="6" name="Rectangle 5">
            <a:extLst>
              <a:ext uri="{FF2B5EF4-FFF2-40B4-BE49-F238E27FC236}">
                <a16:creationId xmlns:a16="http://schemas.microsoft.com/office/drawing/2014/main" id="{37857EB3-2519-B14F-B1FB-37D71458AEC0}"/>
              </a:ext>
            </a:extLst>
          </p:cNvPr>
          <p:cNvSpPr/>
          <p:nvPr/>
        </p:nvSpPr>
        <p:spPr bwMode="auto">
          <a:xfrm>
            <a:off x="1509132" y="4122234"/>
            <a:ext cx="2553630" cy="101476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Interrupt Vector Table</a:t>
            </a:r>
          </a:p>
        </p:txBody>
      </p:sp>
      <p:sp>
        <p:nvSpPr>
          <p:cNvPr id="7" name="Rectangle 6">
            <a:extLst>
              <a:ext uri="{FF2B5EF4-FFF2-40B4-BE49-F238E27FC236}">
                <a16:creationId xmlns:a16="http://schemas.microsoft.com/office/drawing/2014/main" id="{072EF23D-B539-FA42-8EA3-92110093BC33}"/>
              </a:ext>
            </a:extLst>
          </p:cNvPr>
          <p:cNvSpPr/>
          <p:nvPr/>
        </p:nvSpPr>
        <p:spPr bwMode="auto">
          <a:xfrm>
            <a:off x="4557712" y="4122234"/>
            <a:ext cx="2553630" cy="101476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Interrupt Handler</a:t>
            </a:r>
          </a:p>
        </p:txBody>
      </p:sp>
      <p:sp>
        <p:nvSpPr>
          <p:cNvPr id="8" name="Rectangle 7">
            <a:extLst>
              <a:ext uri="{FF2B5EF4-FFF2-40B4-BE49-F238E27FC236}">
                <a16:creationId xmlns:a16="http://schemas.microsoft.com/office/drawing/2014/main" id="{4A7DC0F4-FEBF-5B45-BAAB-5740FEC00262}"/>
              </a:ext>
            </a:extLst>
          </p:cNvPr>
          <p:cNvSpPr/>
          <p:nvPr/>
        </p:nvSpPr>
        <p:spPr bwMode="auto">
          <a:xfrm>
            <a:off x="6515564" y="1628076"/>
            <a:ext cx="2553630" cy="101476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Next instruction</a:t>
            </a:r>
          </a:p>
        </p:txBody>
      </p:sp>
      <p:sp>
        <p:nvSpPr>
          <p:cNvPr id="9" name="Right Arrow 8">
            <a:extLst>
              <a:ext uri="{FF2B5EF4-FFF2-40B4-BE49-F238E27FC236}">
                <a16:creationId xmlns:a16="http://schemas.microsoft.com/office/drawing/2014/main" id="{2731391E-426C-2B49-90B8-3AC2B0D45BF7}"/>
              </a:ext>
            </a:extLst>
          </p:cNvPr>
          <p:cNvSpPr/>
          <p:nvPr/>
        </p:nvSpPr>
        <p:spPr bwMode="auto">
          <a:xfrm>
            <a:off x="2616473" y="2133909"/>
            <a:ext cx="587993" cy="557561"/>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0" name="Right Arrow 9">
            <a:extLst>
              <a:ext uri="{FF2B5EF4-FFF2-40B4-BE49-F238E27FC236}">
                <a16:creationId xmlns:a16="http://schemas.microsoft.com/office/drawing/2014/main" id="{95ED3000-661E-CA47-8921-716630210E7F}"/>
              </a:ext>
            </a:extLst>
          </p:cNvPr>
          <p:cNvSpPr/>
          <p:nvPr/>
        </p:nvSpPr>
        <p:spPr bwMode="auto">
          <a:xfrm rot="7481489">
            <a:off x="2731029" y="3152464"/>
            <a:ext cx="1818644" cy="557561"/>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1" name="Right Arrow 10">
            <a:extLst>
              <a:ext uri="{FF2B5EF4-FFF2-40B4-BE49-F238E27FC236}">
                <a16:creationId xmlns:a16="http://schemas.microsoft.com/office/drawing/2014/main" id="{3AF94A9D-CD76-544B-BBFA-B8C6E57F019D}"/>
              </a:ext>
            </a:extLst>
          </p:cNvPr>
          <p:cNvSpPr/>
          <p:nvPr/>
        </p:nvSpPr>
        <p:spPr bwMode="auto">
          <a:xfrm>
            <a:off x="4009156" y="4350833"/>
            <a:ext cx="587993" cy="557561"/>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2" name="Right Arrow 11">
            <a:extLst>
              <a:ext uri="{FF2B5EF4-FFF2-40B4-BE49-F238E27FC236}">
                <a16:creationId xmlns:a16="http://schemas.microsoft.com/office/drawing/2014/main" id="{62462919-FE8E-E64A-82BD-0C0DB6638438}"/>
              </a:ext>
            </a:extLst>
          </p:cNvPr>
          <p:cNvSpPr/>
          <p:nvPr/>
        </p:nvSpPr>
        <p:spPr bwMode="auto">
          <a:xfrm rot="17951213">
            <a:off x="5751747" y="3178136"/>
            <a:ext cx="1818644" cy="557561"/>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4" name="TextBox 13">
            <a:extLst>
              <a:ext uri="{FF2B5EF4-FFF2-40B4-BE49-F238E27FC236}">
                <a16:creationId xmlns:a16="http://schemas.microsoft.com/office/drawing/2014/main" id="{3048D1F7-0132-6D4C-B30E-9A6499C625D9}"/>
              </a:ext>
            </a:extLst>
          </p:cNvPr>
          <p:cNvSpPr txBox="1"/>
          <p:nvPr/>
        </p:nvSpPr>
        <p:spPr>
          <a:xfrm>
            <a:off x="100361" y="2943922"/>
            <a:ext cx="1438214" cy="400110"/>
          </a:xfrm>
          <a:prstGeom prst="rect">
            <a:avLst/>
          </a:prstGeom>
          <a:noFill/>
        </p:spPr>
        <p:txBody>
          <a:bodyPr wrap="none" rtlCol="0">
            <a:spAutoFit/>
          </a:bodyPr>
          <a:lstStyle/>
          <a:p>
            <a:r>
              <a:rPr lang="en-US" dirty="0"/>
              <a:t>User Mode</a:t>
            </a:r>
          </a:p>
        </p:txBody>
      </p:sp>
      <p:sp>
        <p:nvSpPr>
          <p:cNvPr id="15" name="TextBox 14">
            <a:extLst>
              <a:ext uri="{FF2B5EF4-FFF2-40B4-BE49-F238E27FC236}">
                <a16:creationId xmlns:a16="http://schemas.microsoft.com/office/drawing/2014/main" id="{770D5CC6-2F88-3E4B-8A7B-6DFE33E90D2C}"/>
              </a:ext>
            </a:extLst>
          </p:cNvPr>
          <p:cNvSpPr txBox="1"/>
          <p:nvPr/>
        </p:nvSpPr>
        <p:spPr>
          <a:xfrm>
            <a:off x="100361" y="3599671"/>
            <a:ext cx="1638590" cy="400110"/>
          </a:xfrm>
          <a:prstGeom prst="rect">
            <a:avLst/>
          </a:prstGeom>
          <a:noFill/>
        </p:spPr>
        <p:txBody>
          <a:bodyPr wrap="none" rtlCol="0">
            <a:spAutoFit/>
          </a:bodyPr>
          <a:lstStyle/>
          <a:p>
            <a:r>
              <a:rPr lang="en-US" dirty="0"/>
              <a:t>Kernel Mode</a:t>
            </a:r>
          </a:p>
        </p:txBody>
      </p:sp>
    </p:spTree>
    <p:extLst>
      <p:ext uri="{BB962C8B-B14F-4D97-AF65-F5344CB8AC3E}">
        <p14:creationId xmlns:p14="http://schemas.microsoft.com/office/powerpoint/2010/main" val="11688608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C9DC8-F0CA-9A42-9557-42BDA352D3C3}"/>
              </a:ext>
            </a:extLst>
          </p:cNvPr>
          <p:cNvSpPr>
            <a:spLocks noGrp="1"/>
          </p:cNvSpPr>
          <p:nvPr>
            <p:ph type="title"/>
          </p:nvPr>
        </p:nvSpPr>
        <p:spPr/>
        <p:txBody>
          <a:bodyPr/>
          <a:lstStyle/>
          <a:p>
            <a:r>
              <a:rPr lang="en-US" dirty="0"/>
              <a:t>Windows System Call and API</a:t>
            </a:r>
          </a:p>
        </p:txBody>
      </p:sp>
      <p:sp>
        <p:nvSpPr>
          <p:cNvPr id="3" name="Content Placeholder 2">
            <a:extLst>
              <a:ext uri="{FF2B5EF4-FFF2-40B4-BE49-F238E27FC236}">
                <a16:creationId xmlns:a16="http://schemas.microsoft.com/office/drawing/2014/main" id="{5F3083E2-2036-524C-B0CB-FA255AA54F62}"/>
              </a:ext>
            </a:extLst>
          </p:cNvPr>
          <p:cNvSpPr>
            <a:spLocks noGrp="1"/>
          </p:cNvSpPr>
          <p:nvPr>
            <p:ph idx="1"/>
          </p:nvPr>
        </p:nvSpPr>
        <p:spPr>
          <a:xfrm>
            <a:off x="295275" y="942665"/>
            <a:ext cx="8524875" cy="4313238"/>
          </a:xfrm>
        </p:spPr>
        <p:txBody>
          <a:bodyPr/>
          <a:lstStyle/>
          <a:p>
            <a:r>
              <a:rPr lang="en-US" dirty="0"/>
              <a:t>The </a:t>
            </a:r>
            <a:r>
              <a:rPr lang="en-US" b="1" dirty="0">
                <a:solidFill>
                  <a:srgbClr val="FF0000"/>
                </a:solidFill>
              </a:rPr>
              <a:t>Win32 API </a:t>
            </a:r>
            <a:r>
              <a:rPr lang="en-US" dirty="0"/>
              <a:t>is a layer that </a:t>
            </a:r>
            <a:r>
              <a:rPr lang="en-US" b="1" dirty="0">
                <a:solidFill>
                  <a:srgbClr val="FF0000"/>
                </a:solidFill>
              </a:rPr>
              <a:t>runs in user mode</a:t>
            </a:r>
            <a:r>
              <a:rPr lang="en-US" dirty="0"/>
              <a:t> (ring 3). </a:t>
            </a:r>
          </a:p>
          <a:p>
            <a:r>
              <a:rPr lang="en-US" b="1" dirty="0"/>
              <a:t>Only API calls that </a:t>
            </a:r>
            <a:r>
              <a:rPr lang="en-US" b="1" dirty="0">
                <a:solidFill>
                  <a:srgbClr val="FF0000"/>
                </a:solidFill>
              </a:rPr>
              <a:t>use kernel resources </a:t>
            </a:r>
            <a:r>
              <a:rPr lang="en-US" dirty="0"/>
              <a:t>(</a:t>
            </a:r>
            <a:r>
              <a:rPr lang="en-US" dirty="0" err="1"/>
              <a:t>CreateThread</a:t>
            </a:r>
            <a:r>
              <a:rPr lang="en-US" dirty="0"/>
              <a:t>, </a:t>
            </a:r>
            <a:r>
              <a:rPr lang="en-US" dirty="0" err="1"/>
              <a:t>VirtualAlloc</a:t>
            </a:r>
            <a:r>
              <a:rPr lang="en-US" dirty="0"/>
              <a:t>, </a:t>
            </a:r>
            <a:r>
              <a:rPr lang="en-US" dirty="0" err="1"/>
              <a:t>etc</a:t>
            </a:r>
            <a:r>
              <a:rPr lang="en-US" dirty="0"/>
              <a:t>) will call into the "real" operating system (</a:t>
            </a:r>
            <a:r>
              <a:rPr lang="en-US" dirty="0" err="1"/>
              <a:t>ntdll.dll</a:t>
            </a:r>
            <a:r>
              <a:rPr lang="en-US" dirty="0"/>
              <a:t>) and trap into </a:t>
            </a:r>
            <a:r>
              <a:rPr lang="en-US" b="1" dirty="0">
                <a:solidFill>
                  <a:srgbClr val="FF0000"/>
                </a:solidFill>
              </a:rPr>
              <a:t>ring 0 </a:t>
            </a:r>
            <a:r>
              <a:rPr lang="en-US" dirty="0"/>
              <a:t>with a software interrupt (</a:t>
            </a:r>
            <a:r>
              <a:rPr lang="en-US" dirty="0" err="1"/>
              <a:t>int</a:t>
            </a:r>
            <a:r>
              <a:rPr lang="en-US" dirty="0"/>
              <a:t> 0x2e).</a:t>
            </a:r>
          </a:p>
          <a:p>
            <a:endParaRPr lang="en-US" dirty="0"/>
          </a:p>
        </p:txBody>
      </p:sp>
      <p:pic>
        <p:nvPicPr>
          <p:cNvPr id="5" name="Picture 4">
            <a:extLst>
              <a:ext uri="{FF2B5EF4-FFF2-40B4-BE49-F238E27FC236}">
                <a16:creationId xmlns:a16="http://schemas.microsoft.com/office/drawing/2014/main" id="{B82DE0C2-F4D3-2D4A-A969-8DD95BF75D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0484" y="2572512"/>
            <a:ext cx="5595123" cy="4028489"/>
          </a:xfrm>
          <a:prstGeom prst="rect">
            <a:avLst/>
          </a:prstGeom>
        </p:spPr>
      </p:pic>
    </p:spTree>
    <p:extLst>
      <p:ext uri="{BB962C8B-B14F-4D97-AF65-F5344CB8AC3E}">
        <p14:creationId xmlns:p14="http://schemas.microsoft.com/office/powerpoint/2010/main" val="7970764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83783-1753-DE45-86A2-6AA3BB57F087}"/>
              </a:ext>
            </a:extLst>
          </p:cNvPr>
          <p:cNvSpPr>
            <a:spLocks noGrp="1"/>
          </p:cNvSpPr>
          <p:nvPr>
            <p:ph type="title"/>
          </p:nvPr>
        </p:nvSpPr>
        <p:spPr/>
        <p:txBody>
          <a:bodyPr/>
          <a:lstStyle/>
          <a:p>
            <a:r>
              <a:rPr lang="en-US" dirty="0"/>
              <a:t>Write a file in Notepad</a:t>
            </a:r>
          </a:p>
        </p:txBody>
      </p:sp>
      <p:sp>
        <p:nvSpPr>
          <p:cNvPr id="8" name="Rectangle 7">
            <a:extLst>
              <a:ext uri="{FF2B5EF4-FFF2-40B4-BE49-F238E27FC236}">
                <a16:creationId xmlns:a16="http://schemas.microsoft.com/office/drawing/2014/main" id="{CAFF5CAB-C2B6-D342-8D15-F636218B4F9D}"/>
              </a:ext>
            </a:extLst>
          </p:cNvPr>
          <p:cNvSpPr/>
          <p:nvPr/>
        </p:nvSpPr>
        <p:spPr bwMode="auto">
          <a:xfrm>
            <a:off x="4425026" y="1561126"/>
            <a:ext cx="1719147" cy="490655"/>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a:ln>
                  <a:noFill/>
                </a:ln>
                <a:solidFill>
                  <a:schemeClr val="tx1"/>
                </a:solidFill>
                <a:effectLst/>
                <a:latin typeface="Arial" charset="0"/>
              </a:rPr>
              <a:t>fwrite</a:t>
            </a:r>
            <a:r>
              <a:rPr kumimoji="0" lang="en-US" sz="2000" b="0" i="0" u="none" strike="noStrike" cap="none" normalizeH="0" baseline="0" dirty="0">
                <a:ln>
                  <a:noFill/>
                </a:ln>
                <a:solidFill>
                  <a:schemeClr val="tx1"/>
                </a:solidFill>
                <a:effectLst/>
                <a:latin typeface="Arial" charset="0"/>
              </a:rPr>
              <a:t>()</a:t>
            </a:r>
          </a:p>
        </p:txBody>
      </p:sp>
      <p:sp>
        <p:nvSpPr>
          <p:cNvPr id="9" name="Rectangle 8">
            <a:extLst>
              <a:ext uri="{FF2B5EF4-FFF2-40B4-BE49-F238E27FC236}">
                <a16:creationId xmlns:a16="http://schemas.microsoft.com/office/drawing/2014/main" id="{E7E5AF6B-F1B6-6142-A150-B76D79040FA1}"/>
              </a:ext>
            </a:extLst>
          </p:cNvPr>
          <p:cNvSpPr/>
          <p:nvPr/>
        </p:nvSpPr>
        <p:spPr bwMode="auto">
          <a:xfrm>
            <a:off x="4425025" y="2388056"/>
            <a:ext cx="1719148" cy="490655"/>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write()</a:t>
            </a:r>
          </a:p>
        </p:txBody>
      </p:sp>
      <p:sp>
        <p:nvSpPr>
          <p:cNvPr id="10" name="Rectangle 9">
            <a:extLst>
              <a:ext uri="{FF2B5EF4-FFF2-40B4-BE49-F238E27FC236}">
                <a16:creationId xmlns:a16="http://schemas.microsoft.com/office/drawing/2014/main" id="{58E503E4-B7FA-BA45-85B4-671CC9785837}"/>
              </a:ext>
            </a:extLst>
          </p:cNvPr>
          <p:cNvSpPr/>
          <p:nvPr/>
        </p:nvSpPr>
        <p:spPr bwMode="auto">
          <a:xfrm>
            <a:off x="4425025" y="3771290"/>
            <a:ext cx="1719148" cy="490655"/>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a:ln>
                  <a:noFill/>
                </a:ln>
                <a:solidFill>
                  <a:schemeClr val="tx1"/>
                </a:solidFill>
                <a:effectLst/>
                <a:latin typeface="Arial" charset="0"/>
              </a:rPr>
              <a:t>NtWriteFile</a:t>
            </a:r>
            <a:r>
              <a:rPr kumimoji="0" lang="en-US" sz="2000" b="0" i="0" u="none" strike="noStrike" cap="none" normalizeH="0" baseline="0" dirty="0">
                <a:ln>
                  <a:noFill/>
                </a:ln>
                <a:solidFill>
                  <a:schemeClr val="tx1"/>
                </a:solidFill>
                <a:effectLst/>
                <a:latin typeface="Arial" charset="0"/>
              </a:rPr>
              <a:t>()</a:t>
            </a:r>
          </a:p>
        </p:txBody>
      </p:sp>
      <p:sp>
        <p:nvSpPr>
          <p:cNvPr id="11" name="Rectangle 10">
            <a:extLst>
              <a:ext uri="{FF2B5EF4-FFF2-40B4-BE49-F238E27FC236}">
                <a16:creationId xmlns:a16="http://schemas.microsoft.com/office/drawing/2014/main" id="{83A259D5-7AFF-0E43-8443-936CB34A75F2}"/>
              </a:ext>
            </a:extLst>
          </p:cNvPr>
          <p:cNvSpPr/>
          <p:nvPr/>
        </p:nvSpPr>
        <p:spPr bwMode="auto">
          <a:xfrm>
            <a:off x="4425025" y="4371286"/>
            <a:ext cx="1719148" cy="490655"/>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Interrupt 0x2e</a:t>
            </a:r>
          </a:p>
        </p:txBody>
      </p:sp>
      <p:sp>
        <p:nvSpPr>
          <p:cNvPr id="12" name="Rectangle 11">
            <a:extLst>
              <a:ext uri="{FF2B5EF4-FFF2-40B4-BE49-F238E27FC236}">
                <a16:creationId xmlns:a16="http://schemas.microsoft.com/office/drawing/2014/main" id="{ED2E8689-62CC-064E-A3CA-F019EE4A1D0F}"/>
              </a:ext>
            </a:extLst>
          </p:cNvPr>
          <p:cNvSpPr/>
          <p:nvPr/>
        </p:nvSpPr>
        <p:spPr bwMode="auto">
          <a:xfrm>
            <a:off x="4425025" y="5589811"/>
            <a:ext cx="1719148" cy="62059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a:ln>
                  <a:noFill/>
                </a:ln>
                <a:solidFill>
                  <a:schemeClr val="tx1"/>
                </a:solidFill>
                <a:effectLst/>
                <a:latin typeface="Arial" charset="0"/>
              </a:rPr>
              <a:t>IoWriteFile</a:t>
            </a:r>
            <a:r>
              <a:rPr kumimoji="0" lang="en-US" sz="2000" b="0" i="0" u="none" strike="noStrike" cap="none" normalizeH="0" baseline="0" dirty="0">
                <a:ln>
                  <a:noFill/>
                </a:ln>
                <a:solidFill>
                  <a:schemeClr val="tx1"/>
                </a:solidFill>
                <a:effectLst/>
                <a:latin typeface="Arial" charset="0"/>
              </a:rPr>
              <a:t>()</a:t>
            </a:r>
          </a:p>
          <a:p>
            <a:pPr marL="0" marR="0" indent="0" algn="ctr" defTabSz="914400" rtl="0" eaLnBrk="1" fontAlgn="base" latinLnBrk="0" hangingPunct="1">
              <a:lnSpc>
                <a:spcPct val="100000"/>
              </a:lnSpc>
              <a:spcBef>
                <a:spcPct val="0"/>
              </a:spcBef>
              <a:spcAft>
                <a:spcPct val="0"/>
              </a:spcAft>
              <a:buClrTx/>
              <a:buSzTx/>
              <a:buFontTx/>
              <a:buNone/>
              <a:tabLst/>
            </a:pPr>
            <a:r>
              <a:rPr lang="en-US" dirty="0"/>
              <a:t>Kernel</a:t>
            </a:r>
            <a:endParaRPr kumimoji="0" lang="en-US" sz="2000" b="0" i="0" u="none" strike="noStrike" cap="none" normalizeH="0" baseline="0" dirty="0">
              <a:ln>
                <a:noFill/>
              </a:ln>
              <a:solidFill>
                <a:schemeClr val="tx1"/>
              </a:solidFill>
              <a:effectLst/>
              <a:latin typeface="Arial" charset="0"/>
            </a:endParaRPr>
          </a:p>
        </p:txBody>
      </p:sp>
      <p:cxnSp>
        <p:nvCxnSpPr>
          <p:cNvPr id="13" name="Straight Connector 12">
            <a:extLst>
              <a:ext uri="{FF2B5EF4-FFF2-40B4-BE49-F238E27FC236}">
                <a16:creationId xmlns:a16="http://schemas.microsoft.com/office/drawing/2014/main" id="{E5D9D881-746D-CE43-95E9-3D848E7251DD}"/>
              </a:ext>
            </a:extLst>
          </p:cNvPr>
          <p:cNvCxnSpPr>
            <a:cxnSpLocks/>
          </p:cNvCxnSpPr>
          <p:nvPr/>
        </p:nvCxnSpPr>
        <p:spPr bwMode="auto">
          <a:xfrm>
            <a:off x="1324392" y="2132857"/>
            <a:ext cx="5804806" cy="0"/>
          </a:xfrm>
          <a:prstGeom prst="line">
            <a:avLst/>
          </a:prstGeom>
          <a:ln w="57150">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37C50DFC-CD7B-1F4C-A3F3-34A577BA8ED5}"/>
              </a:ext>
            </a:extLst>
          </p:cNvPr>
          <p:cNvCxnSpPr>
            <a:cxnSpLocks/>
          </p:cNvCxnSpPr>
          <p:nvPr/>
        </p:nvCxnSpPr>
        <p:spPr bwMode="auto">
          <a:xfrm>
            <a:off x="1324392" y="3596780"/>
            <a:ext cx="5804806" cy="0"/>
          </a:xfrm>
          <a:prstGeom prst="line">
            <a:avLst/>
          </a:prstGeom>
          <a:ln w="57150">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5C9F3FDC-7515-7849-9726-D21BDA5464D4}"/>
              </a:ext>
            </a:extLst>
          </p:cNvPr>
          <p:cNvCxnSpPr>
            <a:cxnSpLocks/>
          </p:cNvCxnSpPr>
          <p:nvPr/>
        </p:nvCxnSpPr>
        <p:spPr bwMode="auto">
          <a:xfrm>
            <a:off x="1324392" y="5206876"/>
            <a:ext cx="5804806" cy="0"/>
          </a:xfrm>
          <a:prstGeom prst="line">
            <a:avLst/>
          </a:prstGeom>
          <a:ln w="57150">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D9F075F7-E62C-C448-B65C-A64F7934CDC7}"/>
              </a:ext>
            </a:extLst>
          </p:cNvPr>
          <p:cNvSpPr txBox="1"/>
          <p:nvPr/>
        </p:nvSpPr>
        <p:spPr>
          <a:xfrm>
            <a:off x="1324392" y="1143889"/>
            <a:ext cx="1580882" cy="400110"/>
          </a:xfrm>
          <a:prstGeom prst="rect">
            <a:avLst/>
          </a:prstGeom>
          <a:noFill/>
        </p:spPr>
        <p:txBody>
          <a:bodyPr wrap="none" rtlCol="0">
            <a:spAutoFit/>
          </a:bodyPr>
          <a:lstStyle/>
          <a:p>
            <a:r>
              <a:rPr lang="en-US" b="1" dirty="0"/>
              <a:t>Application</a:t>
            </a:r>
          </a:p>
        </p:txBody>
      </p:sp>
      <p:sp>
        <p:nvSpPr>
          <p:cNvPr id="17" name="TextBox 16">
            <a:extLst>
              <a:ext uri="{FF2B5EF4-FFF2-40B4-BE49-F238E27FC236}">
                <a16:creationId xmlns:a16="http://schemas.microsoft.com/office/drawing/2014/main" id="{F5A825B3-772B-7A4C-8199-3D90F7039F53}"/>
              </a:ext>
            </a:extLst>
          </p:cNvPr>
          <p:cNvSpPr txBox="1"/>
          <p:nvPr/>
        </p:nvSpPr>
        <p:spPr>
          <a:xfrm>
            <a:off x="1401176" y="2201791"/>
            <a:ext cx="1068454" cy="1015663"/>
          </a:xfrm>
          <a:prstGeom prst="rect">
            <a:avLst/>
          </a:prstGeom>
          <a:noFill/>
        </p:spPr>
        <p:txBody>
          <a:bodyPr wrap="square" rtlCol="0">
            <a:spAutoFit/>
          </a:bodyPr>
          <a:lstStyle/>
          <a:p>
            <a:r>
              <a:rPr lang="en-US" b="1" dirty="0"/>
              <a:t>Run Time </a:t>
            </a:r>
          </a:p>
          <a:p>
            <a:r>
              <a:rPr lang="en-US" b="1" dirty="0"/>
              <a:t>Library</a:t>
            </a:r>
          </a:p>
        </p:txBody>
      </p:sp>
      <p:sp>
        <p:nvSpPr>
          <p:cNvPr id="18" name="TextBox 17">
            <a:extLst>
              <a:ext uri="{FF2B5EF4-FFF2-40B4-BE49-F238E27FC236}">
                <a16:creationId xmlns:a16="http://schemas.microsoft.com/office/drawing/2014/main" id="{9E353BC6-79B4-914A-B13F-3D28FA27CFDD}"/>
              </a:ext>
            </a:extLst>
          </p:cNvPr>
          <p:cNvSpPr txBox="1"/>
          <p:nvPr/>
        </p:nvSpPr>
        <p:spPr>
          <a:xfrm>
            <a:off x="1401176" y="3869635"/>
            <a:ext cx="1976182" cy="400110"/>
          </a:xfrm>
          <a:prstGeom prst="rect">
            <a:avLst/>
          </a:prstGeom>
          <a:noFill/>
        </p:spPr>
        <p:txBody>
          <a:bodyPr wrap="none" rtlCol="0">
            <a:spAutoFit/>
          </a:bodyPr>
          <a:lstStyle/>
          <a:p>
            <a:r>
              <a:rPr lang="en-US" b="1" dirty="0"/>
              <a:t>API (Windows)</a:t>
            </a:r>
          </a:p>
        </p:txBody>
      </p:sp>
      <p:sp>
        <p:nvSpPr>
          <p:cNvPr id="19" name="TextBox 18">
            <a:extLst>
              <a:ext uri="{FF2B5EF4-FFF2-40B4-BE49-F238E27FC236}">
                <a16:creationId xmlns:a16="http://schemas.microsoft.com/office/drawing/2014/main" id="{11363C11-E184-264A-949C-FF8135003253}"/>
              </a:ext>
            </a:extLst>
          </p:cNvPr>
          <p:cNvSpPr txBox="1"/>
          <p:nvPr/>
        </p:nvSpPr>
        <p:spPr>
          <a:xfrm>
            <a:off x="1486669" y="5397778"/>
            <a:ext cx="982961" cy="400110"/>
          </a:xfrm>
          <a:prstGeom prst="rect">
            <a:avLst/>
          </a:prstGeom>
          <a:noFill/>
        </p:spPr>
        <p:txBody>
          <a:bodyPr wrap="none" rtlCol="0">
            <a:spAutoFit/>
          </a:bodyPr>
          <a:lstStyle/>
          <a:p>
            <a:r>
              <a:rPr lang="en-US" b="1" dirty="0"/>
              <a:t>Kernel</a:t>
            </a:r>
          </a:p>
        </p:txBody>
      </p:sp>
      <p:cxnSp>
        <p:nvCxnSpPr>
          <p:cNvPr id="20" name="Straight Arrow Connector 19">
            <a:extLst>
              <a:ext uri="{FF2B5EF4-FFF2-40B4-BE49-F238E27FC236}">
                <a16:creationId xmlns:a16="http://schemas.microsoft.com/office/drawing/2014/main" id="{016D4D51-A00B-C441-B565-66B38D522B65}"/>
              </a:ext>
            </a:extLst>
          </p:cNvPr>
          <p:cNvCxnSpPr>
            <a:cxnSpLocks/>
          </p:cNvCxnSpPr>
          <p:nvPr/>
        </p:nvCxnSpPr>
        <p:spPr bwMode="auto">
          <a:xfrm>
            <a:off x="3403935" y="1583488"/>
            <a:ext cx="22303" cy="4626921"/>
          </a:xfrm>
          <a:prstGeom prst="straightConnector1">
            <a:avLst/>
          </a:prstGeom>
          <a:ln w="38100">
            <a:headEnd type="triangle"/>
            <a:tailEnd type="triangle"/>
          </a:ln>
        </p:spPr>
        <p:style>
          <a:lnRef idx="1">
            <a:schemeClr val="accent2"/>
          </a:lnRef>
          <a:fillRef idx="0">
            <a:schemeClr val="accent2"/>
          </a:fillRef>
          <a:effectRef idx="0">
            <a:schemeClr val="accent2"/>
          </a:effectRef>
          <a:fontRef idx="minor">
            <a:schemeClr val="tx1"/>
          </a:fontRef>
        </p:style>
      </p:cxnSp>
      <p:sp>
        <p:nvSpPr>
          <p:cNvPr id="22" name="TextBox 21">
            <a:extLst>
              <a:ext uri="{FF2B5EF4-FFF2-40B4-BE49-F238E27FC236}">
                <a16:creationId xmlns:a16="http://schemas.microsoft.com/office/drawing/2014/main" id="{EAD595DB-6009-894B-85B1-F48AAD14E617}"/>
              </a:ext>
            </a:extLst>
          </p:cNvPr>
          <p:cNvSpPr txBox="1"/>
          <p:nvPr/>
        </p:nvSpPr>
        <p:spPr>
          <a:xfrm>
            <a:off x="6144173" y="1537535"/>
            <a:ext cx="1595309" cy="400110"/>
          </a:xfrm>
          <a:prstGeom prst="rect">
            <a:avLst/>
          </a:prstGeom>
          <a:noFill/>
        </p:spPr>
        <p:txBody>
          <a:bodyPr wrap="none" rtlCol="0">
            <a:spAutoFit/>
          </a:bodyPr>
          <a:lstStyle/>
          <a:p>
            <a:r>
              <a:rPr lang="en-US" dirty="0" err="1"/>
              <a:t>notepad.exe</a:t>
            </a:r>
            <a:endParaRPr lang="en-US" dirty="0"/>
          </a:p>
        </p:txBody>
      </p:sp>
      <p:sp>
        <p:nvSpPr>
          <p:cNvPr id="23" name="TextBox 22">
            <a:extLst>
              <a:ext uri="{FF2B5EF4-FFF2-40B4-BE49-F238E27FC236}">
                <a16:creationId xmlns:a16="http://schemas.microsoft.com/office/drawing/2014/main" id="{7A7B3080-CC85-A646-939E-DDA9214C6653}"/>
              </a:ext>
            </a:extLst>
          </p:cNvPr>
          <p:cNvSpPr txBox="1"/>
          <p:nvPr/>
        </p:nvSpPr>
        <p:spPr>
          <a:xfrm>
            <a:off x="6144173" y="2400187"/>
            <a:ext cx="1481496" cy="707886"/>
          </a:xfrm>
          <a:prstGeom prst="rect">
            <a:avLst/>
          </a:prstGeom>
          <a:noFill/>
        </p:spPr>
        <p:txBody>
          <a:bodyPr wrap="none" rtlCol="0">
            <a:spAutoFit/>
          </a:bodyPr>
          <a:lstStyle/>
          <a:p>
            <a:r>
              <a:rPr lang="en-US" dirty="0" err="1"/>
              <a:t>Libcmt.lib</a:t>
            </a:r>
            <a:endParaRPr lang="en-US" dirty="0"/>
          </a:p>
          <a:p>
            <a:r>
              <a:rPr lang="en-US" dirty="0"/>
              <a:t>msvcr90.dll</a:t>
            </a:r>
          </a:p>
        </p:txBody>
      </p:sp>
      <p:sp>
        <p:nvSpPr>
          <p:cNvPr id="24" name="TextBox 23">
            <a:extLst>
              <a:ext uri="{FF2B5EF4-FFF2-40B4-BE49-F238E27FC236}">
                <a16:creationId xmlns:a16="http://schemas.microsoft.com/office/drawing/2014/main" id="{0B9BFB78-FB29-134C-ACEA-2DEA0F31BF9C}"/>
              </a:ext>
            </a:extLst>
          </p:cNvPr>
          <p:cNvSpPr txBox="1"/>
          <p:nvPr/>
        </p:nvSpPr>
        <p:spPr>
          <a:xfrm>
            <a:off x="6285237" y="3803531"/>
            <a:ext cx="1540806" cy="1015663"/>
          </a:xfrm>
          <a:prstGeom prst="rect">
            <a:avLst/>
          </a:prstGeom>
          <a:noFill/>
        </p:spPr>
        <p:txBody>
          <a:bodyPr wrap="none" rtlCol="0">
            <a:spAutoFit/>
          </a:bodyPr>
          <a:lstStyle/>
          <a:p>
            <a:r>
              <a:rPr lang="en-US" dirty="0"/>
              <a:t>Kernel32.dll</a:t>
            </a:r>
          </a:p>
          <a:p>
            <a:endParaRPr lang="en-US" dirty="0"/>
          </a:p>
          <a:p>
            <a:r>
              <a:rPr lang="en-US" dirty="0" err="1"/>
              <a:t>NTDLL.dll</a:t>
            </a:r>
            <a:endParaRPr lang="en-US" dirty="0"/>
          </a:p>
        </p:txBody>
      </p:sp>
      <p:sp>
        <p:nvSpPr>
          <p:cNvPr id="25" name="TextBox 24">
            <a:extLst>
              <a:ext uri="{FF2B5EF4-FFF2-40B4-BE49-F238E27FC236}">
                <a16:creationId xmlns:a16="http://schemas.microsoft.com/office/drawing/2014/main" id="{69CDCFC9-EC26-6C42-9E74-65A7FEA9C9C3}"/>
              </a:ext>
            </a:extLst>
          </p:cNvPr>
          <p:cNvSpPr txBox="1"/>
          <p:nvPr/>
        </p:nvSpPr>
        <p:spPr>
          <a:xfrm>
            <a:off x="6312040" y="5761821"/>
            <a:ext cx="1653017" cy="400110"/>
          </a:xfrm>
          <a:prstGeom prst="rect">
            <a:avLst/>
          </a:prstGeom>
          <a:noFill/>
        </p:spPr>
        <p:txBody>
          <a:bodyPr wrap="none" rtlCol="0">
            <a:spAutoFit/>
          </a:bodyPr>
          <a:lstStyle/>
          <a:p>
            <a:r>
              <a:rPr lang="en-US" dirty="0" err="1"/>
              <a:t>NtosKrnl.exe</a:t>
            </a:r>
            <a:endParaRPr lang="en-US" dirty="0"/>
          </a:p>
        </p:txBody>
      </p:sp>
    </p:spTree>
    <p:extLst>
      <p:ext uri="{BB962C8B-B14F-4D97-AF65-F5344CB8AC3E}">
        <p14:creationId xmlns:p14="http://schemas.microsoft.com/office/powerpoint/2010/main" val="17842569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B84F-5156-4946-9A35-737E96275D44}"/>
              </a:ext>
            </a:extLst>
          </p:cNvPr>
          <p:cNvSpPr>
            <a:spLocks noGrp="1"/>
          </p:cNvSpPr>
          <p:nvPr>
            <p:ph type="title"/>
          </p:nvPr>
        </p:nvSpPr>
        <p:spPr/>
        <p:txBody>
          <a:bodyPr/>
          <a:lstStyle/>
          <a:p>
            <a:r>
              <a:rPr lang="en-US" altLang="zh-CN" dirty="0"/>
              <a:t>Rootkit</a:t>
            </a:r>
            <a:r>
              <a:rPr lang="zh-CN" altLang="en-US" dirty="0"/>
              <a:t> </a:t>
            </a:r>
            <a:r>
              <a:rPr lang="en-US" altLang="zh-CN" dirty="0"/>
              <a:t>(Kernel</a:t>
            </a:r>
            <a:r>
              <a:rPr lang="zh-CN" altLang="en-US" dirty="0"/>
              <a:t> </a:t>
            </a:r>
            <a:r>
              <a:rPr lang="en-US" altLang="zh-CN" dirty="0"/>
              <a:t>Mode)</a:t>
            </a:r>
            <a:endParaRPr lang="en-US" dirty="0"/>
          </a:p>
        </p:txBody>
      </p:sp>
      <p:sp>
        <p:nvSpPr>
          <p:cNvPr id="3" name="Content Placeholder 2">
            <a:extLst>
              <a:ext uri="{FF2B5EF4-FFF2-40B4-BE49-F238E27FC236}">
                <a16:creationId xmlns:a16="http://schemas.microsoft.com/office/drawing/2014/main" id="{33B240BE-3D4D-B948-8B8B-75853FBF5B67}"/>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84C7CB9F-35F8-AB4B-BD4E-DD68858E5731}"/>
              </a:ext>
            </a:extLst>
          </p:cNvPr>
          <p:cNvSpPr/>
          <p:nvPr/>
        </p:nvSpPr>
        <p:spPr bwMode="auto">
          <a:xfrm>
            <a:off x="4425026" y="1561126"/>
            <a:ext cx="1719147" cy="490655"/>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a:ln>
                  <a:noFill/>
                </a:ln>
                <a:solidFill>
                  <a:schemeClr val="tx1"/>
                </a:solidFill>
                <a:effectLst/>
                <a:latin typeface="Arial" charset="0"/>
              </a:rPr>
              <a:t>fwrite</a:t>
            </a:r>
            <a:r>
              <a:rPr kumimoji="0" lang="en-US" sz="2000" b="0" i="0" u="none" strike="noStrike" cap="none" normalizeH="0" baseline="0" dirty="0">
                <a:ln>
                  <a:noFill/>
                </a:ln>
                <a:solidFill>
                  <a:schemeClr val="tx1"/>
                </a:solidFill>
                <a:effectLst/>
                <a:latin typeface="Arial" charset="0"/>
              </a:rPr>
              <a:t>()</a:t>
            </a:r>
          </a:p>
        </p:txBody>
      </p:sp>
      <p:sp>
        <p:nvSpPr>
          <p:cNvPr id="5" name="Rectangle 4">
            <a:extLst>
              <a:ext uri="{FF2B5EF4-FFF2-40B4-BE49-F238E27FC236}">
                <a16:creationId xmlns:a16="http://schemas.microsoft.com/office/drawing/2014/main" id="{3BD22391-B77E-FC48-85B2-30ACB382C323}"/>
              </a:ext>
            </a:extLst>
          </p:cNvPr>
          <p:cNvSpPr/>
          <p:nvPr/>
        </p:nvSpPr>
        <p:spPr bwMode="auto">
          <a:xfrm>
            <a:off x="4425025" y="2388056"/>
            <a:ext cx="1719148" cy="490655"/>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write()</a:t>
            </a:r>
          </a:p>
        </p:txBody>
      </p:sp>
      <p:sp>
        <p:nvSpPr>
          <p:cNvPr id="6" name="Rectangle 5">
            <a:extLst>
              <a:ext uri="{FF2B5EF4-FFF2-40B4-BE49-F238E27FC236}">
                <a16:creationId xmlns:a16="http://schemas.microsoft.com/office/drawing/2014/main" id="{B40A0BC4-B4D9-864F-949A-6F590B496664}"/>
              </a:ext>
            </a:extLst>
          </p:cNvPr>
          <p:cNvSpPr/>
          <p:nvPr/>
        </p:nvSpPr>
        <p:spPr bwMode="auto">
          <a:xfrm>
            <a:off x="4425025" y="3771290"/>
            <a:ext cx="1719148" cy="490655"/>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a:ln>
                  <a:noFill/>
                </a:ln>
                <a:solidFill>
                  <a:schemeClr val="tx1"/>
                </a:solidFill>
                <a:effectLst/>
                <a:latin typeface="Arial" charset="0"/>
              </a:rPr>
              <a:t>NtWriteFile</a:t>
            </a:r>
            <a:r>
              <a:rPr kumimoji="0" lang="en-US" sz="2000" b="0" i="0" u="none" strike="noStrike" cap="none" normalizeH="0" baseline="0" dirty="0">
                <a:ln>
                  <a:noFill/>
                </a:ln>
                <a:solidFill>
                  <a:schemeClr val="tx1"/>
                </a:solidFill>
                <a:effectLst/>
                <a:latin typeface="Arial" charset="0"/>
              </a:rPr>
              <a:t>()</a:t>
            </a:r>
          </a:p>
        </p:txBody>
      </p:sp>
      <p:sp>
        <p:nvSpPr>
          <p:cNvPr id="7" name="Rectangle 6">
            <a:extLst>
              <a:ext uri="{FF2B5EF4-FFF2-40B4-BE49-F238E27FC236}">
                <a16:creationId xmlns:a16="http://schemas.microsoft.com/office/drawing/2014/main" id="{F32C2E36-ABA0-F441-9A58-F78EC58F19B0}"/>
              </a:ext>
            </a:extLst>
          </p:cNvPr>
          <p:cNvSpPr/>
          <p:nvPr/>
        </p:nvSpPr>
        <p:spPr bwMode="auto">
          <a:xfrm>
            <a:off x="4425025" y="4371286"/>
            <a:ext cx="1719148" cy="490655"/>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Interrupt 0x2e</a:t>
            </a:r>
          </a:p>
        </p:txBody>
      </p:sp>
      <p:sp>
        <p:nvSpPr>
          <p:cNvPr id="8" name="Rectangle 7">
            <a:extLst>
              <a:ext uri="{FF2B5EF4-FFF2-40B4-BE49-F238E27FC236}">
                <a16:creationId xmlns:a16="http://schemas.microsoft.com/office/drawing/2014/main" id="{399795F3-1E37-F64E-B0F1-A868CE2542BE}"/>
              </a:ext>
            </a:extLst>
          </p:cNvPr>
          <p:cNvSpPr/>
          <p:nvPr/>
        </p:nvSpPr>
        <p:spPr bwMode="auto">
          <a:xfrm>
            <a:off x="4425025" y="5589811"/>
            <a:ext cx="1719148" cy="62059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a:ln>
                  <a:noFill/>
                </a:ln>
                <a:solidFill>
                  <a:schemeClr val="tx1"/>
                </a:solidFill>
                <a:effectLst/>
                <a:latin typeface="Arial" charset="0"/>
              </a:rPr>
              <a:t>IoWriteFile</a:t>
            </a:r>
            <a:r>
              <a:rPr kumimoji="0" lang="en-US" sz="2000" b="0" i="0" u="none" strike="noStrike" cap="none" normalizeH="0" baseline="0" dirty="0">
                <a:ln>
                  <a:noFill/>
                </a:ln>
                <a:solidFill>
                  <a:schemeClr val="tx1"/>
                </a:solidFill>
                <a:effectLst/>
                <a:latin typeface="Arial" charset="0"/>
              </a:rPr>
              <a:t>()</a:t>
            </a:r>
          </a:p>
          <a:p>
            <a:pPr marL="0" marR="0" indent="0" algn="ctr" defTabSz="914400" rtl="0" eaLnBrk="1" fontAlgn="base" latinLnBrk="0" hangingPunct="1">
              <a:lnSpc>
                <a:spcPct val="100000"/>
              </a:lnSpc>
              <a:spcBef>
                <a:spcPct val="0"/>
              </a:spcBef>
              <a:spcAft>
                <a:spcPct val="0"/>
              </a:spcAft>
              <a:buClrTx/>
              <a:buSzTx/>
              <a:buFontTx/>
              <a:buNone/>
              <a:tabLst/>
            </a:pPr>
            <a:r>
              <a:rPr lang="en-US" dirty="0"/>
              <a:t>Kernel</a:t>
            </a:r>
            <a:endParaRPr kumimoji="0" lang="en-US" sz="2000" b="0" i="0" u="none" strike="noStrike" cap="none" normalizeH="0" baseline="0" dirty="0">
              <a:ln>
                <a:noFill/>
              </a:ln>
              <a:solidFill>
                <a:schemeClr val="tx1"/>
              </a:solidFill>
              <a:effectLst/>
              <a:latin typeface="Arial" charset="0"/>
            </a:endParaRPr>
          </a:p>
        </p:txBody>
      </p:sp>
      <p:cxnSp>
        <p:nvCxnSpPr>
          <p:cNvPr id="9" name="Straight Connector 8">
            <a:extLst>
              <a:ext uri="{FF2B5EF4-FFF2-40B4-BE49-F238E27FC236}">
                <a16:creationId xmlns:a16="http://schemas.microsoft.com/office/drawing/2014/main" id="{E0645DE4-D0A0-C14A-A2FF-DF2F53B7622B}"/>
              </a:ext>
            </a:extLst>
          </p:cNvPr>
          <p:cNvCxnSpPr>
            <a:cxnSpLocks/>
          </p:cNvCxnSpPr>
          <p:nvPr/>
        </p:nvCxnSpPr>
        <p:spPr bwMode="auto">
          <a:xfrm>
            <a:off x="1324392" y="2132857"/>
            <a:ext cx="5804806" cy="0"/>
          </a:xfrm>
          <a:prstGeom prst="line">
            <a:avLst/>
          </a:prstGeom>
          <a:ln w="57150">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7113E871-AE32-4145-8B38-69F5F01E026B}"/>
              </a:ext>
            </a:extLst>
          </p:cNvPr>
          <p:cNvCxnSpPr>
            <a:cxnSpLocks/>
          </p:cNvCxnSpPr>
          <p:nvPr/>
        </p:nvCxnSpPr>
        <p:spPr bwMode="auto">
          <a:xfrm>
            <a:off x="1324392" y="3596780"/>
            <a:ext cx="5804806" cy="0"/>
          </a:xfrm>
          <a:prstGeom prst="line">
            <a:avLst/>
          </a:prstGeom>
          <a:ln w="57150">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59744FC1-00EB-0740-92BF-5778BE01FB3B}"/>
              </a:ext>
            </a:extLst>
          </p:cNvPr>
          <p:cNvCxnSpPr>
            <a:cxnSpLocks/>
          </p:cNvCxnSpPr>
          <p:nvPr/>
        </p:nvCxnSpPr>
        <p:spPr bwMode="auto">
          <a:xfrm>
            <a:off x="1324392" y="5206876"/>
            <a:ext cx="5804806" cy="0"/>
          </a:xfrm>
          <a:prstGeom prst="line">
            <a:avLst/>
          </a:prstGeom>
          <a:ln w="57150">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ADF2FDB3-F1AE-CF4E-9F8C-D8828041D85A}"/>
              </a:ext>
            </a:extLst>
          </p:cNvPr>
          <p:cNvSpPr txBox="1"/>
          <p:nvPr/>
        </p:nvSpPr>
        <p:spPr>
          <a:xfrm>
            <a:off x="1324392" y="1143889"/>
            <a:ext cx="1580882" cy="400110"/>
          </a:xfrm>
          <a:prstGeom prst="rect">
            <a:avLst/>
          </a:prstGeom>
          <a:noFill/>
        </p:spPr>
        <p:txBody>
          <a:bodyPr wrap="none" rtlCol="0">
            <a:spAutoFit/>
          </a:bodyPr>
          <a:lstStyle/>
          <a:p>
            <a:r>
              <a:rPr lang="en-US" b="1" dirty="0"/>
              <a:t>Application</a:t>
            </a:r>
          </a:p>
        </p:txBody>
      </p:sp>
      <p:sp>
        <p:nvSpPr>
          <p:cNvPr id="13" name="TextBox 12">
            <a:extLst>
              <a:ext uri="{FF2B5EF4-FFF2-40B4-BE49-F238E27FC236}">
                <a16:creationId xmlns:a16="http://schemas.microsoft.com/office/drawing/2014/main" id="{849DAAB3-384A-0841-8B14-08771445A4D9}"/>
              </a:ext>
            </a:extLst>
          </p:cNvPr>
          <p:cNvSpPr txBox="1"/>
          <p:nvPr/>
        </p:nvSpPr>
        <p:spPr>
          <a:xfrm>
            <a:off x="1401176" y="2201791"/>
            <a:ext cx="1068454" cy="1015663"/>
          </a:xfrm>
          <a:prstGeom prst="rect">
            <a:avLst/>
          </a:prstGeom>
          <a:noFill/>
        </p:spPr>
        <p:txBody>
          <a:bodyPr wrap="square" rtlCol="0">
            <a:spAutoFit/>
          </a:bodyPr>
          <a:lstStyle/>
          <a:p>
            <a:r>
              <a:rPr lang="en-US" b="1" dirty="0"/>
              <a:t>Run Time </a:t>
            </a:r>
          </a:p>
          <a:p>
            <a:r>
              <a:rPr lang="en-US" b="1" dirty="0"/>
              <a:t>Library</a:t>
            </a:r>
          </a:p>
        </p:txBody>
      </p:sp>
      <p:sp>
        <p:nvSpPr>
          <p:cNvPr id="14" name="TextBox 13">
            <a:extLst>
              <a:ext uri="{FF2B5EF4-FFF2-40B4-BE49-F238E27FC236}">
                <a16:creationId xmlns:a16="http://schemas.microsoft.com/office/drawing/2014/main" id="{95D3E616-687A-3646-AC84-6F1434458CBB}"/>
              </a:ext>
            </a:extLst>
          </p:cNvPr>
          <p:cNvSpPr txBox="1"/>
          <p:nvPr/>
        </p:nvSpPr>
        <p:spPr>
          <a:xfrm>
            <a:off x="1401176" y="3869635"/>
            <a:ext cx="1976182" cy="400110"/>
          </a:xfrm>
          <a:prstGeom prst="rect">
            <a:avLst/>
          </a:prstGeom>
          <a:noFill/>
        </p:spPr>
        <p:txBody>
          <a:bodyPr wrap="none" rtlCol="0">
            <a:spAutoFit/>
          </a:bodyPr>
          <a:lstStyle/>
          <a:p>
            <a:r>
              <a:rPr lang="en-US" b="1" dirty="0"/>
              <a:t>API (Windows)</a:t>
            </a:r>
          </a:p>
        </p:txBody>
      </p:sp>
      <p:sp>
        <p:nvSpPr>
          <p:cNvPr id="15" name="TextBox 14">
            <a:extLst>
              <a:ext uri="{FF2B5EF4-FFF2-40B4-BE49-F238E27FC236}">
                <a16:creationId xmlns:a16="http://schemas.microsoft.com/office/drawing/2014/main" id="{4B98538B-F7F9-254F-8E64-302FB76494D2}"/>
              </a:ext>
            </a:extLst>
          </p:cNvPr>
          <p:cNvSpPr txBox="1"/>
          <p:nvPr/>
        </p:nvSpPr>
        <p:spPr>
          <a:xfrm>
            <a:off x="1486669" y="5397778"/>
            <a:ext cx="982961" cy="400110"/>
          </a:xfrm>
          <a:prstGeom prst="rect">
            <a:avLst/>
          </a:prstGeom>
          <a:noFill/>
        </p:spPr>
        <p:txBody>
          <a:bodyPr wrap="none" rtlCol="0">
            <a:spAutoFit/>
          </a:bodyPr>
          <a:lstStyle/>
          <a:p>
            <a:r>
              <a:rPr lang="en-US" b="1" dirty="0"/>
              <a:t>Kernel</a:t>
            </a:r>
          </a:p>
        </p:txBody>
      </p:sp>
      <p:cxnSp>
        <p:nvCxnSpPr>
          <p:cNvPr id="16" name="Straight Arrow Connector 15">
            <a:extLst>
              <a:ext uri="{FF2B5EF4-FFF2-40B4-BE49-F238E27FC236}">
                <a16:creationId xmlns:a16="http://schemas.microsoft.com/office/drawing/2014/main" id="{54F48A9B-CCC2-4349-88DD-20A5A90FB463}"/>
              </a:ext>
            </a:extLst>
          </p:cNvPr>
          <p:cNvCxnSpPr>
            <a:cxnSpLocks/>
          </p:cNvCxnSpPr>
          <p:nvPr/>
        </p:nvCxnSpPr>
        <p:spPr bwMode="auto">
          <a:xfrm>
            <a:off x="3403935" y="1583488"/>
            <a:ext cx="22303" cy="4626921"/>
          </a:xfrm>
          <a:prstGeom prst="straightConnector1">
            <a:avLst/>
          </a:prstGeom>
          <a:ln w="38100">
            <a:headEnd type="triangle"/>
            <a:tailEnd type="triangle"/>
          </a:ln>
        </p:spPr>
        <p:style>
          <a:lnRef idx="1">
            <a:schemeClr val="accent2"/>
          </a:lnRef>
          <a:fillRef idx="0">
            <a:schemeClr val="accent2"/>
          </a:fillRef>
          <a:effectRef idx="0">
            <a:schemeClr val="accent2"/>
          </a:effectRef>
          <a:fontRef idx="minor">
            <a:schemeClr val="tx1"/>
          </a:fontRef>
        </p:style>
      </p:cxnSp>
      <p:sp>
        <p:nvSpPr>
          <p:cNvPr id="17" name="TextBox 16">
            <a:extLst>
              <a:ext uri="{FF2B5EF4-FFF2-40B4-BE49-F238E27FC236}">
                <a16:creationId xmlns:a16="http://schemas.microsoft.com/office/drawing/2014/main" id="{2114B742-A35B-AB4A-9CF3-B290189A63BD}"/>
              </a:ext>
            </a:extLst>
          </p:cNvPr>
          <p:cNvSpPr txBox="1"/>
          <p:nvPr/>
        </p:nvSpPr>
        <p:spPr>
          <a:xfrm>
            <a:off x="6144173" y="1537535"/>
            <a:ext cx="1595309" cy="400110"/>
          </a:xfrm>
          <a:prstGeom prst="rect">
            <a:avLst/>
          </a:prstGeom>
          <a:noFill/>
        </p:spPr>
        <p:txBody>
          <a:bodyPr wrap="none" rtlCol="0">
            <a:spAutoFit/>
          </a:bodyPr>
          <a:lstStyle/>
          <a:p>
            <a:r>
              <a:rPr lang="en-US" dirty="0" err="1"/>
              <a:t>notepad.exe</a:t>
            </a:r>
            <a:endParaRPr lang="en-US" dirty="0"/>
          </a:p>
        </p:txBody>
      </p:sp>
      <p:sp>
        <p:nvSpPr>
          <p:cNvPr id="18" name="TextBox 17">
            <a:extLst>
              <a:ext uri="{FF2B5EF4-FFF2-40B4-BE49-F238E27FC236}">
                <a16:creationId xmlns:a16="http://schemas.microsoft.com/office/drawing/2014/main" id="{7149F78A-EE2B-A143-83D0-9E1292FCCC39}"/>
              </a:ext>
            </a:extLst>
          </p:cNvPr>
          <p:cNvSpPr txBox="1"/>
          <p:nvPr/>
        </p:nvSpPr>
        <p:spPr>
          <a:xfrm>
            <a:off x="6144173" y="2400187"/>
            <a:ext cx="1481496" cy="707886"/>
          </a:xfrm>
          <a:prstGeom prst="rect">
            <a:avLst/>
          </a:prstGeom>
          <a:noFill/>
        </p:spPr>
        <p:txBody>
          <a:bodyPr wrap="none" rtlCol="0">
            <a:spAutoFit/>
          </a:bodyPr>
          <a:lstStyle/>
          <a:p>
            <a:r>
              <a:rPr lang="en-US" dirty="0" err="1"/>
              <a:t>Libcmt.lib</a:t>
            </a:r>
            <a:endParaRPr lang="en-US" dirty="0"/>
          </a:p>
          <a:p>
            <a:r>
              <a:rPr lang="en-US" dirty="0"/>
              <a:t>msvcr90.dll</a:t>
            </a:r>
          </a:p>
        </p:txBody>
      </p:sp>
      <p:sp>
        <p:nvSpPr>
          <p:cNvPr id="19" name="TextBox 18">
            <a:extLst>
              <a:ext uri="{FF2B5EF4-FFF2-40B4-BE49-F238E27FC236}">
                <a16:creationId xmlns:a16="http://schemas.microsoft.com/office/drawing/2014/main" id="{EE348A34-6669-7E4D-9DC8-988D738E8C3E}"/>
              </a:ext>
            </a:extLst>
          </p:cNvPr>
          <p:cNvSpPr txBox="1"/>
          <p:nvPr/>
        </p:nvSpPr>
        <p:spPr>
          <a:xfrm>
            <a:off x="6285237" y="3803531"/>
            <a:ext cx="1540806" cy="1015663"/>
          </a:xfrm>
          <a:prstGeom prst="rect">
            <a:avLst/>
          </a:prstGeom>
          <a:noFill/>
        </p:spPr>
        <p:txBody>
          <a:bodyPr wrap="none" rtlCol="0">
            <a:spAutoFit/>
          </a:bodyPr>
          <a:lstStyle/>
          <a:p>
            <a:r>
              <a:rPr lang="en-US" dirty="0"/>
              <a:t>Kernel32.dll</a:t>
            </a:r>
          </a:p>
          <a:p>
            <a:endParaRPr lang="en-US" dirty="0"/>
          </a:p>
          <a:p>
            <a:r>
              <a:rPr lang="en-US" dirty="0" err="1"/>
              <a:t>NTDLL.dll</a:t>
            </a:r>
            <a:endParaRPr lang="en-US" dirty="0"/>
          </a:p>
        </p:txBody>
      </p:sp>
      <p:sp>
        <p:nvSpPr>
          <p:cNvPr id="20" name="TextBox 19">
            <a:extLst>
              <a:ext uri="{FF2B5EF4-FFF2-40B4-BE49-F238E27FC236}">
                <a16:creationId xmlns:a16="http://schemas.microsoft.com/office/drawing/2014/main" id="{EFA90267-D94C-FE44-92EA-9B58C173E25E}"/>
              </a:ext>
            </a:extLst>
          </p:cNvPr>
          <p:cNvSpPr txBox="1"/>
          <p:nvPr/>
        </p:nvSpPr>
        <p:spPr>
          <a:xfrm>
            <a:off x="6312040" y="5761821"/>
            <a:ext cx="1653017" cy="400110"/>
          </a:xfrm>
          <a:prstGeom prst="rect">
            <a:avLst/>
          </a:prstGeom>
          <a:noFill/>
        </p:spPr>
        <p:txBody>
          <a:bodyPr wrap="none" rtlCol="0">
            <a:spAutoFit/>
          </a:bodyPr>
          <a:lstStyle/>
          <a:p>
            <a:r>
              <a:rPr lang="en-US" dirty="0" err="1"/>
              <a:t>NtosKrnl.exe</a:t>
            </a:r>
            <a:endParaRPr lang="en-US" dirty="0"/>
          </a:p>
        </p:txBody>
      </p:sp>
      <p:sp>
        <p:nvSpPr>
          <p:cNvPr id="22" name="Rectangle 21">
            <a:extLst>
              <a:ext uri="{FF2B5EF4-FFF2-40B4-BE49-F238E27FC236}">
                <a16:creationId xmlns:a16="http://schemas.microsoft.com/office/drawing/2014/main" id="{5CFED3E1-3E34-CC48-BDE2-07771A9380F8}"/>
              </a:ext>
            </a:extLst>
          </p:cNvPr>
          <p:cNvSpPr/>
          <p:nvPr/>
        </p:nvSpPr>
        <p:spPr bwMode="auto">
          <a:xfrm>
            <a:off x="1250485" y="5278225"/>
            <a:ext cx="6867777" cy="1329135"/>
          </a:xfrm>
          <a:prstGeom prst="rect">
            <a:avLst/>
          </a:prstGeom>
          <a:noFill/>
          <a:ln w="57150" cap="flat" cmpd="sng" algn="ctr">
            <a:solidFill>
              <a:srgbClr val="FF000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212826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B84F-5156-4946-9A35-737E96275D44}"/>
              </a:ext>
            </a:extLst>
          </p:cNvPr>
          <p:cNvSpPr>
            <a:spLocks noGrp="1"/>
          </p:cNvSpPr>
          <p:nvPr>
            <p:ph type="title"/>
          </p:nvPr>
        </p:nvSpPr>
        <p:spPr/>
        <p:txBody>
          <a:bodyPr/>
          <a:lstStyle/>
          <a:p>
            <a:r>
              <a:rPr lang="en-US" altLang="zh-CN" dirty="0"/>
              <a:t>Rootkit</a:t>
            </a:r>
            <a:r>
              <a:rPr lang="zh-CN" altLang="en-US" dirty="0"/>
              <a:t> </a:t>
            </a:r>
            <a:r>
              <a:rPr lang="en-US" altLang="zh-CN" dirty="0"/>
              <a:t>(Kernel</a:t>
            </a:r>
            <a:r>
              <a:rPr lang="zh-CN" altLang="en-US" dirty="0"/>
              <a:t> </a:t>
            </a:r>
            <a:r>
              <a:rPr lang="en-US" altLang="zh-CN" dirty="0"/>
              <a:t>Mode)</a:t>
            </a:r>
            <a:endParaRPr lang="en-US" dirty="0"/>
          </a:p>
        </p:txBody>
      </p:sp>
      <p:sp>
        <p:nvSpPr>
          <p:cNvPr id="3" name="Content Placeholder 2">
            <a:extLst>
              <a:ext uri="{FF2B5EF4-FFF2-40B4-BE49-F238E27FC236}">
                <a16:creationId xmlns:a16="http://schemas.microsoft.com/office/drawing/2014/main" id="{33B240BE-3D4D-B948-8B8B-75853FBF5B67}"/>
              </a:ext>
            </a:extLst>
          </p:cNvPr>
          <p:cNvSpPr>
            <a:spLocks noGrp="1"/>
          </p:cNvSpPr>
          <p:nvPr>
            <p:ph idx="1"/>
          </p:nvPr>
        </p:nvSpPr>
        <p:spPr/>
        <p:txBody>
          <a:bodyPr/>
          <a:lstStyle/>
          <a:p>
            <a:r>
              <a:rPr lang="en-US" dirty="0"/>
              <a:t>Kernel Mode Rootkits are </a:t>
            </a:r>
            <a:r>
              <a:rPr lang="en-US" b="1" dirty="0">
                <a:solidFill>
                  <a:srgbClr val="FF0000"/>
                </a:solidFill>
              </a:rPr>
              <a:t>installed as</a:t>
            </a:r>
            <a:r>
              <a:rPr lang="zh-CN" altLang="en-US" b="1" dirty="0">
                <a:solidFill>
                  <a:srgbClr val="FF0000"/>
                </a:solidFill>
              </a:rPr>
              <a:t> </a:t>
            </a:r>
            <a:r>
              <a:rPr lang="en-US" altLang="zh-CN" b="1" dirty="0">
                <a:solidFill>
                  <a:srgbClr val="FF0000"/>
                </a:solidFill>
              </a:rPr>
              <a:t>either </a:t>
            </a:r>
            <a:r>
              <a:rPr lang="en-US" b="1" dirty="0">
                <a:solidFill>
                  <a:srgbClr val="FF0000"/>
                </a:solidFill>
              </a:rPr>
              <a:t>drivers (SYS) or Kernel Modules (DLL)</a:t>
            </a:r>
          </a:p>
          <a:p>
            <a:r>
              <a:rPr lang="en-US" dirty="0"/>
              <a:t>Most rootkits target 32-bit Windows OS’s</a:t>
            </a:r>
          </a:p>
          <a:p>
            <a:r>
              <a:rPr lang="en-US" dirty="0"/>
              <a:t>64-bit Windows architectures require drivers to be</a:t>
            </a:r>
            <a:r>
              <a:rPr lang="zh-CN" altLang="en-US" dirty="0"/>
              <a:t> </a:t>
            </a:r>
            <a:r>
              <a:rPr lang="en-US" b="1" dirty="0"/>
              <a:t>signed</a:t>
            </a:r>
            <a:r>
              <a:rPr lang="en-US" dirty="0"/>
              <a:t> by Microsoft before they can be installed</a:t>
            </a:r>
          </a:p>
          <a:p>
            <a:r>
              <a:rPr lang="en-US" dirty="0"/>
              <a:t>To subvert this, attackers will:</a:t>
            </a:r>
          </a:p>
          <a:p>
            <a:pPr lvl="1"/>
            <a:r>
              <a:rPr lang="en-US" dirty="0"/>
              <a:t>Install a valid, signed driver with a known exploit</a:t>
            </a:r>
          </a:p>
          <a:p>
            <a:pPr lvl="1"/>
            <a:r>
              <a:rPr lang="en-US" dirty="0"/>
              <a:t>Use stolen signing certificates</a:t>
            </a:r>
          </a:p>
          <a:p>
            <a:pPr lvl="1"/>
            <a:r>
              <a:rPr lang="en-US" dirty="0"/>
              <a:t>Exploit the kernel itself</a:t>
            </a:r>
          </a:p>
        </p:txBody>
      </p:sp>
    </p:spTree>
    <p:extLst>
      <p:ext uri="{BB962C8B-B14F-4D97-AF65-F5344CB8AC3E}">
        <p14:creationId xmlns:p14="http://schemas.microsoft.com/office/powerpoint/2010/main" val="2101994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F5288-BF4C-524B-866D-D7A8DE909B84}"/>
              </a:ext>
            </a:extLst>
          </p:cNvPr>
          <p:cNvSpPr>
            <a:spLocks noGrp="1"/>
          </p:cNvSpPr>
          <p:nvPr>
            <p:ph type="title"/>
          </p:nvPr>
        </p:nvSpPr>
        <p:spPr/>
        <p:txBody>
          <a:bodyPr/>
          <a:lstStyle/>
          <a:p>
            <a:r>
              <a:rPr lang="en-US" altLang="zh-CN" dirty="0"/>
              <a:t>Rootkit</a:t>
            </a:r>
            <a:r>
              <a:rPr lang="zh-CN" altLang="en-US" dirty="0"/>
              <a:t> </a:t>
            </a:r>
            <a:r>
              <a:rPr lang="en-US" altLang="zh-CN" dirty="0"/>
              <a:t>(Kernel</a:t>
            </a:r>
            <a:r>
              <a:rPr lang="zh-CN" altLang="en-US" dirty="0"/>
              <a:t> </a:t>
            </a:r>
            <a:r>
              <a:rPr lang="en-US" altLang="zh-CN" dirty="0"/>
              <a:t>Mode)</a:t>
            </a:r>
            <a:endParaRPr lang="en-US" dirty="0"/>
          </a:p>
        </p:txBody>
      </p:sp>
      <p:sp>
        <p:nvSpPr>
          <p:cNvPr id="3" name="Content Placeholder 2">
            <a:extLst>
              <a:ext uri="{FF2B5EF4-FFF2-40B4-BE49-F238E27FC236}">
                <a16:creationId xmlns:a16="http://schemas.microsoft.com/office/drawing/2014/main" id="{DBE269BB-BDBA-A746-839A-EE87210EDD8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7656188-E5F1-BD43-A72D-2499F34BA51C}"/>
              </a:ext>
            </a:extLst>
          </p:cNvPr>
          <p:cNvPicPr>
            <a:picLocks noChangeAspect="1"/>
          </p:cNvPicPr>
          <p:nvPr/>
        </p:nvPicPr>
        <p:blipFill>
          <a:blip r:embed="rId3"/>
          <a:stretch>
            <a:fillRect/>
          </a:stretch>
        </p:blipFill>
        <p:spPr>
          <a:xfrm>
            <a:off x="-14288" y="749300"/>
            <a:ext cx="9144000" cy="5699841"/>
          </a:xfrm>
          <a:prstGeom prst="rect">
            <a:avLst/>
          </a:prstGeom>
        </p:spPr>
      </p:pic>
    </p:spTree>
    <p:extLst>
      <p:ext uri="{BB962C8B-B14F-4D97-AF65-F5344CB8AC3E}">
        <p14:creationId xmlns:p14="http://schemas.microsoft.com/office/powerpoint/2010/main" val="21817627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16755-BAB1-8144-AEFE-E6A9A9AC730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AA9AA63-8C78-6B44-ABF6-086A311F056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D6B0229-5C25-8D45-A5A0-3EA648063DA7}"/>
              </a:ext>
            </a:extLst>
          </p:cNvPr>
          <p:cNvPicPr>
            <a:picLocks noChangeAspect="1"/>
          </p:cNvPicPr>
          <p:nvPr/>
        </p:nvPicPr>
        <p:blipFill>
          <a:blip r:embed="rId3"/>
          <a:stretch>
            <a:fillRect/>
          </a:stretch>
        </p:blipFill>
        <p:spPr>
          <a:xfrm>
            <a:off x="881607" y="0"/>
            <a:ext cx="7352209" cy="685800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1829069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0D4CC-8986-F742-A7C8-CCA080D6C9DA}"/>
              </a:ext>
            </a:extLst>
          </p:cNvPr>
          <p:cNvSpPr>
            <a:spLocks noGrp="1"/>
          </p:cNvSpPr>
          <p:nvPr>
            <p:ph type="title"/>
          </p:nvPr>
        </p:nvSpPr>
        <p:spPr/>
        <p:txBody>
          <a:bodyPr/>
          <a:lstStyle/>
          <a:p>
            <a:r>
              <a:rPr lang="en-US" dirty="0"/>
              <a:t>Introduction to </a:t>
            </a:r>
            <a:r>
              <a:rPr lang="en-US" dirty="0" err="1"/>
              <a:t>WinAPI</a:t>
            </a:r>
            <a:endParaRPr lang="en-US" dirty="0"/>
          </a:p>
        </p:txBody>
      </p:sp>
      <p:sp>
        <p:nvSpPr>
          <p:cNvPr id="3" name="Content Placeholder 2">
            <a:extLst>
              <a:ext uri="{FF2B5EF4-FFF2-40B4-BE49-F238E27FC236}">
                <a16:creationId xmlns:a16="http://schemas.microsoft.com/office/drawing/2014/main" id="{A476A7F7-EA61-944F-BC96-197B9A402352}"/>
              </a:ext>
            </a:extLst>
          </p:cNvPr>
          <p:cNvSpPr>
            <a:spLocks noGrp="1"/>
          </p:cNvSpPr>
          <p:nvPr>
            <p:ph idx="1"/>
          </p:nvPr>
        </p:nvSpPr>
        <p:spPr>
          <a:xfrm>
            <a:off x="295275" y="935828"/>
            <a:ext cx="8524875" cy="4313238"/>
          </a:xfrm>
        </p:spPr>
        <p:txBody>
          <a:bodyPr/>
          <a:lstStyle/>
          <a:p>
            <a:r>
              <a:rPr lang="en-US" dirty="0"/>
              <a:t>System resources (file, network, IO, device) may be accessed by multiple applications at the same time, can cause </a:t>
            </a:r>
            <a:r>
              <a:rPr lang="en-US" b="1" dirty="0"/>
              <a:t>confliction</a:t>
            </a:r>
            <a:r>
              <a:rPr lang="en-US" dirty="0"/>
              <a:t>.</a:t>
            </a:r>
          </a:p>
          <a:p>
            <a:r>
              <a:rPr lang="en-US" dirty="0"/>
              <a:t>Modern OS protect these resources.  </a:t>
            </a:r>
          </a:p>
          <a:p>
            <a:endParaRPr lang="en-US" dirty="0"/>
          </a:p>
          <a:p>
            <a:r>
              <a:rPr lang="en-US" dirty="0"/>
              <a:t>E.g. How to let a program to wait for a while?</a:t>
            </a:r>
          </a:p>
          <a:p>
            <a:endParaRPr lang="en-US" dirty="0"/>
          </a:p>
          <a:p>
            <a:endParaRPr lang="en-US" dirty="0"/>
          </a:p>
          <a:p>
            <a:endParaRPr lang="en-US" dirty="0"/>
          </a:p>
        </p:txBody>
      </p:sp>
      <p:pic>
        <p:nvPicPr>
          <p:cNvPr id="5" name="Picture 4">
            <a:extLst>
              <a:ext uri="{FF2B5EF4-FFF2-40B4-BE49-F238E27FC236}">
                <a16:creationId xmlns:a16="http://schemas.microsoft.com/office/drawing/2014/main" id="{BE86151E-D1DF-9B43-AE95-AD6141AF43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3406" y="3048012"/>
            <a:ext cx="3892056" cy="449376"/>
          </a:xfrm>
          <a:prstGeom prst="rect">
            <a:avLst/>
          </a:prstGeom>
        </p:spPr>
      </p:pic>
      <p:pic>
        <p:nvPicPr>
          <p:cNvPr id="7" name="Picture 6">
            <a:extLst>
              <a:ext uri="{FF2B5EF4-FFF2-40B4-BE49-F238E27FC236}">
                <a16:creationId xmlns:a16="http://schemas.microsoft.com/office/drawing/2014/main" id="{29141EF4-C24F-9749-8D7D-553110C3AD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847" y="3647418"/>
            <a:ext cx="4271059" cy="3203295"/>
          </a:xfrm>
          <a:prstGeom prst="rect">
            <a:avLst/>
          </a:prstGeom>
        </p:spPr>
      </p:pic>
      <p:sp>
        <p:nvSpPr>
          <p:cNvPr id="8" name="TextBox 7">
            <a:extLst>
              <a:ext uri="{FF2B5EF4-FFF2-40B4-BE49-F238E27FC236}">
                <a16:creationId xmlns:a16="http://schemas.microsoft.com/office/drawing/2014/main" id="{1A0A4FC5-7EF0-5B4F-80FE-2E5F3436F048}"/>
              </a:ext>
            </a:extLst>
          </p:cNvPr>
          <p:cNvSpPr txBox="1"/>
          <p:nvPr/>
        </p:nvSpPr>
        <p:spPr>
          <a:xfrm>
            <a:off x="5681227" y="3832613"/>
            <a:ext cx="2712602" cy="707886"/>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100Mhz CPU -&gt; 1s</a:t>
            </a:r>
          </a:p>
          <a:p>
            <a:r>
              <a:rPr lang="en-US" dirty="0"/>
              <a:t>1000Mhz CPU -&gt; 0.1s</a:t>
            </a:r>
          </a:p>
        </p:txBody>
      </p:sp>
      <p:sp>
        <p:nvSpPr>
          <p:cNvPr id="9" name="TextBox 8">
            <a:extLst>
              <a:ext uri="{FF2B5EF4-FFF2-40B4-BE49-F238E27FC236}">
                <a16:creationId xmlns:a16="http://schemas.microsoft.com/office/drawing/2014/main" id="{FC37BD7E-0F13-4543-B1A5-5EC170E20D47}"/>
              </a:ext>
            </a:extLst>
          </p:cNvPr>
          <p:cNvSpPr txBox="1"/>
          <p:nvPr/>
        </p:nvSpPr>
        <p:spPr>
          <a:xfrm>
            <a:off x="5681227" y="5463251"/>
            <a:ext cx="2777876" cy="400110"/>
          </a:xfrm>
          <a:prstGeom prst="rect">
            <a:avLst/>
          </a:prstGeom>
          <a:noFill/>
        </p:spPr>
        <p:txBody>
          <a:bodyPr wrap="none" rtlCol="0">
            <a:spAutoFit/>
          </a:bodyPr>
          <a:lstStyle/>
          <a:p>
            <a:r>
              <a:rPr lang="en-US" b="1" dirty="0"/>
              <a:t>Use </a:t>
            </a:r>
            <a:r>
              <a:rPr lang="en-US" b="1" dirty="0" err="1">
                <a:solidFill>
                  <a:srgbClr val="FF0000"/>
                </a:solidFill>
              </a:rPr>
              <a:t>WinAPI</a:t>
            </a:r>
            <a:r>
              <a:rPr lang="en-US" b="1" dirty="0">
                <a:solidFill>
                  <a:srgbClr val="FF0000"/>
                </a:solidFill>
              </a:rPr>
              <a:t>  </a:t>
            </a:r>
            <a:r>
              <a:rPr lang="en-US" b="1" dirty="0">
                <a:solidFill>
                  <a:srgbClr val="FF0000"/>
                </a:solidFill>
                <a:sym typeface="Wingdings" pitchFamily="2" charset="2"/>
              </a:rPr>
              <a:t> Timer</a:t>
            </a:r>
            <a:endParaRPr lang="en-US" b="1" dirty="0">
              <a:solidFill>
                <a:srgbClr val="FF0000"/>
              </a:solidFill>
            </a:endParaRPr>
          </a:p>
        </p:txBody>
      </p:sp>
    </p:spTree>
    <p:extLst>
      <p:ext uri="{BB962C8B-B14F-4D97-AF65-F5344CB8AC3E}">
        <p14:creationId xmlns:p14="http://schemas.microsoft.com/office/powerpoint/2010/main" val="244713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16755-BAB1-8144-AEFE-E6A9A9AC730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AA9AA63-8C78-6B44-ABF6-086A311F056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D6B0229-5C25-8D45-A5A0-3EA648063DA7}"/>
              </a:ext>
            </a:extLst>
          </p:cNvPr>
          <p:cNvPicPr>
            <a:picLocks noChangeAspect="1"/>
          </p:cNvPicPr>
          <p:nvPr/>
        </p:nvPicPr>
        <p:blipFill>
          <a:blip r:embed="rId3"/>
          <a:stretch>
            <a:fillRect/>
          </a:stretch>
        </p:blipFill>
        <p:spPr>
          <a:xfrm>
            <a:off x="881607" y="0"/>
            <a:ext cx="7352209" cy="6858000"/>
          </a:xfrm>
          <a:prstGeom prst="rect">
            <a:avLst/>
          </a:prstGeom>
        </p:spPr>
        <p:style>
          <a:lnRef idx="2">
            <a:schemeClr val="dk1"/>
          </a:lnRef>
          <a:fillRef idx="1">
            <a:schemeClr val="lt1"/>
          </a:fillRef>
          <a:effectRef idx="0">
            <a:schemeClr val="dk1"/>
          </a:effectRef>
          <a:fontRef idx="minor">
            <a:schemeClr val="dk1"/>
          </a:fontRef>
        </p:style>
      </p:pic>
      <p:sp>
        <p:nvSpPr>
          <p:cNvPr id="5" name="TextBox 4">
            <a:extLst>
              <a:ext uri="{FF2B5EF4-FFF2-40B4-BE49-F238E27FC236}">
                <a16:creationId xmlns:a16="http://schemas.microsoft.com/office/drawing/2014/main" id="{3EDCFC20-9E3F-3A43-A530-5FF0E11A08D6}"/>
              </a:ext>
            </a:extLst>
          </p:cNvPr>
          <p:cNvSpPr txBox="1"/>
          <p:nvPr/>
        </p:nvSpPr>
        <p:spPr>
          <a:xfrm>
            <a:off x="3962400" y="101600"/>
            <a:ext cx="2664512" cy="400110"/>
          </a:xfrm>
          <a:prstGeom prst="rect">
            <a:avLst/>
          </a:prstGeom>
          <a:noFill/>
        </p:spPr>
        <p:txBody>
          <a:bodyPr wrap="none" rtlCol="0">
            <a:spAutoFit/>
          </a:bodyPr>
          <a:lstStyle/>
          <a:p>
            <a:r>
              <a:rPr lang="en-US" altLang="zh-CN" b="1" dirty="0">
                <a:solidFill>
                  <a:srgbClr val="FF0000"/>
                </a:solidFill>
              </a:rPr>
              <a:t>1.</a:t>
            </a:r>
            <a:r>
              <a:rPr lang="zh-CN" altLang="en-US" b="1" dirty="0">
                <a:solidFill>
                  <a:srgbClr val="FF0000"/>
                </a:solidFill>
              </a:rPr>
              <a:t> </a:t>
            </a:r>
            <a:r>
              <a:rPr lang="en-US" altLang="zh-CN" b="1" dirty="0">
                <a:solidFill>
                  <a:srgbClr val="FF0000"/>
                </a:solidFill>
              </a:rPr>
              <a:t>Userland</a:t>
            </a:r>
            <a:r>
              <a:rPr lang="zh-CN" altLang="en-US" b="1" dirty="0">
                <a:solidFill>
                  <a:srgbClr val="FF0000"/>
                </a:solidFill>
              </a:rPr>
              <a:t> </a:t>
            </a:r>
            <a:r>
              <a:rPr lang="en-US" altLang="zh-CN" b="1" dirty="0">
                <a:solidFill>
                  <a:srgbClr val="FF0000"/>
                </a:solidFill>
              </a:rPr>
              <a:t>Hooking</a:t>
            </a:r>
            <a:endParaRPr lang="en-US" b="1" dirty="0">
              <a:solidFill>
                <a:srgbClr val="FF0000"/>
              </a:solidFill>
            </a:endParaRPr>
          </a:p>
        </p:txBody>
      </p:sp>
    </p:spTree>
    <p:extLst>
      <p:ext uri="{BB962C8B-B14F-4D97-AF65-F5344CB8AC3E}">
        <p14:creationId xmlns:p14="http://schemas.microsoft.com/office/powerpoint/2010/main" val="18446915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E2493-DCD0-BE41-BD94-2B44CC80A028}"/>
              </a:ext>
            </a:extLst>
          </p:cNvPr>
          <p:cNvSpPr>
            <a:spLocks noGrp="1"/>
          </p:cNvSpPr>
          <p:nvPr>
            <p:ph type="title"/>
          </p:nvPr>
        </p:nvSpPr>
        <p:spPr/>
        <p:txBody>
          <a:bodyPr/>
          <a:lstStyle/>
          <a:p>
            <a:r>
              <a:rPr lang="en-US" altLang="zh-CN" dirty="0"/>
              <a:t>Hooking</a:t>
            </a:r>
            <a:endParaRPr lang="en-US" dirty="0"/>
          </a:p>
        </p:txBody>
      </p:sp>
      <p:sp>
        <p:nvSpPr>
          <p:cNvPr id="3" name="Content Placeholder 2">
            <a:extLst>
              <a:ext uri="{FF2B5EF4-FFF2-40B4-BE49-F238E27FC236}">
                <a16:creationId xmlns:a16="http://schemas.microsoft.com/office/drawing/2014/main" id="{2B22E06E-BB55-0D49-8E09-9F33D28AD4D1}"/>
              </a:ext>
            </a:extLst>
          </p:cNvPr>
          <p:cNvSpPr>
            <a:spLocks noGrp="1"/>
          </p:cNvSpPr>
          <p:nvPr>
            <p:ph idx="1"/>
          </p:nvPr>
        </p:nvSpPr>
        <p:spPr/>
        <p:txBody>
          <a:bodyPr/>
          <a:lstStyle/>
          <a:p>
            <a:r>
              <a:rPr lang="en-US" sz="2800" dirty="0"/>
              <a:t>The most classic of all kernel rootkit</a:t>
            </a:r>
            <a:r>
              <a:rPr lang="zh-CN" altLang="en-US" sz="2800" dirty="0"/>
              <a:t> </a:t>
            </a:r>
            <a:r>
              <a:rPr lang="en-US" sz="2800" dirty="0"/>
              <a:t>techniques</a:t>
            </a:r>
          </a:p>
          <a:p>
            <a:r>
              <a:rPr lang="en-US" sz="2800" dirty="0"/>
              <a:t>Simple to implement, simple to detect</a:t>
            </a:r>
          </a:p>
          <a:p>
            <a:r>
              <a:rPr lang="en-US" sz="2800" dirty="0"/>
              <a:t>Still widely used</a:t>
            </a:r>
          </a:p>
          <a:p>
            <a:pPr lvl="1"/>
            <a:r>
              <a:rPr lang="en-US" sz="2400" dirty="0"/>
              <a:t>Often in conjunction with </a:t>
            </a:r>
            <a:r>
              <a:rPr lang="en-US" altLang="zh-CN" sz="2400" dirty="0"/>
              <a:t>other</a:t>
            </a:r>
            <a:r>
              <a:rPr lang="zh-CN" altLang="en-US" sz="2400" dirty="0"/>
              <a:t> </a:t>
            </a:r>
            <a:r>
              <a:rPr lang="en-US" sz="2400" dirty="0"/>
              <a:t>techniques</a:t>
            </a:r>
          </a:p>
        </p:txBody>
      </p:sp>
    </p:spTree>
    <p:extLst>
      <p:ext uri="{BB962C8B-B14F-4D97-AF65-F5344CB8AC3E}">
        <p14:creationId xmlns:p14="http://schemas.microsoft.com/office/powerpoint/2010/main" val="30156282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16755-BAB1-8144-AEFE-E6A9A9AC730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AA9AA63-8C78-6B44-ABF6-086A311F056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D6B0229-5C25-8D45-A5A0-3EA648063DA7}"/>
              </a:ext>
            </a:extLst>
          </p:cNvPr>
          <p:cNvPicPr>
            <a:picLocks noChangeAspect="1"/>
          </p:cNvPicPr>
          <p:nvPr/>
        </p:nvPicPr>
        <p:blipFill>
          <a:blip r:embed="rId3"/>
          <a:stretch>
            <a:fillRect/>
          </a:stretch>
        </p:blipFill>
        <p:spPr>
          <a:xfrm>
            <a:off x="895895" y="0"/>
            <a:ext cx="7352209" cy="6858000"/>
          </a:xfrm>
          <a:prstGeom prst="rect">
            <a:avLst/>
          </a:prstGeom>
        </p:spPr>
        <p:style>
          <a:lnRef idx="2">
            <a:schemeClr val="dk1"/>
          </a:lnRef>
          <a:fillRef idx="1">
            <a:schemeClr val="lt1"/>
          </a:fillRef>
          <a:effectRef idx="0">
            <a:schemeClr val="dk1"/>
          </a:effectRef>
          <a:fontRef idx="minor">
            <a:schemeClr val="dk1"/>
          </a:fontRef>
        </p:style>
      </p:pic>
      <p:sp>
        <p:nvSpPr>
          <p:cNvPr id="5" name="TextBox 4">
            <a:extLst>
              <a:ext uri="{FF2B5EF4-FFF2-40B4-BE49-F238E27FC236}">
                <a16:creationId xmlns:a16="http://schemas.microsoft.com/office/drawing/2014/main" id="{3EDCFC20-9E3F-3A43-A530-5FF0E11A08D6}"/>
              </a:ext>
            </a:extLst>
          </p:cNvPr>
          <p:cNvSpPr txBox="1"/>
          <p:nvPr/>
        </p:nvSpPr>
        <p:spPr>
          <a:xfrm>
            <a:off x="0" y="2984725"/>
            <a:ext cx="1885909" cy="7078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b="1" dirty="0">
                <a:solidFill>
                  <a:srgbClr val="FF0000"/>
                </a:solidFill>
              </a:rPr>
              <a:t>2.</a:t>
            </a:r>
            <a:r>
              <a:rPr lang="zh-CN" altLang="en-US" b="1" dirty="0">
                <a:solidFill>
                  <a:srgbClr val="FF0000"/>
                </a:solidFill>
              </a:rPr>
              <a:t> </a:t>
            </a:r>
            <a:r>
              <a:rPr lang="en-US" altLang="zh-CN" b="1" dirty="0">
                <a:solidFill>
                  <a:srgbClr val="FF0000"/>
                </a:solidFill>
              </a:rPr>
              <a:t>IDT</a:t>
            </a:r>
            <a:r>
              <a:rPr lang="zh-CN" altLang="en-US" b="1" dirty="0">
                <a:solidFill>
                  <a:srgbClr val="FF0000"/>
                </a:solidFill>
              </a:rPr>
              <a:t> </a:t>
            </a:r>
            <a:r>
              <a:rPr lang="en-US" altLang="zh-CN" b="1" dirty="0">
                <a:solidFill>
                  <a:srgbClr val="FF0000"/>
                </a:solidFill>
              </a:rPr>
              <a:t>Hooking</a:t>
            </a:r>
            <a:endParaRPr lang="en-US" b="1" dirty="0">
              <a:solidFill>
                <a:srgbClr val="FF0000"/>
              </a:solidFill>
            </a:endParaRPr>
          </a:p>
        </p:txBody>
      </p:sp>
      <p:sp>
        <p:nvSpPr>
          <p:cNvPr id="6" name="Right Arrow 5">
            <a:extLst>
              <a:ext uri="{FF2B5EF4-FFF2-40B4-BE49-F238E27FC236}">
                <a16:creationId xmlns:a16="http://schemas.microsoft.com/office/drawing/2014/main" id="{DCC4580D-25F1-3843-9D12-C0E8A0E049E7}"/>
              </a:ext>
            </a:extLst>
          </p:cNvPr>
          <p:cNvSpPr/>
          <p:nvPr/>
        </p:nvSpPr>
        <p:spPr bwMode="auto">
          <a:xfrm>
            <a:off x="1363347" y="2468597"/>
            <a:ext cx="522561" cy="516128"/>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pic>
        <p:nvPicPr>
          <p:cNvPr id="7" name="Picture 6">
            <a:extLst>
              <a:ext uri="{FF2B5EF4-FFF2-40B4-BE49-F238E27FC236}">
                <a16:creationId xmlns:a16="http://schemas.microsoft.com/office/drawing/2014/main" id="{4F0139E1-2ECD-8D4D-A7E5-4FAC6585661B}"/>
              </a:ext>
            </a:extLst>
          </p:cNvPr>
          <p:cNvPicPr>
            <a:picLocks noChangeAspect="1"/>
          </p:cNvPicPr>
          <p:nvPr/>
        </p:nvPicPr>
        <p:blipFill>
          <a:blip r:embed="rId4"/>
          <a:stretch>
            <a:fillRect/>
          </a:stretch>
        </p:blipFill>
        <p:spPr>
          <a:xfrm>
            <a:off x="1127110" y="3267456"/>
            <a:ext cx="599894" cy="373934"/>
          </a:xfrm>
          <a:prstGeom prst="rect">
            <a:avLst/>
          </a:prstGeom>
        </p:spPr>
      </p:pic>
    </p:spTree>
    <p:extLst>
      <p:ext uri="{BB962C8B-B14F-4D97-AF65-F5344CB8AC3E}">
        <p14:creationId xmlns:p14="http://schemas.microsoft.com/office/powerpoint/2010/main" val="73902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par>
                                <p:cTn id="11" presetID="5"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heckerboard(across)">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EC67D-F37F-914D-BB4A-774B1362F812}"/>
              </a:ext>
            </a:extLst>
          </p:cNvPr>
          <p:cNvSpPr>
            <a:spLocks noGrp="1"/>
          </p:cNvSpPr>
          <p:nvPr>
            <p:ph type="title"/>
          </p:nvPr>
        </p:nvSpPr>
        <p:spPr/>
        <p:txBody>
          <a:bodyPr/>
          <a:lstStyle/>
          <a:p>
            <a:r>
              <a:rPr lang="en-US" dirty="0"/>
              <a:t>Interrupt Descriptor Table Hooking (IDT</a:t>
            </a:r>
            <a:r>
              <a:rPr lang="zh-CN" altLang="en-US" dirty="0"/>
              <a:t> </a:t>
            </a:r>
            <a:r>
              <a:rPr lang="en-US" dirty="0"/>
              <a:t>Hooking)</a:t>
            </a:r>
            <a:br>
              <a:rPr lang="en-US" dirty="0"/>
            </a:br>
            <a:endParaRPr lang="en-US" dirty="0"/>
          </a:p>
        </p:txBody>
      </p:sp>
      <p:sp>
        <p:nvSpPr>
          <p:cNvPr id="3" name="Content Placeholder 2">
            <a:extLst>
              <a:ext uri="{FF2B5EF4-FFF2-40B4-BE49-F238E27FC236}">
                <a16:creationId xmlns:a16="http://schemas.microsoft.com/office/drawing/2014/main" id="{3636A01A-AD38-7D4C-87F6-6C40641D9F98}"/>
              </a:ext>
            </a:extLst>
          </p:cNvPr>
          <p:cNvSpPr>
            <a:spLocks noGrp="1"/>
          </p:cNvSpPr>
          <p:nvPr>
            <p:ph idx="1"/>
          </p:nvPr>
        </p:nvSpPr>
        <p:spPr>
          <a:xfrm>
            <a:off x="309562" y="1272381"/>
            <a:ext cx="8524875" cy="4313238"/>
          </a:xfrm>
        </p:spPr>
        <p:txBody>
          <a:bodyPr/>
          <a:lstStyle/>
          <a:p>
            <a:r>
              <a:rPr lang="en-US" dirty="0"/>
              <a:t>Base address of the </a:t>
            </a:r>
            <a:r>
              <a:rPr lang="en-US" b="1" dirty="0">
                <a:solidFill>
                  <a:srgbClr val="FF0000"/>
                </a:solidFill>
              </a:rPr>
              <a:t>IDT</a:t>
            </a:r>
            <a:r>
              <a:rPr lang="en-US" dirty="0"/>
              <a:t> is stored in the </a:t>
            </a:r>
            <a:r>
              <a:rPr lang="en-US" b="1" dirty="0">
                <a:solidFill>
                  <a:srgbClr val="FF0000"/>
                </a:solidFill>
              </a:rPr>
              <a:t>IDTR</a:t>
            </a:r>
          </a:p>
          <a:p>
            <a:r>
              <a:rPr lang="en-US" dirty="0"/>
              <a:t>In order to hook a specific Interrupt, a rootkit just</a:t>
            </a:r>
            <a:r>
              <a:rPr lang="zh-CN" altLang="en-US" dirty="0"/>
              <a:t> </a:t>
            </a:r>
            <a:r>
              <a:rPr lang="en-US" dirty="0"/>
              <a:t>changes the pointer in the IDT to their own</a:t>
            </a:r>
            <a:r>
              <a:rPr lang="zh-CN" altLang="en-US" dirty="0"/>
              <a:t> </a:t>
            </a:r>
            <a:r>
              <a:rPr lang="en-US" dirty="0"/>
              <a:t>malicious function</a:t>
            </a:r>
          </a:p>
          <a:p>
            <a:r>
              <a:rPr lang="en-US" b="1" dirty="0"/>
              <a:t>SIDT</a:t>
            </a:r>
            <a:r>
              <a:rPr lang="en-US" dirty="0"/>
              <a:t> and </a:t>
            </a:r>
            <a:r>
              <a:rPr lang="en-US" b="1" dirty="0"/>
              <a:t>LIDT</a:t>
            </a:r>
            <a:r>
              <a:rPr lang="en-US" dirty="0"/>
              <a:t> instructions</a:t>
            </a:r>
          </a:p>
          <a:p>
            <a:pPr lvl="1"/>
            <a:r>
              <a:rPr lang="en-US" dirty="0"/>
              <a:t>Used to read/write to/from the IDTR register</a:t>
            </a:r>
          </a:p>
          <a:p>
            <a:pPr lvl="1"/>
            <a:r>
              <a:rPr lang="en-US" b="1" dirty="0"/>
              <a:t>Each processor has it’s own IDTR and IDT</a:t>
            </a:r>
          </a:p>
          <a:p>
            <a:pPr lvl="2"/>
            <a:r>
              <a:rPr lang="en-US" dirty="0"/>
              <a:t>This means that a rootkit will have to hook each</a:t>
            </a:r>
            <a:r>
              <a:rPr lang="zh-CN" altLang="en-US" dirty="0"/>
              <a:t> </a:t>
            </a:r>
            <a:r>
              <a:rPr lang="en-US" dirty="0">
                <a:solidFill>
                  <a:srgbClr val="FF0000"/>
                </a:solidFill>
              </a:rPr>
              <a:t>IDT</a:t>
            </a:r>
          </a:p>
          <a:p>
            <a:endParaRPr lang="en-US" dirty="0"/>
          </a:p>
        </p:txBody>
      </p:sp>
      <p:pic>
        <p:nvPicPr>
          <p:cNvPr id="4" name="Picture 3">
            <a:extLst>
              <a:ext uri="{FF2B5EF4-FFF2-40B4-BE49-F238E27FC236}">
                <a16:creationId xmlns:a16="http://schemas.microsoft.com/office/drawing/2014/main" id="{DCA9FC11-A5CB-564D-AA39-99B7DCB1454D}"/>
              </a:ext>
            </a:extLst>
          </p:cNvPr>
          <p:cNvPicPr>
            <a:picLocks noChangeAspect="1"/>
          </p:cNvPicPr>
          <p:nvPr/>
        </p:nvPicPr>
        <p:blipFill>
          <a:blip r:embed="rId2"/>
          <a:stretch>
            <a:fillRect/>
          </a:stretch>
        </p:blipFill>
        <p:spPr>
          <a:xfrm>
            <a:off x="733043" y="4302696"/>
            <a:ext cx="3081981" cy="1988375"/>
          </a:xfrm>
          <a:prstGeom prst="rect">
            <a:avLst/>
          </a:prstGeom>
        </p:spPr>
      </p:pic>
      <p:pic>
        <p:nvPicPr>
          <p:cNvPr id="5" name="Picture 4">
            <a:extLst>
              <a:ext uri="{FF2B5EF4-FFF2-40B4-BE49-F238E27FC236}">
                <a16:creationId xmlns:a16="http://schemas.microsoft.com/office/drawing/2014/main" id="{D3561A78-B4EA-6C46-ADDD-A79FE50FC75D}"/>
              </a:ext>
            </a:extLst>
          </p:cNvPr>
          <p:cNvPicPr>
            <a:picLocks noChangeAspect="1"/>
          </p:cNvPicPr>
          <p:nvPr/>
        </p:nvPicPr>
        <p:blipFill>
          <a:blip r:embed="rId3"/>
          <a:stretch>
            <a:fillRect/>
          </a:stretch>
        </p:blipFill>
        <p:spPr>
          <a:xfrm>
            <a:off x="6339604" y="2731008"/>
            <a:ext cx="2804395" cy="4126992"/>
          </a:xfrm>
          <a:prstGeom prst="rect">
            <a:avLst/>
          </a:prstGeom>
        </p:spPr>
      </p:pic>
    </p:spTree>
    <p:extLst>
      <p:ext uri="{BB962C8B-B14F-4D97-AF65-F5344CB8AC3E}">
        <p14:creationId xmlns:p14="http://schemas.microsoft.com/office/powerpoint/2010/main" val="15455944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EC67D-F37F-914D-BB4A-774B1362F812}"/>
              </a:ext>
            </a:extLst>
          </p:cNvPr>
          <p:cNvSpPr>
            <a:spLocks noGrp="1"/>
          </p:cNvSpPr>
          <p:nvPr>
            <p:ph type="title"/>
          </p:nvPr>
        </p:nvSpPr>
        <p:spPr/>
        <p:txBody>
          <a:bodyPr/>
          <a:lstStyle/>
          <a:p>
            <a:r>
              <a:rPr lang="en-US" dirty="0"/>
              <a:t>IDT</a:t>
            </a:r>
            <a:r>
              <a:rPr lang="zh-CN" altLang="en-US" dirty="0"/>
              <a:t> </a:t>
            </a:r>
            <a:r>
              <a:rPr lang="en-US" dirty="0"/>
              <a:t>Hooking</a:t>
            </a:r>
            <a:r>
              <a:rPr lang="zh-CN" altLang="en-US" dirty="0"/>
              <a:t> </a:t>
            </a:r>
            <a:r>
              <a:rPr lang="en-US" altLang="zh-CN" dirty="0"/>
              <a:t>Problems</a:t>
            </a:r>
            <a:br>
              <a:rPr lang="en-US" dirty="0"/>
            </a:br>
            <a:endParaRPr lang="en-US" dirty="0"/>
          </a:p>
        </p:txBody>
      </p:sp>
      <p:sp>
        <p:nvSpPr>
          <p:cNvPr id="3" name="Content Placeholder 2">
            <a:extLst>
              <a:ext uri="{FF2B5EF4-FFF2-40B4-BE49-F238E27FC236}">
                <a16:creationId xmlns:a16="http://schemas.microsoft.com/office/drawing/2014/main" id="{3636A01A-AD38-7D4C-87F6-6C40641D9F98}"/>
              </a:ext>
            </a:extLst>
          </p:cNvPr>
          <p:cNvSpPr>
            <a:spLocks noGrp="1"/>
          </p:cNvSpPr>
          <p:nvPr>
            <p:ph idx="1"/>
          </p:nvPr>
        </p:nvSpPr>
        <p:spPr>
          <a:xfrm>
            <a:off x="309562" y="1272381"/>
            <a:ext cx="8524875" cy="4313238"/>
          </a:xfrm>
        </p:spPr>
        <p:txBody>
          <a:bodyPr/>
          <a:lstStyle/>
          <a:p>
            <a:r>
              <a:rPr lang="en-US" dirty="0"/>
              <a:t>This technique is old</a:t>
            </a:r>
          </a:p>
          <a:p>
            <a:pPr lvl="1"/>
            <a:r>
              <a:rPr lang="en-US" dirty="0"/>
              <a:t>As of 2009, INT 0x2E was made obsolete</a:t>
            </a:r>
          </a:p>
          <a:p>
            <a:r>
              <a:rPr lang="en-US" b="1" dirty="0"/>
              <a:t>SYSENTER</a:t>
            </a:r>
            <a:r>
              <a:rPr lang="en-US" dirty="0"/>
              <a:t> is now used to perform </a:t>
            </a:r>
            <a:r>
              <a:rPr lang="en-US" dirty="0" err="1"/>
              <a:t>syscalls</a:t>
            </a:r>
            <a:endParaRPr lang="en-US" dirty="0"/>
          </a:p>
          <a:p>
            <a:pPr lvl="1"/>
            <a:r>
              <a:rPr lang="en-US" dirty="0"/>
              <a:t>Interrupt hooking is easy to detect</a:t>
            </a:r>
          </a:p>
          <a:p>
            <a:r>
              <a:rPr lang="en-US" dirty="0"/>
              <a:t>No way to filter results of an interrupt</a:t>
            </a:r>
          </a:p>
          <a:p>
            <a:pPr lvl="1"/>
            <a:r>
              <a:rPr lang="en-US" dirty="0"/>
              <a:t>The rootkit’s hook function is just pass-through</a:t>
            </a:r>
            <a:r>
              <a:rPr lang="zh-CN" altLang="en-US" dirty="0"/>
              <a:t> </a:t>
            </a:r>
            <a:r>
              <a:rPr lang="en-US" dirty="0"/>
              <a:t>code that is executed before the interrupt handler</a:t>
            </a:r>
          </a:p>
        </p:txBody>
      </p:sp>
    </p:spTree>
    <p:extLst>
      <p:ext uri="{BB962C8B-B14F-4D97-AF65-F5344CB8AC3E}">
        <p14:creationId xmlns:p14="http://schemas.microsoft.com/office/powerpoint/2010/main" val="15984195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EC67D-F37F-914D-BB4A-774B1362F812}"/>
              </a:ext>
            </a:extLst>
          </p:cNvPr>
          <p:cNvSpPr>
            <a:spLocks noGrp="1"/>
          </p:cNvSpPr>
          <p:nvPr>
            <p:ph type="title"/>
          </p:nvPr>
        </p:nvSpPr>
        <p:spPr/>
        <p:txBody>
          <a:bodyPr/>
          <a:lstStyle/>
          <a:p>
            <a:endParaRPr lang="en-US" dirty="0"/>
          </a:p>
        </p:txBody>
      </p:sp>
      <p:pic>
        <p:nvPicPr>
          <p:cNvPr id="7" name="Picture 6">
            <a:extLst>
              <a:ext uri="{FF2B5EF4-FFF2-40B4-BE49-F238E27FC236}">
                <a16:creationId xmlns:a16="http://schemas.microsoft.com/office/drawing/2014/main" id="{D28C0C76-E4E3-E947-AE5C-19C230FDEB2E}"/>
              </a:ext>
            </a:extLst>
          </p:cNvPr>
          <p:cNvPicPr>
            <a:picLocks noChangeAspect="1"/>
          </p:cNvPicPr>
          <p:nvPr/>
        </p:nvPicPr>
        <p:blipFill>
          <a:blip r:embed="rId2"/>
          <a:stretch>
            <a:fillRect/>
          </a:stretch>
        </p:blipFill>
        <p:spPr>
          <a:xfrm>
            <a:off x="881607" y="14657"/>
            <a:ext cx="7352209" cy="6858000"/>
          </a:xfrm>
          <a:prstGeom prst="rect">
            <a:avLst/>
          </a:prstGeom>
        </p:spPr>
        <p:style>
          <a:lnRef idx="2">
            <a:schemeClr val="dk1"/>
          </a:lnRef>
          <a:fillRef idx="1">
            <a:schemeClr val="lt1"/>
          </a:fillRef>
          <a:effectRef idx="0">
            <a:schemeClr val="dk1"/>
          </a:effectRef>
          <a:fontRef idx="minor">
            <a:schemeClr val="dk1"/>
          </a:fontRef>
        </p:style>
      </p:pic>
      <p:sp>
        <p:nvSpPr>
          <p:cNvPr id="8" name="TextBox 7">
            <a:extLst>
              <a:ext uri="{FF2B5EF4-FFF2-40B4-BE49-F238E27FC236}">
                <a16:creationId xmlns:a16="http://schemas.microsoft.com/office/drawing/2014/main" id="{4C66BB5E-5D18-6446-8198-490CF3F3ED8F}"/>
              </a:ext>
            </a:extLst>
          </p:cNvPr>
          <p:cNvSpPr txBox="1"/>
          <p:nvPr/>
        </p:nvSpPr>
        <p:spPr>
          <a:xfrm>
            <a:off x="4036131" y="1652346"/>
            <a:ext cx="1885909" cy="7078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b="1" dirty="0">
                <a:solidFill>
                  <a:srgbClr val="FF0000"/>
                </a:solidFill>
              </a:rPr>
              <a:t>3.</a:t>
            </a:r>
            <a:r>
              <a:rPr lang="zh-CN" altLang="en-US" b="1" dirty="0">
                <a:solidFill>
                  <a:srgbClr val="FF0000"/>
                </a:solidFill>
              </a:rPr>
              <a:t> </a:t>
            </a:r>
            <a:r>
              <a:rPr lang="en-US" altLang="zh-CN" b="1" dirty="0">
                <a:solidFill>
                  <a:srgbClr val="FF0000"/>
                </a:solidFill>
              </a:rPr>
              <a:t>MSR</a:t>
            </a:r>
            <a:r>
              <a:rPr lang="zh-CN" altLang="en-US" b="1" dirty="0">
                <a:solidFill>
                  <a:srgbClr val="FF0000"/>
                </a:solidFill>
              </a:rPr>
              <a:t> </a:t>
            </a:r>
            <a:r>
              <a:rPr lang="en-US" altLang="zh-CN" b="1" dirty="0">
                <a:solidFill>
                  <a:srgbClr val="FF0000"/>
                </a:solidFill>
              </a:rPr>
              <a:t>Hooking</a:t>
            </a:r>
            <a:endParaRPr lang="en-US" b="1" dirty="0">
              <a:solidFill>
                <a:srgbClr val="FF0000"/>
              </a:solidFill>
            </a:endParaRPr>
          </a:p>
        </p:txBody>
      </p:sp>
      <p:sp>
        <p:nvSpPr>
          <p:cNvPr id="9" name="Right Arrow 8">
            <a:extLst>
              <a:ext uri="{FF2B5EF4-FFF2-40B4-BE49-F238E27FC236}">
                <a16:creationId xmlns:a16="http://schemas.microsoft.com/office/drawing/2014/main" id="{5CC81CBB-8CD5-1F46-980A-AC5E7D1D4AC5}"/>
              </a:ext>
            </a:extLst>
          </p:cNvPr>
          <p:cNvSpPr/>
          <p:nvPr/>
        </p:nvSpPr>
        <p:spPr bwMode="auto">
          <a:xfrm rot="14738664">
            <a:off x="3432001" y="1757715"/>
            <a:ext cx="522561" cy="516128"/>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pic>
        <p:nvPicPr>
          <p:cNvPr id="10" name="Picture 9">
            <a:extLst>
              <a:ext uri="{FF2B5EF4-FFF2-40B4-BE49-F238E27FC236}">
                <a16:creationId xmlns:a16="http://schemas.microsoft.com/office/drawing/2014/main" id="{14242B11-5101-CE42-A179-E3A85B59C8E1}"/>
              </a:ext>
            </a:extLst>
          </p:cNvPr>
          <p:cNvPicPr>
            <a:picLocks noChangeAspect="1"/>
          </p:cNvPicPr>
          <p:nvPr/>
        </p:nvPicPr>
        <p:blipFill>
          <a:blip r:embed="rId3"/>
          <a:stretch>
            <a:fillRect/>
          </a:stretch>
        </p:blipFill>
        <p:spPr>
          <a:xfrm>
            <a:off x="5211430" y="1828812"/>
            <a:ext cx="599894" cy="373934"/>
          </a:xfrm>
          <a:prstGeom prst="rect">
            <a:avLst/>
          </a:prstGeom>
        </p:spPr>
      </p:pic>
    </p:spTree>
    <p:extLst>
      <p:ext uri="{BB962C8B-B14F-4D97-AF65-F5344CB8AC3E}">
        <p14:creationId xmlns:p14="http://schemas.microsoft.com/office/powerpoint/2010/main" val="1027671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heckerboard(across)">
                                      <p:cBhvr>
                                        <p:cTn id="10" dur="500"/>
                                        <p:tgtEl>
                                          <p:spTgt spid="9"/>
                                        </p:tgtEl>
                                      </p:cBhvr>
                                    </p:animEffect>
                                  </p:childTnLst>
                                </p:cTn>
                              </p:par>
                              <p:par>
                                <p:cTn id="11" presetID="5"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heckerboard(across)">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1E5F0-9E8D-CD42-BB76-A1E7082DD052}"/>
              </a:ext>
            </a:extLst>
          </p:cNvPr>
          <p:cNvSpPr>
            <a:spLocks noGrp="1"/>
          </p:cNvSpPr>
          <p:nvPr>
            <p:ph type="title"/>
          </p:nvPr>
        </p:nvSpPr>
        <p:spPr/>
        <p:txBody>
          <a:bodyPr/>
          <a:lstStyle/>
          <a:p>
            <a:r>
              <a:rPr lang="en-US" dirty="0"/>
              <a:t>Machine Specific Register Hooking (MSR</a:t>
            </a:r>
            <a:r>
              <a:rPr lang="zh-CN" altLang="en-US" dirty="0"/>
              <a:t> </a:t>
            </a:r>
            <a:r>
              <a:rPr lang="en-US" dirty="0"/>
              <a:t>Hooking)</a:t>
            </a:r>
            <a:br>
              <a:rPr lang="en-US" dirty="0"/>
            </a:br>
            <a:endParaRPr lang="en-US" dirty="0"/>
          </a:p>
        </p:txBody>
      </p:sp>
      <p:sp>
        <p:nvSpPr>
          <p:cNvPr id="3" name="Content Placeholder 2">
            <a:extLst>
              <a:ext uri="{FF2B5EF4-FFF2-40B4-BE49-F238E27FC236}">
                <a16:creationId xmlns:a16="http://schemas.microsoft.com/office/drawing/2014/main" id="{CF9AF6C5-15E2-5840-BEFE-F78C25592EA2}"/>
              </a:ext>
            </a:extLst>
          </p:cNvPr>
          <p:cNvSpPr>
            <a:spLocks noGrp="1"/>
          </p:cNvSpPr>
          <p:nvPr>
            <p:ph idx="1"/>
          </p:nvPr>
        </p:nvSpPr>
        <p:spPr/>
        <p:txBody>
          <a:bodyPr/>
          <a:lstStyle/>
          <a:p>
            <a:r>
              <a:rPr lang="en-US" dirty="0"/>
              <a:t>This is how we hook SYSENTER</a:t>
            </a:r>
          </a:p>
          <a:p>
            <a:pPr lvl="1"/>
            <a:r>
              <a:rPr lang="en-US" dirty="0"/>
              <a:t>SYSENTER switches to kernel-mode using three</a:t>
            </a:r>
            <a:r>
              <a:rPr lang="zh-CN" altLang="en-US" dirty="0"/>
              <a:t> </a:t>
            </a:r>
            <a:r>
              <a:rPr lang="en-US" dirty="0"/>
              <a:t>MSR’s</a:t>
            </a:r>
          </a:p>
          <a:p>
            <a:pPr lvl="2"/>
            <a:r>
              <a:rPr lang="en-US" dirty="0"/>
              <a:t>IA32_SYSENTER_CS → 0x174, 16-bit selector of ring 0 code</a:t>
            </a:r>
            <a:r>
              <a:rPr lang="zh-CN" altLang="en-US" dirty="0"/>
              <a:t> </a:t>
            </a:r>
            <a:r>
              <a:rPr lang="en-US" dirty="0"/>
              <a:t>segment</a:t>
            </a:r>
          </a:p>
          <a:p>
            <a:pPr lvl="2"/>
            <a:r>
              <a:rPr lang="en-US" dirty="0">
                <a:solidFill>
                  <a:srgbClr val="FF0000"/>
                </a:solidFill>
              </a:rPr>
              <a:t>IA32_SYSENTER_EIP → 0x176, 32-bit offset into ring 0 code</a:t>
            </a:r>
            <a:r>
              <a:rPr lang="zh-CN" altLang="en-US" dirty="0">
                <a:solidFill>
                  <a:srgbClr val="FF0000"/>
                </a:solidFill>
              </a:rPr>
              <a:t> </a:t>
            </a:r>
            <a:r>
              <a:rPr lang="en-US" dirty="0">
                <a:solidFill>
                  <a:srgbClr val="FF0000"/>
                </a:solidFill>
              </a:rPr>
              <a:t>segment</a:t>
            </a:r>
          </a:p>
          <a:p>
            <a:pPr lvl="2"/>
            <a:r>
              <a:rPr lang="en-US" dirty="0"/>
              <a:t>IA32_SYSENTER_ESP → 0x175, 32-bit stack pointer for ring 0</a:t>
            </a:r>
            <a:r>
              <a:rPr lang="zh-CN" altLang="en-US" dirty="0"/>
              <a:t> </a:t>
            </a:r>
            <a:r>
              <a:rPr lang="en-US" dirty="0"/>
              <a:t>stack</a:t>
            </a:r>
          </a:p>
          <a:p>
            <a:r>
              <a:rPr lang="en-US" dirty="0"/>
              <a:t>Just like the IDTR, there are instructions for</a:t>
            </a:r>
            <a:r>
              <a:rPr lang="zh-CN" altLang="en-US" dirty="0"/>
              <a:t> </a:t>
            </a:r>
            <a:r>
              <a:rPr lang="en-US" dirty="0"/>
              <a:t>accessing the MSR’s</a:t>
            </a:r>
          </a:p>
          <a:p>
            <a:pPr lvl="1"/>
            <a:r>
              <a:rPr lang="en-US" b="1" dirty="0"/>
              <a:t>RDMSR</a:t>
            </a:r>
            <a:r>
              <a:rPr lang="en-US" dirty="0"/>
              <a:t> and </a:t>
            </a:r>
            <a:r>
              <a:rPr lang="en-US" b="1" dirty="0"/>
              <a:t>WRMSR</a:t>
            </a:r>
            <a:r>
              <a:rPr lang="en-US" dirty="0"/>
              <a:t> - read/write MSR</a:t>
            </a:r>
          </a:p>
          <a:p>
            <a:pPr lvl="1"/>
            <a:r>
              <a:rPr lang="en-US" dirty="0"/>
              <a:t>MSR’s are processor specific just like </a:t>
            </a:r>
            <a:r>
              <a:rPr lang="en-US" b="1" dirty="0"/>
              <a:t>IDT’s</a:t>
            </a:r>
          </a:p>
          <a:p>
            <a:endParaRPr lang="en-US" dirty="0"/>
          </a:p>
        </p:txBody>
      </p:sp>
      <p:pic>
        <p:nvPicPr>
          <p:cNvPr id="4" name="Picture 3">
            <a:extLst>
              <a:ext uri="{FF2B5EF4-FFF2-40B4-BE49-F238E27FC236}">
                <a16:creationId xmlns:a16="http://schemas.microsoft.com/office/drawing/2014/main" id="{450EBDCC-2915-284C-AF84-81F057FFCEE9}"/>
              </a:ext>
            </a:extLst>
          </p:cNvPr>
          <p:cNvPicPr>
            <a:picLocks noChangeAspect="1"/>
          </p:cNvPicPr>
          <p:nvPr/>
        </p:nvPicPr>
        <p:blipFill>
          <a:blip r:embed="rId2"/>
          <a:stretch>
            <a:fillRect/>
          </a:stretch>
        </p:blipFill>
        <p:spPr>
          <a:xfrm>
            <a:off x="470315" y="4771516"/>
            <a:ext cx="8450769" cy="1665860"/>
          </a:xfrm>
          <a:prstGeom prst="rect">
            <a:avLst/>
          </a:prstGeom>
        </p:spPr>
      </p:pic>
      <p:sp>
        <p:nvSpPr>
          <p:cNvPr id="5" name="Rectangle 4">
            <a:extLst>
              <a:ext uri="{FF2B5EF4-FFF2-40B4-BE49-F238E27FC236}">
                <a16:creationId xmlns:a16="http://schemas.microsoft.com/office/drawing/2014/main" id="{A8713DFE-F38C-4C4E-A200-CD4798796950}"/>
              </a:ext>
            </a:extLst>
          </p:cNvPr>
          <p:cNvSpPr/>
          <p:nvPr/>
        </p:nvSpPr>
        <p:spPr>
          <a:xfrm>
            <a:off x="323850" y="5294481"/>
            <a:ext cx="4572000" cy="1015663"/>
          </a:xfrm>
          <a:prstGeom prst="rect">
            <a:avLst/>
          </a:prstGeom>
        </p:spPr>
        <p:txBody>
          <a:bodyPr>
            <a:spAutoFit/>
          </a:bodyPr>
          <a:lstStyle/>
          <a:p>
            <a:r>
              <a:rPr lang="en-US" dirty="0">
                <a:solidFill>
                  <a:srgbClr val="222222"/>
                </a:solidFill>
                <a:latin typeface="Gotham SSm A"/>
              </a:rPr>
              <a:t>174h is the CS Register.</a:t>
            </a:r>
          </a:p>
          <a:p>
            <a:r>
              <a:rPr lang="en-US" dirty="0">
                <a:solidFill>
                  <a:srgbClr val="222222"/>
                </a:solidFill>
                <a:latin typeface="Gotham SSm A"/>
              </a:rPr>
              <a:t>175h is the ESP Register.</a:t>
            </a:r>
          </a:p>
          <a:p>
            <a:r>
              <a:rPr lang="en-US" dirty="0">
                <a:solidFill>
                  <a:srgbClr val="222222"/>
                </a:solidFill>
                <a:latin typeface="Gotham SSm A"/>
              </a:rPr>
              <a:t>176h is the EIP Register.</a:t>
            </a:r>
            <a:endParaRPr lang="en-US" b="0" i="0" dirty="0">
              <a:solidFill>
                <a:srgbClr val="222222"/>
              </a:solidFill>
              <a:effectLst/>
              <a:latin typeface="Gotham SSm A"/>
            </a:endParaRPr>
          </a:p>
        </p:txBody>
      </p:sp>
    </p:spTree>
    <p:extLst>
      <p:ext uri="{BB962C8B-B14F-4D97-AF65-F5344CB8AC3E}">
        <p14:creationId xmlns:p14="http://schemas.microsoft.com/office/powerpoint/2010/main" val="32649702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EC67D-F37F-914D-BB4A-774B1362F812}"/>
              </a:ext>
            </a:extLst>
          </p:cNvPr>
          <p:cNvSpPr>
            <a:spLocks noGrp="1"/>
          </p:cNvSpPr>
          <p:nvPr>
            <p:ph type="title"/>
          </p:nvPr>
        </p:nvSpPr>
        <p:spPr/>
        <p:txBody>
          <a:bodyPr/>
          <a:lstStyle/>
          <a:p>
            <a:r>
              <a:rPr lang="en-US" altLang="zh-CN" dirty="0"/>
              <a:t>MSR</a:t>
            </a:r>
            <a:r>
              <a:rPr lang="zh-CN" altLang="en-US" dirty="0"/>
              <a:t> </a:t>
            </a:r>
            <a:r>
              <a:rPr lang="en-US" dirty="0"/>
              <a:t>Hooking</a:t>
            </a:r>
            <a:r>
              <a:rPr lang="zh-CN" altLang="en-US" dirty="0"/>
              <a:t> </a:t>
            </a:r>
            <a:r>
              <a:rPr lang="en-US" altLang="zh-CN" dirty="0"/>
              <a:t>Problems</a:t>
            </a:r>
            <a:br>
              <a:rPr lang="en-US" dirty="0"/>
            </a:br>
            <a:endParaRPr lang="en-US" dirty="0"/>
          </a:p>
        </p:txBody>
      </p:sp>
      <p:sp>
        <p:nvSpPr>
          <p:cNvPr id="3" name="Content Placeholder 2">
            <a:extLst>
              <a:ext uri="{FF2B5EF4-FFF2-40B4-BE49-F238E27FC236}">
                <a16:creationId xmlns:a16="http://schemas.microsoft.com/office/drawing/2014/main" id="{3636A01A-AD38-7D4C-87F6-6C40641D9F98}"/>
              </a:ext>
            </a:extLst>
          </p:cNvPr>
          <p:cNvSpPr>
            <a:spLocks noGrp="1"/>
          </p:cNvSpPr>
          <p:nvPr>
            <p:ph idx="1"/>
          </p:nvPr>
        </p:nvSpPr>
        <p:spPr>
          <a:xfrm>
            <a:off x="309562" y="1272381"/>
            <a:ext cx="8524875" cy="4313238"/>
          </a:xfrm>
        </p:spPr>
        <p:txBody>
          <a:bodyPr/>
          <a:lstStyle/>
          <a:p>
            <a:r>
              <a:rPr lang="en-US" dirty="0"/>
              <a:t>More modern than IDT hooking</a:t>
            </a:r>
          </a:p>
          <a:p>
            <a:r>
              <a:rPr lang="en-US" dirty="0"/>
              <a:t>Still easy to detect, and only provides passthrough</a:t>
            </a:r>
            <a:r>
              <a:rPr lang="zh-CN" altLang="en-US" dirty="0"/>
              <a:t> </a:t>
            </a:r>
            <a:r>
              <a:rPr lang="en-US" dirty="0"/>
              <a:t>functions</a:t>
            </a:r>
          </a:p>
        </p:txBody>
      </p:sp>
    </p:spTree>
    <p:extLst>
      <p:ext uri="{BB962C8B-B14F-4D97-AF65-F5344CB8AC3E}">
        <p14:creationId xmlns:p14="http://schemas.microsoft.com/office/powerpoint/2010/main" val="17344153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EC67D-F37F-914D-BB4A-774B1362F812}"/>
              </a:ext>
            </a:extLst>
          </p:cNvPr>
          <p:cNvSpPr>
            <a:spLocks noGrp="1"/>
          </p:cNvSpPr>
          <p:nvPr>
            <p:ph type="title"/>
          </p:nvPr>
        </p:nvSpPr>
        <p:spPr/>
        <p:txBody>
          <a:bodyPr/>
          <a:lstStyle/>
          <a:p>
            <a:endParaRPr lang="en-US" dirty="0"/>
          </a:p>
        </p:txBody>
      </p:sp>
      <p:pic>
        <p:nvPicPr>
          <p:cNvPr id="7" name="Picture 6">
            <a:extLst>
              <a:ext uri="{FF2B5EF4-FFF2-40B4-BE49-F238E27FC236}">
                <a16:creationId xmlns:a16="http://schemas.microsoft.com/office/drawing/2014/main" id="{D28C0C76-E4E3-E947-AE5C-19C230FDEB2E}"/>
              </a:ext>
            </a:extLst>
          </p:cNvPr>
          <p:cNvPicPr>
            <a:picLocks noChangeAspect="1"/>
          </p:cNvPicPr>
          <p:nvPr/>
        </p:nvPicPr>
        <p:blipFill>
          <a:blip r:embed="rId2"/>
          <a:stretch>
            <a:fillRect/>
          </a:stretch>
        </p:blipFill>
        <p:spPr>
          <a:xfrm>
            <a:off x="881607" y="14657"/>
            <a:ext cx="7352209" cy="6858000"/>
          </a:xfrm>
          <a:prstGeom prst="rect">
            <a:avLst/>
          </a:prstGeom>
        </p:spPr>
        <p:style>
          <a:lnRef idx="2">
            <a:schemeClr val="dk1"/>
          </a:lnRef>
          <a:fillRef idx="1">
            <a:schemeClr val="lt1"/>
          </a:fillRef>
          <a:effectRef idx="0">
            <a:schemeClr val="dk1"/>
          </a:effectRef>
          <a:fontRef idx="minor">
            <a:schemeClr val="dk1"/>
          </a:fontRef>
        </p:style>
      </p:pic>
      <p:sp>
        <p:nvSpPr>
          <p:cNvPr id="8" name="TextBox 7">
            <a:extLst>
              <a:ext uri="{FF2B5EF4-FFF2-40B4-BE49-F238E27FC236}">
                <a16:creationId xmlns:a16="http://schemas.microsoft.com/office/drawing/2014/main" id="{4C66BB5E-5D18-6446-8198-490CF3F3ED8F}"/>
              </a:ext>
            </a:extLst>
          </p:cNvPr>
          <p:cNvSpPr txBox="1"/>
          <p:nvPr/>
        </p:nvSpPr>
        <p:spPr>
          <a:xfrm>
            <a:off x="4961323" y="578612"/>
            <a:ext cx="1885909" cy="7078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b="1" dirty="0">
                <a:solidFill>
                  <a:srgbClr val="FF0000"/>
                </a:solidFill>
              </a:rPr>
              <a:t>4.</a:t>
            </a:r>
            <a:r>
              <a:rPr lang="zh-CN" altLang="en-US" b="1" dirty="0">
                <a:solidFill>
                  <a:srgbClr val="FF0000"/>
                </a:solidFill>
              </a:rPr>
              <a:t> </a:t>
            </a:r>
            <a:r>
              <a:rPr lang="en-US" altLang="zh-CN" b="1" dirty="0">
                <a:solidFill>
                  <a:srgbClr val="FF0000"/>
                </a:solidFill>
              </a:rPr>
              <a:t>SSDT</a:t>
            </a:r>
            <a:r>
              <a:rPr lang="zh-CN" altLang="en-US" b="1" dirty="0">
                <a:solidFill>
                  <a:srgbClr val="FF0000"/>
                </a:solidFill>
              </a:rPr>
              <a:t> </a:t>
            </a:r>
            <a:r>
              <a:rPr lang="en-US" altLang="zh-CN" b="1" dirty="0">
                <a:solidFill>
                  <a:srgbClr val="FF0000"/>
                </a:solidFill>
              </a:rPr>
              <a:t>Hooking</a:t>
            </a:r>
            <a:endParaRPr lang="en-US" b="1" dirty="0">
              <a:solidFill>
                <a:srgbClr val="FF0000"/>
              </a:solidFill>
            </a:endParaRPr>
          </a:p>
        </p:txBody>
      </p:sp>
      <p:sp>
        <p:nvSpPr>
          <p:cNvPr id="9" name="Right Arrow 8">
            <a:extLst>
              <a:ext uri="{FF2B5EF4-FFF2-40B4-BE49-F238E27FC236}">
                <a16:creationId xmlns:a16="http://schemas.microsoft.com/office/drawing/2014/main" id="{5CC81CBB-8CD5-1F46-980A-AC5E7D1D4AC5}"/>
              </a:ext>
            </a:extLst>
          </p:cNvPr>
          <p:cNvSpPr/>
          <p:nvPr/>
        </p:nvSpPr>
        <p:spPr bwMode="auto">
          <a:xfrm rot="3569919">
            <a:off x="5777110" y="1384541"/>
            <a:ext cx="522561" cy="516128"/>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pic>
        <p:nvPicPr>
          <p:cNvPr id="6" name="Picture 5">
            <a:extLst>
              <a:ext uri="{FF2B5EF4-FFF2-40B4-BE49-F238E27FC236}">
                <a16:creationId xmlns:a16="http://schemas.microsoft.com/office/drawing/2014/main" id="{907D28AA-4B12-AB4C-B20B-72334F8ABB2A}"/>
              </a:ext>
            </a:extLst>
          </p:cNvPr>
          <p:cNvPicPr>
            <a:picLocks noChangeAspect="1"/>
          </p:cNvPicPr>
          <p:nvPr/>
        </p:nvPicPr>
        <p:blipFill>
          <a:blip r:embed="rId3"/>
          <a:stretch>
            <a:fillRect/>
          </a:stretch>
        </p:blipFill>
        <p:spPr>
          <a:xfrm>
            <a:off x="6240558" y="745588"/>
            <a:ext cx="599894" cy="373934"/>
          </a:xfrm>
          <a:prstGeom prst="rect">
            <a:avLst/>
          </a:prstGeom>
        </p:spPr>
      </p:pic>
    </p:spTree>
    <p:extLst>
      <p:ext uri="{BB962C8B-B14F-4D97-AF65-F5344CB8AC3E}">
        <p14:creationId xmlns:p14="http://schemas.microsoft.com/office/powerpoint/2010/main" val="1965951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heckerboard(across)">
                                      <p:cBhvr>
                                        <p:cTn id="10" dur="500"/>
                                        <p:tgtEl>
                                          <p:spTgt spid="9"/>
                                        </p:tgtEl>
                                      </p:cBhvr>
                                    </p:animEffect>
                                  </p:childTnLst>
                                </p:cTn>
                              </p:par>
                              <p:par>
                                <p:cTn id="11" presetID="5"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8FF61-4F2C-F248-9E2D-7F672663B4DA}"/>
              </a:ext>
            </a:extLst>
          </p:cNvPr>
          <p:cNvSpPr>
            <a:spLocks noGrp="1"/>
          </p:cNvSpPr>
          <p:nvPr>
            <p:ph type="title"/>
          </p:nvPr>
        </p:nvSpPr>
        <p:spPr/>
        <p:txBody>
          <a:bodyPr/>
          <a:lstStyle/>
          <a:p>
            <a:r>
              <a:rPr lang="en-US" dirty="0"/>
              <a:t>System Descriptor Table Hooking (SDT, SSDT)</a:t>
            </a:r>
            <a:br>
              <a:rPr lang="en-US" dirty="0"/>
            </a:br>
            <a:endParaRPr lang="en-US" dirty="0"/>
          </a:p>
        </p:txBody>
      </p:sp>
      <p:sp>
        <p:nvSpPr>
          <p:cNvPr id="3" name="Content Placeholder 2">
            <a:extLst>
              <a:ext uri="{FF2B5EF4-FFF2-40B4-BE49-F238E27FC236}">
                <a16:creationId xmlns:a16="http://schemas.microsoft.com/office/drawing/2014/main" id="{A34CFF9B-D952-2D40-ACE8-BDA76006D185}"/>
              </a:ext>
            </a:extLst>
          </p:cNvPr>
          <p:cNvSpPr>
            <a:spLocks noGrp="1"/>
          </p:cNvSpPr>
          <p:nvPr>
            <p:ph idx="1"/>
          </p:nvPr>
        </p:nvSpPr>
        <p:spPr>
          <a:xfrm>
            <a:off x="295275" y="1489075"/>
            <a:ext cx="8524875" cy="4313238"/>
          </a:xfrm>
        </p:spPr>
        <p:txBody>
          <a:bodyPr/>
          <a:lstStyle/>
          <a:p>
            <a:r>
              <a:rPr lang="en-US" b="1" dirty="0"/>
              <a:t>S</a:t>
            </a:r>
            <a:r>
              <a:rPr lang="en-US" altLang="zh-CN" b="1" dirty="0"/>
              <a:t>S</a:t>
            </a:r>
            <a:r>
              <a:rPr lang="en-US" b="1" dirty="0"/>
              <a:t>DT</a:t>
            </a:r>
            <a:r>
              <a:rPr lang="en-US" dirty="0"/>
              <a:t> resides in </a:t>
            </a:r>
            <a:r>
              <a:rPr lang="en-US" dirty="0">
                <a:solidFill>
                  <a:srgbClr val="FF0000"/>
                </a:solidFill>
              </a:rPr>
              <a:t>read-only</a:t>
            </a:r>
            <a:r>
              <a:rPr lang="en-US" dirty="0"/>
              <a:t> memory</a:t>
            </a:r>
          </a:p>
          <a:p>
            <a:pPr lvl="1"/>
            <a:r>
              <a:rPr lang="en-US" dirty="0"/>
              <a:t>Rootkits have to disable and then re-enable the</a:t>
            </a:r>
            <a:r>
              <a:rPr lang="zh-CN" altLang="en-US" dirty="0"/>
              <a:t> </a:t>
            </a:r>
            <a:r>
              <a:rPr lang="en-US" b="1" dirty="0">
                <a:solidFill>
                  <a:srgbClr val="FF0000"/>
                </a:solidFill>
              </a:rPr>
              <a:t>Write Protection (WP) </a:t>
            </a:r>
            <a:r>
              <a:rPr lang="en-US" dirty="0"/>
              <a:t>bit in the </a:t>
            </a:r>
            <a:r>
              <a:rPr lang="en-US" b="1" dirty="0">
                <a:solidFill>
                  <a:srgbClr val="FF0000"/>
                </a:solidFill>
              </a:rPr>
              <a:t>CR0</a:t>
            </a:r>
            <a:r>
              <a:rPr lang="en-US" dirty="0"/>
              <a:t> register</a:t>
            </a:r>
          </a:p>
          <a:p>
            <a:pPr lvl="2"/>
            <a:r>
              <a:rPr lang="en-US" dirty="0"/>
              <a:t>Rootkit authors could also map a Memory Descriptor List </a:t>
            </a:r>
            <a:r>
              <a:rPr lang="en-US" altLang="zh-CN" dirty="0"/>
              <a:t>(MDL)</a:t>
            </a:r>
            <a:r>
              <a:rPr lang="en-US" dirty="0"/>
              <a:t> over the</a:t>
            </a:r>
            <a:r>
              <a:rPr lang="zh-CN" altLang="en-US" dirty="0"/>
              <a:t> </a:t>
            </a:r>
            <a:r>
              <a:rPr lang="en-US" dirty="0"/>
              <a:t>SSDT</a:t>
            </a:r>
          </a:p>
          <a:p>
            <a:endParaRPr lang="en-US" dirty="0"/>
          </a:p>
          <a:p>
            <a:endParaRPr lang="en-US" dirty="0"/>
          </a:p>
        </p:txBody>
      </p:sp>
      <p:pic>
        <p:nvPicPr>
          <p:cNvPr id="6" name="Picture 5">
            <a:extLst>
              <a:ext uri="{FF2B5EF4-FFF2-40B4-BE49-F238E27FC236}">
                <a16:creationId xmlns:a16="http://schemas.microsoft.com/office/drawing/2014/main" id="{BD3E67C9-9655-A040-B163-C2C5DC7A651A}"/>
              </a:ext>
            </a:extLst>
          </p:cNvPr>
          <p:cNvPicPr>
            <a:picLocks noChangeAspect="1"/>
          </p:cNvPicPr>
          <p:nvPr/>
        </p:nvPicPr>
        <p:blipFill>
          <a:blip r:embed="rId2"/>
          <a:stretch>
            <a:fillRect/>
          </a:stretch>
        </p:blipFill>
        <p:spPr>
          <a:xfrm>
            <a:off x="1111974" y="3913918"/>
            <a:ext cx="2939582" cy="999458"/>
          </a:xfrm>
          <a:prstGeom prst="rect">
            <a:avLst/>
          </a:prstGeom>
        </p:spPr>
      </p:pic>
      <p:pic>
        <p:nvPicPr>
          <p:cNvPr id="7" name="Picture 6">
            <a:extLst>
              <a:ext uri="{FF2B5EF4-FFF2-40B4-BE49-F238E27FC236}">
                <a16:creationId xmlns:a16="http://schemas.microsoft.com/office/drawing/2014/main" id="{4BA7BBD9-DEF6-3145-A8BD-80696310A711}"/>
              </a:ext>
            </a:extLst>
          </p:cNvPr>
          <p:cNvPicPr>
            <a:picLocks noChangeAspect="1"/>
          </p:cNvPicPr>
          <p:nvPr/>
        </p:nvPicPr>
        <p:blipFill>
          <a:blip r:embed="rId3"/>
          <a:stretch>
            <a:fillRect/>
          </a:stretch>
        </p:blipFill>
        <p:spPr>
          <a:xfrm>
            <a:off x="5092445" y="3913918"/>
            <a:ext cx="2753609" cy="999458"/>
          </a:xfrm>
          <a:prstGeom prst="rect">
            <a:avLst/>
          </a:prstGeom>
        </p:spPr>
      </p:pic>
      <p:sp>
        <p:nvSpPr>
          <p:cNvPr id="8" name="Rectangle 7">
            <a:extLst>
              <a:ext uri="{FF2B5EF4-FFF2-40B4-BE49-F238E27FC236}">
                <a16:creationId xmlns:a16="http://schemas.microsoft.com/office/drawing/2014/main" id="{75169D06-C249-D245-9EA6-39C7C8315E2C}"/>
              </a:ext>
            </a:extLst>
          </p:cNvPr>
          <p:cNvSpPr/>
          <p:nvPr/>
        </p:nvSpPr>
        <p:spPr>
          <a:xfrm>
            <a:off x="762891" y="4930013"/>
            <a:ext cx="3794821" cy="400110"/>
          </a:xfrm>
          <a:prstGeom prst="rect">
            <a:avLst/>
          </a:prstGeom>
        </p:spPr>
        <p:txBody>
          <a:bodyPr wrap="none">
            <a:spAutoFit/>
          </a:bodyPr>
          <a:lstStyle/>
          <a:p>
            <a:r>
              <a:rPr lang="en-US" altLang="zh-CN" b="1" dirty="0">
                <a:solidFill>
                  <a:srgbClr val="FF0000"/>
                </a:solidFill>
              </a:rPr>
              <a:t>Disable</a:t>
            </a:r>
            <a:r>
              <a:rPr lang="zh-CN" altLang="en-US" b="1" dirty="0">
                <a:solidFill>
                  <a:srgbClr val="FF0000"/>
                </a:solidFill>
              </a:rPr>
              <a:t> </a:t>
            </a:r>
            <a:r>
              <a:rPr lang="en-US" b="1" dirty="0">
                <a:solidFill>
                  <a:srgbClr val="FF0000"/>
                </a:solidFill>
              </a:rPr>
              <a:t>Write Protection (WP)</a:t>
            </a:r>
            <a:endParaRPr lang="en-US" dirty="0"/>
          </a:p>
        </p:txBody>
      </p:sp>
      <p:sp>
        <p:nvSpPr>
          <p:cNvPr id="9" name="Rectangle 8">
            <a:extLst>
              <a:ext uri="{FF2B5EF4-FFF2-40B4-BE49-F238E27FC236}">
                <a16:creationId xmlns:a16="http://schemas.microsoft.com/office/drawing/2014/main" id="{FA43FB9F-1262-F446-A79C-C1FCE52E25AC}"/>
              </a:ext>
            </a:extLst>
          </p:cNvPr>
          <p:cNvSpPr/>
          <p:nvPr/>
        </p:nvSpPr>
        <p:spPr>
          <a:xfrm>
            <a:off x="4791520" y="4930013"/>
            <a:ext cx="3724289" cy="400110"/>
          </a:xfrm>
          <a:prstGeom prst="rect">
            <a:avLst/>
          </a:prstGeom>
        </p:spPr>
        <p:txBody>
          <a:bodyPr wrap="none">
            <a:spAutoFit/>
          </a:bodyPr>
          <a:lstStyle/>
          <a:p>
            <a:r>
              <a:rPr lang="en-US" altLang="zh-CN" b="1" dirty="0">
                <a:solidFill>
                  <a:srgbClr val="FF0000"/>
                </a:solidFill>
              </a:rPr>
              <a:t>Enable</a:t>
            </a:r>
            <a:r>
              <a:rPr lang="zh-CN" altLang="en-US" b="1" dirty="0">
                <a:solidFill>
                  <a:srgbClr val="FF0000"/>
                </a:solidFill>
              </a:rPr>
              <a:t> </a:t>
            </a:r>
            <a:r>
              <a:rPr lang="en-US" b="1" dirty="0">
                <a:solidFill>
                  <a:srgbClr val="FF0000"/>
                </a:solidFill>
              </a:rPr>
              <a:t>Write Protection (WP)</a:t>
            </a:r>
            <a:endParaRPr lang="en-US" dirty="0"/>
          </a:p>
        </p:txBody>
      </p:sp>
    </p:spTree>
    <p:extLst>
      <p:ext uri="{BB962C8B-B14F-4D97-AF65-F5344CB8AC3E}">
        <p14:creationId xmlns:p14="http://schemas.microsoft.com/office/powerpoint/2010/main" val="32797247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43B28-1D7D-6647-BDF0-9406B979F022}"/>
              </a:ext>
            </a:extLst>
          </p:cNvPr>
          <p:cNvSpPr>
            <a:spLocks noGrp="1"/>
          </p:cNvSpPr>
          <p:nvPr>
            <p:ph type="title"/>
          </p:nvPr>
        </p:nvSpPr>
        <p:spPr/>
        <p:txBody>
          <a:bodyPr/>
          <a:lstStyle/>
          <a:p>
            <a:r>
              <a:rPr lang="en-US" dirty="0"/>
              <a:t>System Call &amp; </a:t>
            </a:r>
            <a:r>
              <a:rPr lang="en-US" dirty="0" err="1"/>
              <a:t>WinAPI</a:t>
            </a:r>
            <a:endParaRPr lang="en-US" dirty="0"/>
          </a:p>
        </p:txBody>
      </p:sp>
      <p:sp>
        <p:nvSpPr>
          <p:cNvPr id="4" name="Content Placeholder 2">
            <a:extLst>
              <a:ext uri="{FF2B5EF4-FFF2-40B4-BE49-F238E27FC236}">
                <a16:creationId xmlns:a16="http://schemas.microsoft.com/office/drawing/2014/main" id="{4E21E9CF-642C-8040-9004-0D0F5BE34B11}"/>
              </a:ext>
            </a:extLst>
          </p:cNvPr>
          <p:cNvSpPr txBox="1">
            <a:spLocks/>
          </p:cNvSpPr>
          <p:nvPr/>
        </p:nvSpPr>
        <p:spPr bwMode="auto">
          <a:xfrm>
            <a:off x="300038" y="1138346"/>
            <a:ext cx="8524875" cy="431323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80975" indent="-180975" algn="l" rtl="0" eaLnBrk="0" fontAlgn="base" hangingPunct="0">
              <a:spcBef>
                <a:spcPct val="0"/>
              </a:spcBef>
              <a:spcAft>
                <a:spcPct val="40000"/>
              </a:spcAft>
              <a:buFont typeface="Wingdings" charset="0"/>
              <a:buChar char="§"/>
              <a:defRPr kumimoji="1" sz="2000">
                <a:solidFill>
                  <a:schemeClr val="tx1"/>
                </a:solidFill>
                <a:latin typeface="+mn-lt"/>
                <a:ea typeface="宋体" charset="0"/>
                <a:cs typeface="+mn-cs"/>
              </a:defRPr>
            </a:lvl1pPr>
            <a:lvl2pPr marL="444500" indent="-261938" algn="l" rtl="0" eaLnBrk="0" fontAlgn="base" hangingPunct="0">
              <a:spcBef>
                <a:spcPct val="0"/>
              </a:spcBef>
              <a:spcAft>
                <a:spcPct val="40000"/>
              </a:spcAft>
              <a:buChar char="–"/>
              <a:defRPr kumimoji="1">
                <a:solidFill>
                  <a:schemeClr val="tx1"/>
                </a:solidFill>
                <a:latin typeface="+mn-lt"/>
                <a:ea typeface="Arial" charset="0"/>
                <a:cs typeface="+mn-cs"/>
              </a:defRPr>
            </a:lvl2pPr>
            <a:lvl3pPr marL="720725" indent="-274638" algn="l" rtl="0" eaLnBrk="0" fontAlgn="base" hangingPunct="0">
              <a:spcBef>
                <a:spcPct val="0"/>
              </a:spcBef>
              <a:spcAft>
                <a:spcPct val="40000"/>
              </a:spcAft>
              <a:buChar char="•"/>
              <a:defRPr kumimoji="1">
                <a:solidFill>
                  <a:schemeClr val="tx1"/>
                </a:solidFill>
                <a:latin typeface="+mn-lt"/>
                <a:ea typeface="Arial" charset="0"/>
                <a:cs typeface="+mn-cs"/>
              </a:defRPr>
            </a:lvl3pPr>
            <a:lvl4pPr marL="987425" indent="-265113" algn="l" rtl="0" eaLnBrk="0" fontAlgn="base" hangingPunct="0">
              <a:spcBef>
                <a:spcPct val="0"/>
              </a:spcBef>
              <a:spcAft>
                <a:spcPct val="40000"/>
              </a:spcAft>
              <a:buChar char="–"/>
              <a:defRPr kumimoji="1">
                <a:solidFill>
                  <a:schemeClr val="tx1"/>
                </a:solidFill>
                <a:latin typeface="+mn-lt"/>
                <a:ea typeface="Arial" charset="0"/>
                <a:cs typeface="+mn-cs"/>
              </a:defRPr>
            </a:lvl4pPr>
            <a:lvl5pPr marL="1254125" indent="-265113" algn="l" rtl="0" eaLnBrk="0" fontAlgn="base" hangingPunct="0">
              <a:spcBef>
                <a:spcPct val="0"/>
              </a:spcBef>
              <a:spcAft>
                <a:spcPct val="40000"/>
              </a:spcAft>
              <a:buChar char="»"/>
              <a:defRPr kumimoji="1">
                <a:solidFill>
                  <a:schemeClr val="tx1"/>
                </a:solidFill>
                <a:latin typeface="+mn-lt"/>
                <a:ea typeface="Arial" charset="0"/>
                <a:cs typeface="+mn-cs"/>
              </a:defRPr>
            </a:lvl5pPr>
            <a:lvl6pPr marL="1711325" indent="-265113" algn="l" rtl="0" fontAlgn="base">
              <a:spcBef>
                <a:spcPct val="0"/>
              </a:spcBef>
              <a:spcAft>
                <a:spcPct val="40000"/>
              </a:spcAft>
              <a:buChar char="»"/>
              <a:defRPr>
                <a:solidFill>
                  <a:schemeClr val="tx1"/>
                </a:solidFill>
                <a:latin typeface="+mn-lt"/>
                <a:cs typeface="+mn-cs"/>
              </a:defRPr>
            </a:lvl6pPr>
            <a:lvl7pPr marL="2168525" indent="-265113" algn="l" rtl="0" fontAlgn="base">
              <a:spcBef>
                <a:spcPct val="0"/>
              </a:spcBef>
              <a:spcAft>
                <a:spcPct val="40000"/>
              </a:spcAft>
              <a:buChar char="»"/>
              <a:defRPr>
                <a:solidFill>
                  <a:schemeClr val="tx1"/>
                </a:solidFill>
                <a:latin typeface="+mn-lt"/>
                <a:cs typeface="+mn-cs"/>
              </a:defRPr>
            </a:lvl7pPr>
            <a:lvl8pPr marL="2625725" indent="-265113" algn="l" rtl="0" fontAlgn="base">
              <a:spcBef>
                <a:spcPct val="0"/>
              </a:spcBef>
              <a:spcAft>
                <a:spcPct val="40000"/>
              </a:spcAft>
              <a:buChar char="»"/>
              <a:defRPr>
                <a:solidFill>
                  <a:schemeClr val="tx1"/>
                </a:solidFill>
                <a:latin typeface="+mn-lt"/>
                <a:cs typeface="+mn-cs"/>
              </a:defRPr>
            </a:lvl8pPr>
            <a:lvl9pPr marL="3082925" indent="-265113" algn="l" rtl="0" fontAlgn="base">
              <a:spcBef>
                <a:spcPct val="0"/>
              </a:spcBef>
              <a:spcAft>
                <a:spcPct val="40000"/>
              </a:spcAft>
              <a:buChar char="»"/>
              <a:defRPr>
                <a:solidFill>
                  <a:schemeClr val="tx1"/>
                </a:solidFill>
                <a:latin typeface="+mn-lt"/>
                <a:cs typeface="+mn-cs"/>
              </a:defRPr>
            </a:lvl9pPr>
          </a:lstStyle>
          <a:p>
            <a:r>
              <a:rPr lang="en-US" altLang="zh-CN" kern="0"/>
              <a:t>User</a:t>
            </a:r>
            <a:r>
              <a:rPr lang="zh-CN" altLang="en-US" kern="0"/>
              <a:t> </a:t>
            </a:r>
            <a:r>
              <a:rPr lang="en-US" altLang="zh-CN" kern="0"/>
              <a:t>code</a:t>
            </a:r>
            <a:r>
              <a:rPr lang="zh-CN" altLang="en-US" kern="0"/>
              <a:t> </a:t>
            </a:r>
            <a:r>
              <a:rPr lang="en-US" altLang="zh-CN" kern="0"/>
              <a:t>can</a:t>
            </a:r>
            <a:r>
              <a:rPr lang="zh-CN" altLang="en-US" kern="0"/>
              <a:t> </a:t>
            </a:r>
            <a:r>
              <a:rPr lang="en-US" altLang="zh-CN" kern="0"/>
              <a:t>be</a:t>
            </a:r>
            <a:r>
              <a:rPr lang="zh-CN" altLang="en-US" kern="0"/>
              <a:t> </a:t>
            </a:r>
            <a:r>
              <a:rPr lang="en-US" altLang="zh-CN" kern="0"/>
              <a:t>arbitrary</a:t>
            </a:r>
          </a:p>
          <a:p>
            <a:r>
              <a:rPr lang="en-US" altLang="zh-CN" kern="0"/>
              <a:t>User</a:t>
            </a:r>
            <a:r>
              <a:rPr lang="zh-CN" altLang="en-US" kern="0"/>
              <a:t> </a:t>
            </a:r>
            <a:r>
              <a:rPr lang="en-US" altLang="zh-CN" kern="0"/>
              <a:t>code</a:t>
            </a:r>
            <a:r>
              <a:rPr lang="zh-CN" altLang="en-US" kern="0"/>
              <a:t> </a:t>
            </a:r>
            <a:r>
              <a:rPr lang="en-US" altLang="zh-CN" kern="0"/>
              <a:t>cannot</a:t>
            </a:r>
            <a:r>
              <a:rPr lang="zh-CN" altLang="en-US" kern="0"/>
              <a:t> </a:t>
            </a:r>
            <a:r>
              <a:rPr lang="en-US" altLang="zh-CN" kern="0"/>
              <a:t>modify</a:t>
            </a:r>
            <a:r>
              <a:rPr lang="zh-CN" altLang="en-US" kern="0"/>
              <a:t> </a:t>
            </a:r>
            <a:r>
              <a:rPr lang="en-US" altLang="zh-CN" kern="0"/>
              <a:t>kernel</a:t>
            </a:r>
            <a:r>
              <a:rPr lang="zh-CN" altLang="en-US" kern="0"/>
              <a:t> </a:t>
            </a:r>
            <a:r>
              <a:rPr lang="en-US" altLang="zh-CN" kern="0"/>
              <a:t>memory</a:t>
            </a:r>
          </a:p>
          <a:p>
            <a:r>
              <a:rPr lang="en-US" altLang="zh-CN" kern="0"/>
              <a:t>The</a:t>
            </a:r>
            <a:r>
              <a:rPr lang="zh-CN" altLang="en-US" kern="0"/>
              <a:t> </a:t>
            </a:r>
            <a:r>
              <a:rPr lang="en-US" altLang="zh-CN" kern="0"/>
              <a:t>call</a:t>
            </a:r>
            <a:r>
              <a:rPr lang="zh-CN" altLang="en-US" kern="0"/>
              <a:t> </a:t>
            </a:r>
            <a:r>
              <a:rPr lang="en-US" altLang="zh-CN" kern="0"/>
              <a:t>mechanism</a:t>
            </a:r>
            <a:r>
              <a:rPr lang="zh-CN" altLang="en-US" kern="0"/>
              <a:t> </a:t>
            </a:r>
            <a:r>
              <a:rPr lang="en-US" altLang="zh-CN" kern="0"/>
              <a:t>switches</a:t>
            </a:r>
            <a:r>
              <a:rPr lang="zh-CN" altLang="en-US" kern="0"/>
              <a:t> </a:t>
            </a:r>
            <a:r>
              <a:rPr lang="en-US" altLang="zh-CN" kern="0"/>
              <a:t>code</a:t>
            </a:r>
            <a:r>
              <a:rPr lang="zh-CN" altLang="en-US" kern="0"/>
              <a:t> </a:t>
            </a:r>
            <a:r>
              <a:rPr lang="en-US" altLang="zh-CN" kern="0"/>
              <a:t>to</a:t>
            </a:r>
            <a:r>
              <a:rPr lang="zh-CN" altLang="en-US" kern="0"/>
              <a:t> </a:t>
            </a:r>
            <a:r>
              <a:rPr lang="en-US" altLang="zh-CN" kern="0"/>
              <a:t>kernel</a:t>
            </a:r>
            <a:r>
              <a:rPr lang="zh-CN" altLang="en-US" kern="0"/>
              <a:t> </a:t>
            </a:r>
            <a:r>
              <a:rPr lang="en-US" altLang="zh-CN" kern="0"/>
              <a:t>mode</a:t>
            </a:r>
          </a:p>
          <a:p>
            <a:endParaRPr lang="en-US" kern="0" dirty="0"/>
          </a:p>
        </p:txBody>
      </p:sp>
      <p:pic>
        <p:nvPicPr>
          <p:cNvPr id="5" name="Picture 4">
            <a:extLst>
              <a:ext uri="{FF2B5EF4-FFF2-40B4-BE49-F238E27FC236}">
                <a16:creationId xmlns:a16="http://schemas.microsoft.com/office/drawing/2014/main" id="{0008D556-92CE-4242-B603-C489E7A394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8144" y="2748615"/>
            <a:ext cx="3263900" cy="3517900"/>
          </a:xfrm>
          <a:prstGeom prst="rect">
            <a:avLst/>
          </a:prstGeom>
        </p:spPr>
      </p:pic>
      <p:sp>
        <p:nvSpPr>
          <p:cNvPr id="6" name="TextBox 5">
            <a:extLst>
              <a:ext uri="{FF2B5EF4-FFF2-40B4-BE49-F238E27FC236}">
                <a16:creationId xmlns:a16="http://schemas.microsoft.com/office/drawing/2014/main" id="{ECE66D5A-7E5A-D343-9504-9A626EC54DC7}"/>
              </a:ext>
            </a:extLst>
          </p:cNvPr>
          <p:cNvSpPr txBox="1"/>
          <p:nvPr/>
        </p:nvSpPr>
        <p:spPr>
          <a:xfrm>
            <a:off x="5852160" y="4307510"/>
            <a:ext cx="2967990" cy="707886"/>
          </a:xfrm>
          <a:prstGeom prst="rect">
            <a:avLst/>
          </a:prstGeom>
          <a:noFill/>
        </p:spPr>
        <p:txBody>
          <a:bodyPr wrap="square" rtlCol="0">
            <a:spAutoFit/>
          </a:bodyPr>
          <a:lstStyle/>
          <a:p>
            <a:r>
              <a:rPr lang="en-US" b="1" dirty="0">
                <a:solidFill>
                  <a:srgbClr val="FF0000"/>
                </a:solidFill>
              </a:rPr>
              <a:t>System Call </a:t>
            </a:r>
            <a:r>
              <a:rPr lang="en-US" b="1" dirty="0">
                <a:solidFill>
                  <a:srgbClr val="FF0000"/>
                </a:solidFill>
                <a:sym typeface="Wingdings" pitchFamily="2" charset="2"/>
              </a:rPr>
              <a:t> </a:t>
            </a:r>
          </a:p>
          <a:p>
            <a:r>
              <a:rPr lang="en-US" b="1" dirty="0" err="1">
                <a:solidFill>
                  <a:srgbClr val="FF0000"/>
                </a:solidFill>
              </a:rPr>
              <a:t>WinAPI</a:t>
            </a:r>
            <a:r>
              <a:rPr lang="en-US" b="1" dirty="0">
                <a:solidFill>
                  <a:srgbClr val="FF0000"/>
                </a:solidFill>
              </a:rPr>
              <a:t> (Windows)</a:t>
            </a:r>
          </a:p>
        </p:txBody>
      </p:sp>
      <p:sp>
        <p:nvSpPr>
          <p:cNvPr id="7" name="Left Arrow 6">
            <a:extLst>
              <a:ext uri="{FF2B5EF4-FFF2-40B4-BE49-F238E27FC236}">
                <a16:creationId xmlns:a16="http://schemas.microsoft.com/office/drawing/2014/main" id="{A96662B2-0ED5-A24D-835E-CBCBE3D197E8}"/>
              </a:ext>
            </a:extLst>
          </p:cNvPr>
          <p:cNvSpPr/>
          <p:nvPr/>
        </p:nvSpPr>
        <p:spPr bwMode="auto">
          <a:xfrm>
            <a:off x="5242560" y="4340352"/>
            <a:ext cx="621792" cy="390144"/>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6719935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71B94-D35E-6147-8479-2DF6192D6CFC}"/>
              </a:ext>
            </a:extLst>
          </p:cNvPr>
          <p:cNvSpPr>
            <a:spLocks noGrp="1"/>
          </p:cNvSpPr>
          <p:nvPr>
            <p:ph type="title"/>
          </p:nvPr>
        </p:nvSpPr>
        <p:spPr/>
        <p:txBody>
          <a:bodyPr/>
          <a:lstStyle/>
          <a:p>
            <a:r>
              <a:rPr lang="en-US" b="0" dirty="0"/>
              <a:t>Registers available in the x86-64 instruction set</a:t>
            </a:r>
            <a:br>
              <a:rPr lang="en-US" b="0" dirty="0"/>
            </a:br>
            <a:br>
              <a:rPr lang="en-US" dirty="0"/>
            </a:br>
            <a:endParaRPr lang="en-US" dirty="0"/>
          </a:p>
        </p:txBody>
      </p:sp>
      <p:sp>
        <p:nvSpPr>
          <p:cNvPr id="3" name="Content Placeholder 2">
            <a:extLst>
              <a:ext uri="{FF2B5EF4-FFF2-40B4-BE49-F238E27FC236}">
                <a16:creationId xmlns:a16="http://schemas.microsoft.com/office/drawing/2014/main" id="{72B30651-248C-4140-966D-4DDA6619AD7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DF2A1B8-D764-B74A-97EE-AF17E94A8BD3}"/>
              </a:ext>
            </a:extLst>
          </p:cNvPr>
          <p:cNvPicPr>
            <a:picLocks noChangeAspect="1"/>
          </p:cNvPicPr>
          <p:nvPr/>
        </p:nvPicPr>
        <p:blipFill>
          <a:blip r:embed="rId2"/>
          <a:stretch>
            <a:fillRect/>
          </a:stretch>
        </p:blipFill>
        <p:spPr>
          <a:xfrm>
            <a:off x="0" y="1821656"/>
            <a:ext cx="9144000" cy="3214688"/>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0785580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8FF61-4F2C-F248-9E2D-7F672663B4DA}"/>
              </a:ext>
            </a:extLst>
          </p:cNvPr>
          <p:cNvSpPr>
            <a:spLocks noGrp="1"/>
          </p:cNvSpPr>
          <p:nvPr>
            <p:ph type="title"/>
          </p:nvPr>
        </p:nvSpPr>
        <p:spPr/>
        <p:txBody>
          <a:bodyPr/>
          <a:lstStyle/>
          <a:p>
            <a:r>
              <a:rPr lang="en-US" dirty="0"/>
              <a:t>System Descriptor Table Hooking (SDT, SSDT)</a:t>
            </a:r>
            <a:br>
              <a:rPr lang="en-US" dirty="0"/>
            </a:br>
            <a:endParaRPr lang="en-US" dirty="0"/>
          </a:p>
        </p:txBody>
      </p:sp>
      <p:sp>
        <p:nvSpPr>
          <p:cNvPr id="3" name="Content Placeholder 2">
            <a:extLst>
              <a:ext uri="{FF2B5EF4-FFF2-40B4-BE49-F238E27FC236}">
                <a16:creationId xmlns:a16="http://schemas.microsoft.com/office/drawing/2014/main" id="{A34CFF9B-D952-2D40-ACE8-BDA76006D185}"/>
              </a:ext>
            </a:extLst>
          </p:cNvPr>
          <p:cNvSpPr>
            <a:spLocks noGrp="1"/>
          </p:cNvSpPr>
          <p:nvPr>
            <p:ph idx="1"/>
          </p:nvPr>
        </p:nvSpPr>
        <p:spPr>
          <a:xfrm>
            <a:off x="295275" y="1489075"/>
            <a:ext cx="8524875" cy="4313238"/>
          </a:xfrm>
        </p:spPr>
        <p:txBody>
          <a:bodyPr/>
          <a:lstStyle/>
          <a:p>
            <a:r>
              <a:rPr lang="en-US" dirty="0"/>
              <a:t>With WP off, the attacker swaps a new address into</a:t>
            </a:r>
            <a:r>
              <a:rPr lang="zh-CN" altLang="en-US" dirty="0"/>
              <a:t> </a:t>
            </a:r>
            <a:r>
              <a:rPr lang="en-US" dirty="0"/>
              <a:t>the target address</a:t>
            </a:r>
          </a:p>
          <a:p>
            <a:pPr lvl="1"/>
            <a:r>
              <a:rPr lang="en-US" dirty="0"/>
              <a:t> Declare the original </a:t>
            </a:r>
            <a:r>
              <a:rPr lang="en-US" dirty="0" err="1"/>
              <a:t>syscall</a:t>
            </a:r>
            <a:r>
              <a:rPr lang="en-US" dirty="0"/>
              <a:t> prototype (e.g., </a:t>
            </a:r>
            <a:r>
              <a:rPr lang="en-US" dirty="0" err="1"/>
              <a:t>ZwSetValueKey</a:t>
            </a:r>
            <a:r>
              <a:rPr lang="en-US" dirty="0"/>
              <a:t>())</a:t>
            </a:r>
          </a:p>
          <a:p>
            <a:pPr lvl="1"/>
            <a:r>
              <a:rPr lang="en-US" dirty="0"/>
              <a:t> Declare a corresponding function </a:t>
            </a:r>
            <a:r>
              <a:rPr lang="en-US" dirty="0" err="1"/>
              <a:t>ptr</a:t>
            </a:r>
            <a:r>
              <a:rPr lang="en-US" dirty="0"/>
              <a:t> (e.g., </a:t>
            </a:r>
            <a:r>
              <a:rPr lang="en-US" dirty="0" err="1"/>
              <a:t>ZwSetValueKeyPtr</a:t>
            </a:r>
            <a:r>
              <a:rPr lang="en-US" dirty="0"/>
              <a:t>)</a:t>
            </a:r>
          </a:p>
          <a:p>
            <a:pPr lvl="1"/>
            <a:r>
              <a:rPr lang="en-US" dirty="0"/>
              <a:t> Define a function </a:t>
            </a:r>
            <a:r>
              <a:rPr lang="en-US" dirty="0" err="1"/>
              <a:t>ptr</a:t>
            </a:r>
            <a:r>
              <a:rPr lang="en-US" dirty="0"/>
              <a:t> (e.g., </a:t>
            </a:r>
            <a:r>
              <a:rPr lang="en-US" dirty="0" err="1"/>
              <a:t>oldZwSetValueKey</a:t>
            </a:r>
            <a:r>
              <a:rPr lang="en-US" dirty="0"/>
              <a:t>)</a:t>
            </a:r>
          </a:p>
          <a:p>
            <a:pPr lvl="1"/>
            <a:r>
              <a:rPr lang="zh-CN" altLang="en-US" dirty="0"/>
              <a:t> </a:t>
            </a:r>
            <a:r>
              <a:rPr lang="en-US" dirty="0"/>
              <a:t>Implement a hook routine (e.g., </a:t>
            </a:r>
            <a:r>
              <a:rPr lang="en-US" b="1" dirty="0" err="1">
                <a:solidFill>
                  <a:srgbClr val="F10BEB"/>
                </a:solidFill>
              </a:rPr>
              <a:t>newZwSetValueKey</a:t>
            </a:r>
            <a:r>
              <a:rPr lang="en-US" dirty="0"/>
              <a:t>())</a:t>
            </a:r>
          </a:p>
          <a:p>
            <a:pPr lvl="1"/>
            <a:r>
              <a:rPr lang="en-US" dirty="0"/>
              <a:t> </a:t>
            </a:r>
            <a:r>
              <a:rPr lang="en-US" dirty="0" err="1"/>
              <a:t>InterlockedExchange</a:t>
            </a:r>
            <a:r>
              <a:rPr lang="en-US" dirty="0"/>
              <a:t>() to swap in a </a:t>
            </a:r>
            <a:r>
              <a:rPr lang="en-US" dirty="0" err="1"/>
              <a:t>ptr</a:t>
            </a:r>
            <a:r>
              <a:rPr lang="en-US" dirty="0"/>
              <a:t> to new function</a:t>
            </a:r>
          </a:p>
          <a:p>
            <a:pPr lvl="2"/>
            <a:r>
              <a:rPr lang="en-US" dirty="0"/>
              <a:t>The</a:t>
            </a:r>
            <a:r>
              <a:rPr lang="zh-CN" altLang="en-US" dirty="0"/>
              <a:t> </a:t>
            </a:r>
            <a:r>
              <a:rPr lang="en-US" dirty="0"/>
              <a:t>new function can execute the old </a:t>
            </a:r>
            <a:r>
              <a:rPr lang="en-US" dirty="0" err="1"/>
              <a:t>syscall</a:t>
            </a:r>
            <a:r>
              <a:rPr lang="en-US" dirty="0"/>
              <a:t>, and filter the</a:t>
            </a:r>
            <a:r>
              <a:rPr lang="zh-CN" altLang="en-US" dirty="0"/>
              <a:t> </a:t>
            </a:r>
            <a:r>
              <a:rPr lang="en-US" dirty="0"/>
              <a:t>results</a:t>
            </a:r>
          </a:p>
          <a:p>
            <a:pPr lvl="3"/>
            <a:r>
              <a:rPr lang="en-US" dirty="0"/>
              <a:t> Hook </a:t>
            </a:r>
            <a:r>
              <a:rPr lang="en-US" dirty="0" err="1"/>
              <a:t>ZwQueryDirectoryFile</a:t>
            </a:r>
            <a:r>
              <a:rPr lang="en-US" dirty="0"/>
              <a:t>() to hide directories</a:t>
            </a:r>
          </a:p>
          <a:p>
            <a:pPr lvl="3"/>
            <a:r>
              <a:rPr lang="en-US" dirty="0"/>
              <a:t> Hook </a:t>
            </a:r>
            <a:r>
              <a:rPr lang="en-US" dirty="0" err="1"/>
              <a:t>ZwQuerySystemInformation</a:t>
            </a:r>
            <a:r>
              <a:rPr lang="en-US" dirty="0"/>
              <a:t>() to hide processes</a:t>
            </a:r>
          </a:p>
          <a:p>
            <a:endParaRPr lang="en-US" dirty="0"/>
          </a:p>
          <a:p>
            <a:endParaRPr lang="en-US" dirty="0"/>
          </a:p>
        </p:txBody>
      </p:sp>
    </p:spTree>
    <p:extLst>
      <p:ext uri="{BB962C8B-B14F-4D97-AF65-F5344CB8AC3E}">
        <p14:creationId xmlns:p14="http://schemas.microsoft.com/office/powerpoint/2010/main" val="41378908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2CE17657-36CE-9949-8856-3F4CD57ED687}"/>
              </a:ext>
            </a:extLst>
          </p:cNvPr>
          <p:cNvSpPr/>
          <p:nvPr/>
        </p:nvSpPr>
        <p:spPr bwMode="auto">
          <a:xfrm>
            <a:off x="0" y="963168"/>
            <a:ext cx="9144000" cy="5894832"/>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2" name="Title 1">
            <a:extLst>
              <a:ext uri="{FF2B5EF4-FFF2-40B4-BE49-F238E27FC236}">
                <a16:creationId xmlns:a16="http://schemas.microsoft.com/office/drawing/2014/main" id="{E583E530-51A3-5146-A0B7-9A806A10BDB7}"/>
              </a:ext>
            </a:extLst>
          </p:cNvPr>
          <p:cNvSpPr>
            <a:spLocks noGrp="1"/>
          </p:cNvSpPr>
          <p:nvPr>
            <p:ph type="title"/>
          </p:nvPr>
        </p:nvSpPr>
        <p:spPr/>
        <p:txBody>
          <a:bodyPr/>
          <a:lstStyle/>
          <a:p>
            <a:r>
              <a:rPr lang="en-US" dirty="0"/>
              <a:t>System Descriptor Table Hooking (SDT, SSDT)</a:t>
            </a:r>
            <a:br>
              <a:rPr lang="en-US" dirty="0"/>
            </a:br>
            <a:endParaRPr lang="en-US" dirty="0"/>
          </a:p>
        </p:txBody>
      </p:sp>
      <p:sp>
        <p:nvSpPr>
          <p:cNvPr id="51" name="object 2">
            <a:extLst>
              <a:ext uri="{FF2B5EF4-FFF2-40B4-BE49-F238E27FC236}">
                <a16:creationId xmlns:a16="http://schemas.microsoft.com/office/drawing/2014/main" id="{D3EEB33B-168A-4E49-8011-BD7BF6CFAF93}"/>
              </a:ext>
            </a:extLst>
          </p:cNvPr>
          <p:cNvSpPr/>
          <p:nvPr/>
        </p:nvSpPr>
        <p:spPr>
          <a:xfrm>
            <a:off x="7198182" y="1943100"/>
            <a:ext cx="546100" cy="1613535"/>
          </a:xfrm>
          <a:custGeom>
            <a:avLst/>
            <a:gdLst/>
            <a:ahLst/>
            <a:cxnLst/>
            <a:rect l="l" t="t" r="r" b="b"/>
            <a:pathLst>
              <a:path w="546100" h="1613535">
                <a:moveTo>
                  <a:pt x="0" y="0"/>
                </a:moveTo>
                <a:lnTo>
                  <a:pt x="545642" y="0"/>
                </a:lnTo>
                <a:lnTo>
                  <a:pt x="545642" y="1613255"/>
                </a:lnTo>
                <a:lnTo>
                  <a:pt x="0" y="1613255"/>
                </a:lnTo>
                <a:lnTo>
                  <a:pt x="0" y="0"/>
                </a:lnTo>
                <a:close/>
              </a:path>
            </a:pathLst>
          </a:custGeom>
          <a:solidFill>
            <a:srgbClr val="93C47D"/>
          </a:solidFill>
        </p:spPr>
        <p:txBody>
          <a:bodyPr wrap="square" lIns="0" tIns="0" rIns="0" bIns="0" rtlCol="0"/>
          <a:lstStyle/>
          <a:p>
            <a:endParaRPr/>
          </a:p>
        </p:txBody>
      </p:sp>
      <p:sp>
        <p:nvSpPr>
          <p:cNvPr id="52" name="object 3">
            <a:extLst>
              <a:ext uri="{FF2B5EF4-FFF2-40B4-BE49-F238E27FC236}">
                <a16:creationId xmlns:a16="http://schemas.microsoft.com/office/drawing/2014/main" id="{50C3FD00-2795-6B4D-985C-1D9E18BED3CB}"/>
              </a:ext>
            </a:extLst>
          </p:cNvPr>
          <p:cNvSpPr/>
          <p:nvPr/>
        </p:nvSpPr>
        <p:spPr>
          <a:xfrm>
            <a:off x="7198182" y="1943100"/>
            <a:ext cx="546100" cy="1613535"/>
          </a:xfrm>
          <a:custGeom>
            <a:avLst/>
            <a:gdLst/>
            <a:ahLst/>
            <a:cxnLst/>
            <a:rect l="l" t="t" r="r" b="b"/>
            <a:pathLst>
              <a:path w="546100" h="1613535">
                <a:moveTo>
                  <a:pt x="0" y="0"/>
                </a:moveTo>
                <a:lnTo>
                  <a:pt x="545638" y="0"/>
                </a:lnTo>
                <a:lnTo>
                  <a:pt x="545638" y="1613268"/>
                </a:lnTo>
                <a:lnTo>
                  <a:pt x="0" y="1613268"/>
                </a:lnTo>
                <a:lnTo>
                  <a:pt x="0" y="0"/>
                </a:lnTo>
                <a:close/>
              </a:path>
            </a:pathLst>
          </a:custGeom>
          <a:ln w="19050">
            <a:solidFill>
              <a:srgbClr val="1F497D"/>
            </a:solidFill>
          </a:ln>
        </p:spPr>
        <p:txBody>
          <a:bodyPr wrap="square" lIns="0" tIns="0" rIns="0" bIns="0" rtlCol="0"/>
          <a:lstStyle/>
          <a:p>
            <a:endParaRPr/>
          </a:p>
        </p:txBody>
      </p:sp>
      <p:sp>
        <p:nvSpPr>
          <p:cNvPr id="53" name="object 4">
            <a:extLst>
              <a:ext uri="{FF2B5EF4-FFF2-40B4-BE49-F238E27FC236}">
                <a16:creationId xmlns:a16="http://schemas.microsoft.com/office/drawing/2014/main" id="{430322BC-E12E-0242-9F39-7E58A955E503}"/>
              </a:ext>
            </a:extLst>
          </p:cNvPr>
          <p:cNvSpPr txBox="1"/>
          <p:nvPr/>
        </p:nvSpPr>
        <p:spPr>
          <a:xfrm>
            <a:off x="7302500" y="2654300"/>
            <a:ext cx="329565" cy="177800"/>
          </a:xfrm>
          <a:prstGeom prst="rect">
            <a:avLst/>
          </a:prstGeom>
        </p:spPr>
        <p:txBody>
          <a:bodyPr vert="horz" wrap="square" lIns="0" tIns="12700" rIns="0" bIns="0" rtlCol="0">
            <a:spAutoFit/>
          </a:bodyPr>
          <a:lstStyle/>
          <a:p>
            <a:pPr marL="12700">
              <a:lnSpc>
                <a:spcPct val="100000"/>
              </a:lnSpc>
              <a:spcBef>
                <a:spcPts val="100"/>
              </a:spcBef>
            </a:pPr>
            <a:r>
              <a:rPr sz="1000" dirty="0">
                <a:latin typeface="Arial"/>
                <a:cs typeface="Arial"/>
              </a:rPr>
              <a:t>Code</a:t>
            </a:r>
            <a:endParaRPr sz="1000">
              <a:latin typeface="Arial"/>
              <a:cs typeface="Arial"/>
            </a:endParaRPr>
          </a:p>
        </p:txBody>
      </p:sp>
      <p:sp>
        <p:nvSpPr>
          <p:cNvPr id="54" name="object 5">
            <a:extLst>
              <a:ext uri="{FF2B5EF4-FFF2-40B4-BE49-F238E27FC236}">
                <a16:creationId xmlns:a16="http://schemas.microsoft.com/office/drawing/2014/main" id="{64B575A3-8BCC-8340-BEB4-29A735B4F201}"/>
              </a:ext>
            </a:extLst>
          </p:cNvPr>
          <p:cNvSpPr txBox="1"/>
          <p:nvPr/>
        </p:nvSpPr>
        <p:spPr>
          <a:xfrm>
            <a:off x="5499100" y="1485900"/>
            <a:ext cx="1202055" cy="238760"/>
          </a:xfrm>
          <a:prstGeom prst="rect">
            <a:avLst/>
          </a:prstGeom>
        </p:spPr>
        <p:txBody>
          <a:bodyPr vert="horz" wrap="square" lIns="0" tIns="12700" rIns="0" bIns="0" rtlCol="0">
            <a:spAutoFit/>
          </a:bodyPr>
          <a:lstStyle/>
          <a:p>
            <a:pPr marL="12700">
              <a:lnSpc>
                <a:spcPct val="100000"/>
              </a:lnSpc>
              <a:spcBef>
                <a:spcPts val="100"/>
              </a:spcBef>
            </a:pPr>
            <a:r>
              <a:rPr sz="1400" spc="-15" dirty="0">
                <a:solidFill>
                  <a:srgbClr val="257E12"/>
                </a:solidFill>
                <a:latin typeface="Arial"/>
                <a:cs typeface="Arial"/>
              </a:rPr>
              <a:t>KiServiceTable</a:t>
            </a:r>
            <a:endParaRPr sz="1400">
              <a:latin typeface="Arial"/>
              <a:cs typeface="Arial"/>
            </a:endParaRPr>
          </a:p>
        </p:txBody>
      </p:sp>
      <p:sp>
        <p:nvSpPr>
          <p:cNvPr id="55" name="object 6">
            <a:extLst>
              <a:ext uri="{FF2B5EF4-FFF2-40B4-BE49-F238E27FC236}">
                <a16:creationId xmlns:a16="http://schemas.microsoft.com/office/drawing/2014/main" id="{F752EFBF-31C2-2F4F-8DB6-BEC357CC86F2}"/>
              </a:ext>
            </a:extLst>
          </p:cNvPr>
          <p:cNvSpPr/>
          <p:nvPr/>
        </p:nvSpPr>
        <p:spPr>
          <a:xfrm>
            <a:off x="6869290" y="2030075"/>
            <a:ext cx="502920" cy="440690"/>
          </a:xfrm>
          <a:custGeom>
            <a:avLst/>
            <a:gdLst/>
            <a:ahLst/>
            <a:cxnLst/>
            <a:rect l="l" t="t" r="r" b="b"/>
            <a:pathLst>
              <a:path w="502920" h="440689">
                <a:moveTo>
                  <a:pt x="0" y="440239"/>
                </a:moveTo>
                <a:lnTo>
                  <a:pt x="495277" y="6277"/>
                </a:lnTo>
                <a:lnTo>
                  <a:pt x="502441" y="0"/>
                </a:lnTo>
              </a:path>
            </a:pathLst>
          </a:custGeom>
          <a:ln w="19050">
            <a:solidFill>
              <a:srgbClr val="FFFFFF"/>
            </a:solidFill>
          </a:ln>
        </p:spPr>
        <p:txBody>
          <a:bodyPr wrap="square" lIns="0" tIns="0" rIns="0" bIns="0" rtlCol="0"/>
          <a:lstStyle/>
          <a:p>
            <a:endParaRPr/>
          </a:p>
        </p:txBody>
      </p:sp>
      <p:sp>
        <p:nvSpPr>
          <p:cNvPr id="56" name="object 7">
            <a:extLst>
              <a:ext uri="{FF2B5EF4-FFF2-40B4-BE49-F238E27FC236}">
                <a16:creationId xmlns:a16="http://schemas.microsoft.com/office/drawing/2014/main" id="{24D18300-ED5D-D54E-BBA3-B415C15646DE}"/>
              </a:ext>
            </a:extLst>
          </p:cNvPr>
          <p:cNvSpPr/>
          <p:nvPr/>
        </p:nvSpPr>
        <p:spPr>
          <a:xfrm>
            <a:off x="7332853" y="1943138"/>
            <a:ext cx="138430" cy="132715"/>
          </a:xfrm>
          <a:custGeom>
            <a:avLst/>
            <a:gdLst/>
            <a:ahLst/>
            <a:cxnLst/>
            <a:rect l="l" t="t" r="r" b="b"/>
            <a:pathLst>
              <a:path w="138429" h="132714">
                <a:moveTo>
                  <a:pt x="138099" y="0"/>
                </a:moveTo>
                <a:lnTo>
                  <a:pt x="0" y="36131"/>
                </a:lnTo>
                <a:lnTo>
                  <a:pt x="84137" y="132156"/>
                </a:lnTo>
                <a:lnTo>
                  <a:pt x="138099" y="0"/>
                </a:lnTo>
                <a:close/>
              </a:path>
            </a:pathLst>
          </a:custGeom>
          <a:solidFill>
            <a:srgbClr val="FFFFFF"/>
          </a:solidFill>
        </p:spPr>
        <p:txBody>
          <a:bodyPr wrap="square" lIns="0" tIns="0" rIns="0" bIns="0" rtlCol="0"/>
          <a:lstStyle/>
          <a:p>
            <a:endParaRPr/>
          </a:p>
        </p:txBody>
      </p:sp>
      <p:sp>
        <p:nvSpPr>
          <p:cNvPr id="57" name="object 8">
            <a:extLst>
              <a:ext uri="{FF2B5EF4-FFF2-40B4-BE49-F238E27FC236}">
                <a16:creationId xmlns:a16="http://schemas.microsoft.com/office/drawing/2014/main" id="{9B37E46D-860F-E24B-BDA4-A12E9C81D07B}"/>
              </a:ext>
            </a:extLst>
          </p:cNvPr>
          <p:cNvSpPr/>
          <p:nvPr/>
        </p:nvSpPr>
        <p:spPr>
          <a:xfrm>
            <a:off x="3169729" y="2200654"/>
            <a:ext cx="354965" cy="339725"/>
          </a:xfrm>
          <a:custGeom>
            <a:avLst/>
            <a:gdLst/>
            <a:ahLst/>
            <a:cxnLst/>
            <a:rect l="l" t="t" r="r" b="b"/>
            <a:pathLst>
              <a:path w="354964" h="339725">
                <a:moveTo>
                  <a:pt x="0" y="339243"/>
                </a:moveTo>
                <a:lnTo>
                  <a:pt x="347917" y="6582"/>
                </a:lnTo>
                <a:lnTo>
                  <a:pt x="354802" y="0"/>
                </a:lnTo>
              </a:path>
            </a:pathLst>
          </a:custGeom>
          <a:ln w="19049">
            <a:solidFill>
              <a:srgbClr val="FFFFFF"/>
            </a:solidFill>
          </a:ln>
        </p:spPr>
        <p:txBody>
          <a:bodyPr wrap="square" lIns="0" tIns="0" rIns="0" bIns="0" rtlCol="0"/>
          <a:lstStyle/>
          <a:p>
            <a:endParaRPr/>
          </a:p>
        </p:txBody>
      </p:sp>
      <p:sp>
        <p:nvSpPr>
          <p:cNvPr id="58" name="object 9">
            <a:extLst>
              <a:ext uri="{FF2B5EF4-FFF2-40B4-BE49-F238E27FC236}">
                <a16:creationId xmlns:a16="http://schemas.microsoft.com/office/drawing/2014/main" id="{E85B898F-BF57-D44B-8B12-FDE49FB661E7}"/>
              </a:ext>
            </a:extLst>
          </p:cNvPr>
          <p:cNvSpPr/>
          <p:nvPr/>
        </p:nvSpPr>
        <p:spPr>
          <a:xfrm>
            <a:off x="3483470" y="2109482"/>
            <a:ext cx="136525" cy="134620"/>
          </a:xfrm>
          <a:custGeom>
            <a:avLst/>
            <a:gdLst/>
            <a:ahLst/>
            <a:cxnLst/>
            <a:rect l="l" t="t" r="r" b="b"/>
            <a:pathLst>
              <a:path w="136525" h="134619">
                <a:moveTo>
                  <a:pt x="136398" y="0"/>
                </a:moveTo>
                <a:lnTo>
                  <a:pt x="0" y="42100"/>
                </a:lnTo>
                <a:lnTo>
                  <a:pt x="88239" y="134378"/>
                </a:lnTo>
                <a:lnTo>
                  <a:pt x="136398" y="0"/>
                </a:lnTo>
                <a:close/>
              </a:path>
            </a:pathLst>
          </a:custGeom>
          <a:solidFill>
            <a:srgbClr val="FFFFFF"/>
          </a:solidFill>
        </p:spPr>
        <p:txBody>
          <a:bodyPr wrap="square" lIns="0" tIns="0" rIns="0" bIns="0" rtlCol="0"/>
          <a:lstStyle/>
          <a:p>
            <a:endParaRPr/>
          </a:p>
        </p:txBody>
      </p:sp>
      <p:sp>
        <p:nvSpPr>
          <p:cNvPr id="59" name="object 10">
            <a:extLst>
              <a:ext uri="{FF2B5EF4-FFF2-40B4-BE49-F238E27FC236}">
                <a16:creationId xmlns:a16="http://schemas.microsoft.com/office/drawing/2014/main" id="{C8417AEE-3835-D040-BE4C-CD29D88D8CC0}"/>
              </a:ext>
            </a:extLst>
          </p:cNvPr>
          <p:cNvSpPr/>
          <p:nvPr/>
        </p:nvSpPr>
        <p:spPr>
          <a:xfrm>
            <a:off x="3298028" y="2570153"/>
            <a:ext cx="4173220" cy="986790"/>
          </a:xfrm>
          <a:custGeom>
            <a:avLst/>
            <a:gdLst/>
            <a:ahLst/>
            <a:cxnLst/>
            <a:rect l="l" t="t" r="r" b="b"/>
            <a:pathLst>
              <a:path w="4173220" h="986789">
                <a:moveTo>
                  <a:pt x="4172975" y="986201"/>
                </a:moveTo>
                <a:lnTo>
                  <a:pt x="9269" y="2190"/>
                </a:lnTo>
                <a:lnTo>
                  <a:pt x="0" y="0"/>
                </a:lnTo>
              </a:path>
            </a:pathLst>
          </a:custGeom>
          <a:ln w="19050">
            <a:solidFill>
              <a:srgbClr val="FFFFFF"/>
            </a:solidFill>
          </a:ln>
        </p:spPr>
        <p:txBody>
          <a:bodyPr wrap="square" lIns="0" tIns="0" rIns="0" bIns="0" rtlCol="0"/>
          <a:lstStyle/>
          <a:p>
            <a:endParaRPr/>
          </a:p>
        </p:txBody>
      </p:sp>
      <p:sp>
        <p:nvSpPr>
          <p:cNvPr id="60" name="object 11">
            <a:extLst>
              <a:ext uri="{FF2B5EF4-FFF2-40B4-BE49-F238E27FC236}">
                <a16:creationId xmlns:a16="http://schemas.microsoft.com/office/drawing/2014/main" id="{5E247E71-3D3D-7A42-A7D7-D3AE41369513}"/>
              </a:ext>
            </a:extLst>
          </p:cNvPr>
          <p:cNvSpPr/>
          <p:nvPr/>
        </p:nvSpPr>
        <p:spPr>
          <a:xfrm>
            <a:off x="3169653" y="2507056"/>
            <a:ext cx="139065" cy="124460"/>
          </a:xfrm>
          <a:custGeom>
            <a:avLst/>
            <a:gdLst/>
            <a:ahLst/>
            <a:cxnLst/>
            <a:rect l="l" t="t" r="r" b="b"/>
            <a:pathLst>
              <a:path w="139064" h="124460">
                <a:moveTo>
                  <a:pt x="138937" y="0"/>
                </a:moveTo>
                <a:lnTo>
                  <a:pt x="0" y="32765"/>
                </a:lnTo>
                <a:lnTo>
                  <a:pt x="109575" y="124256"/>
                </a:lnTo>
                <a:lnTo>
                  <a:pt x="138937" y="0"/>
                </a:lnTo>
                <a:close/>
              </a:path>
            </a:pathLst>
          </a:custGeom>
          <a:solidFill>
            <a:srgbClr val="FFFFFF"/>
          </a:solidFill>
        </p:spPr>
        <p:txBody>
          <a:bodyPr wrap="square" lIns="0" tIns="0" rIns="0" bIns="0" rtlCol="0"/>
          <a:lstStyle/>
          <a:p>
            <a:endParaRPr/>
          </a:p>
        </p:txBody>
      </p:sp>
      <p:sp>
        <p:nvSpPr>
          <p:cNvPr id="61" name="object 12">
            <a:extLst>
              <a:ext uri="{FF2B5EF4-FFF2-40B4-BE49-F238E27FC236}">
                <a16:creationId xmlns:a16="http://schemas.microsoft.com/office/drawing/2014/main" id="{9EACD19A-7D19-104E-8DB1-90C455F7B77E}"/>
              </a:ext>
            </a:extLst>
          </p:cNvPr>
          <p:cNvSpPr txBox="1"/>
          <p:nvPr/>
        </p:nvSpPr>
        <p:spPr>
          <a:xfrm>
            <a:off x="2401036" y="2215578"/>
            <a:ext cx="768985" cy="648970"/>
          </a:xfrm>
          <a:prstGeom prst="rect">
            <a:avLst/>
          </a:prstGeom>
          <a:solidFill>
            <a:srgbClr val="6FA8DC"/>
          </a:solidFill>
          <a:ln w="19050">
            <a:solidFill>
              <a:srgbClr val="1F497D"/>
            </a:solidFill>
          </a:ln>
        </p:spPr>
        <p:txBody>
          <a:bodyPr vert="horz" wrap="square" lIns="0" tIns="3175" rIns="0" bIns="0" rtlCol="0">
            <a:spAutoFit/>
          </a:bodyPr>
          <a:lstStyle/>
          <a:p>
            <a:pPr>
              <a:lnSpc>
                <a:spcPct val="100000"/>
              </a:lnSpc>
              <a:spcBef>
                <a:spcPts val="25"/>
              </a:spcBef>
            </a:pPr>
            <a:endParaRPr sz="1500">
              <a:latin typeface="Times New Roman"/>
              <a:cs typeface="Times New Roman"/>
            </a:endParaRPr>
          </a:p>
          <a:p>
            <a:pPr marL="163830">
              <a:lnSpc>
                <a:spcPct val="100000"/>
              </a:lnSpc>
              <a:spcBef>
                <a:spcPts val="5"/>
              </a:spcBef>
            </a:pPr>
            <a:r>
              <a:rPr sz="1200" dirty="0">
                <a:latin typeface="Arial"/>
                <a:cs typeface="Arial"/>
              </a:rPr>
              <a:t>Kernel</a:t>
            </a:r>
            <a:endParaRPr sz="1200">
              <a:latin typeface="Arial"/>
              <a:cs typeface="Arial"/>
            </a:endParaRPr>
          </a:p>
        </p:txBody>
      </p:sp>
      <p:graphicFrame>
        <p:nvGraphicFramePr>
          <p:cNvPr id="62" name="object 13">
            <a:extLst>
              <a:ext uri="{FF2B5EF4-FFF2-40B4-BE49-F238E27FC236}">
                <a16:creationId xmlns:a16="http://schemas.microsoft.com/office/drawing/2014/main" id="{B13326D0-A0CF-D14E-A0B1-90352B9AC015}"/>
              </a:ext>
            </a:extLst>
          </p:cNvPr>
          <p:cNvGraphicFramePr>
            <a:graphicFrameLocks noGrp="1"/>
          </p:cNvGraphicFramePr>
          <p:nvPr/>
        </p:nvGraphicFramePr>
        <p:xfrm>
          <a:off x="5312067" y="1871776"/>
          <a:ext cx="1547495" cy="809624"/>
        </p:xfrm>
        <a:graphic>
          <a:graphicData uri="http://schemas.openxmlformats.org/drawingml/2006/table">
            <a:tbl>
              <a:tblPr firstRow="1" bandRow="1">
                <a:tableStyleId>{2D5ABB26-0587-4C30-8999-92F81FD0307C}</a:tableStyleId>
              </a:tblPr>
              <a:tblGrid>
                <a:gridCol w="434340">
                  <a:extLst>
                    <a:ext uri="{9D8B030D-6E8A-4147-A177-3AD203B41FA5}">
                      <a16:colId xmlns:a16="http://schemas.microsoft.com/office/drawing/2014/main" val="20000"/>
                    </a:ext>
                  </a:extLst>
                </a:gridCol>
                <a:gridCol w="1113155">
                  <a:extLst>
                    <a:ext uri="{9D8B030D-6E8A-4147-A177-3AD203B41FA5}">
                      <a16:colId xmlns:a16="http://schemas.microsoft.com/office/drawing/2014/main" val="20001"/>
                    </a:ext>
                  </a:extLst>
                </a:gridCol>
              </a:tblGrid>
              <a:tr h="364490">
                <a:tc>
                  <a:txBody>
                    <a:bodyPr/>
                    <a:lstStyle/>
                    <a:p>
                      <a:pPr marL="6985" algn="ctr">
                        <a:lnSpc>
                          <a:spcPct val="100000"/>
                        </a:lnSpc>
                        <a:spcBef>
                          <a:spcPts val="685"/>
                        </a:spcBef>
                      </a:pPr>
                      <a:r>
                        <a:rPr sz="1200" dirty="0">
                          <a:latin typeface="Arial"/>
                          <a:cs typeface="Arial"/>
                        </a:rPr>
                        <a:t>[0]</a:t>
                      </a:r>
                      <a:endParaRPr sz="1200">
                        <a:latin typeface="Arial"/>
                        <a:cs typeface="Arial"/>
                      </a:endParaRPr>
                    </a:p>
                  </a:txBody>
                  <a:tcPr marL="0" marR="0" marT="86995" marB="0">
                    <a:lnL w="19050">
                      <a:solidFill>
                        <a:srgbClr val="1155CC"/>
                      </a:solidFill>
                      <a:prstDash val="solid"/>
                    </a:lnL>
                    <a:lnR w="28575">
                      <a:solidFill>
                        <a:srgbClr val="1155CC"/>
                      </a:solidFill>
                      <a:prstDash val="solid"/>
                    </a:lnR>
                    <a:lnT w="19050">
                      <a:solidFill>
                        <a:srgbClr val="1155CC"/>
                      </a:solidFill>
                      <a:prstDash val="solid"/>
                    </a:lnT>
                    <a:lnB w="28575">
                      <a:solidFill>
                        <a:srgbClr val="1155CC"/>
                      </a:solidFill>
                      <a:prstDash val="solid"/>
                    </a:lnB>
                    <a:solidFill>
                      <a:srgbClr val="EAD1DC"/>
                    </a:solidFill>
                  </a:tcPr>
                </a:tc>
                <a:tc>
                  <a:txBody>
                    <a:bodyPr/>
                    <a:lstStyle/>
                    <a:p>
                      <a:pPr marL="17780" algn="ctr">
                        <a:lnSpc>
                          <a:spcPct val="100000"/>
                        </a:lnSpc>
                        <a:spcBef>
                          <a:spcPts val="685"/>
                        </a:spcBef>
                      </a:pPr>
                      <a:r>
                        <a:rPr sz="1200" spc="-5" dirty="0">
                          <a:latin typeface="Arial"/>
                          <a:cs typeface="Arial"/>
                        </a:rPr>
                        <a:t>Function</a:t>
                      </a:r>
                      <a:r>
                        <a:rPr sz="1200" spc="-15" dirty="0">
                          <a:latin typeface="Arial"/>
                          <a:cs typeface="Arial"/>
                        </a:rPr>
                        <a:t> </a:t>
                      </a:r>
                      <a:r>
                        <a:rPr sz="1200" dirty="0">
                          <a:latin typeface="Arial"/>
                          <a:cs typeface="Arial"/>
                        </a:rPr>
                        <a:t>0</a:t>
                      </a:r>
                    </a:p>
                  </a:txBody>
                  <a:tcPr marL="0" marR="0" marT="86995" marB="0">
                    <a:lnL w="28575">
                      <a:solidFill>
                        <a:srgbClr val="1155CC"/>
                      </a:solidFill>
                      <a:prstDash val="solid"/>
                    </a:lnL>
                    <a:lnR w="19050">
                      <a:solidFill>
                        <a:srgbClr val="1155CC"/>
                      </a:solidFill>
                      <a:prstDash val="solid"/>
                    </a:lnR>
                    <a:lnT w="19050">
                      <a:solidFill>
                        <a:srgbClr val="1155CC"/>
                      </a:solidFill>
                      <a:prstDash val="solid"/>
                    </a:lnT>
                    <a:lnB w="28575">
                      <a:solidFill>
                        <a:srgbClr val="1155CC"/>
                      </a:solidFill>
                      <a:prstDash val="solid"/>
                    </a:lnB>
                    <a:solidFill>
                      <a:srgbClr val="EAD1DC"/>
                    </a:solidFill>
                  </a:tcPr>
                </a:tc>
                <a:extLst>
                  <a:ext uri="{0D108BD9-81ED-4DB2-BD59-A6C34878D82A}">
                    <a16:rowId xmlns:a16="http://schemas.microsoft.com/office/drawing/2014/main" val="10000"/>
                  </a:ext>
                </a:extLst>
              </a:tr>
              <a:tr h="445134">
                <a:tc>
                  <a:txBody>
                    <a:bodyPr/>
                    <a:lstStyle/>
                    <a:p>
                      <a:pPr marL="15875" algn="ctr">
                        <a:lnSpc>
                          <a:spcPct val="100000"/>
                        </a:lnSpc>
                        <a:spcBef>
                          <a:spcPts val="1015"/>
                        </a:spcBef>
                      </a:pPr>
                      <a:r>
                        <a:rPr sz="1200" dirty="0">
                          <a:latin typeface="Arial"/>
                          <a:cs typeface="Arial"/>
                        </a:rPr>
                        <a:t>[ i</a:t>
                      </a:r>
                      <a:r>
                        <a:rPr sz="1200" spc="-50" dirty="0">
                          <a:latin typeface="Arial"/>
                          <a:cs typeface="Arial"/>
                        </a:rPr>
                        <a:t> </a:t>
                      </a:r>
                      <a:r>
                        <a:rPr sz="1200" dirty="0">
                          <a:latin typeface="Arial"/>
                          <a:cs typeface="Arial"/>
                        </a:rPr>
                        <a:t>]</a:t>
                      </a:r>
                      <a:endParaRPr sz="1200">
                        <a:latin typeface="Arial"/>
                        <a:cs typeface="Arial"/>
                      </a:endParaRPr>
                    </a:p>
                  </a:txBody>
                  <a:tcPr marL="0" marR="0" marT="128905" marB="0">
                    <a:lnL w="19050">
                      <a:solidFill>
                        <a:srgbClr val="1155CC"/>
                      </a:solidFill>
                      <a:prstDash val="solid"/>
                    </a:lnL>
                    <a:lnR w="28575">
                      <a:solidFill>
                        <a:srgbClr val="1155CC"/>
                      </a:solidFill>
                      <a:prstDash val="solid"/>
                    </a:lnR>
                    <a:lnT w="28575">
                      <a:solidFill>
                        <a:srgbClr val="1155CC"/>
                      </a:solidFill>
                      <a:prstDash val="solid"/>
                    </a:lnT>
                    <a:lnB w="19050">
                      <a:solidFill>
                        <a:srgbClr val="1155CC"/>
                      </a:solidFill>
                      <a:prstDash val="solid"/>
                    </a:lnB>
                    <a:solidFill>
                      <a:srgbClr val="EAD1DC"/>
                    </a:solidFill>
                  </a:tcPr>
                </a:tc>
                <a:tc>
                  <a:txBody>
                    <a:bodyPr/>
                    <a:lstStyle/>
                    <a:p>
                      <a:pPr marL="17780" algn="ctr">
                        <a:lnSpc>
                          <a:spcPct val="100000"/>
                        </a:lnSpc>
                        <a:spcBef>
                          <a:spcPts val="1015"/>
                        </a:spcBef>
                      </a:pPr>
                      <a:r>
                        <a:rPr sz="1200" spc="-5" dirty="0">
                          <a:latin typeface="Arial"/>
                          <a:cs typeface="Arial"/>
                        </a:rPr>
                        <a:t>Function</a:t>
                      </a:r>
                      <a:r>
                        <a:rPr sz="1200" spc="-15" dirty="0">
                          <a:latin typeface="Arial"/>
                          <a:cs typeface="Arial"/>
                        </a:rPr>
                        <a:t> </a:t>
                      </a:r>
                      <a:r>
                        <a:rPr sz="1200" dirty="0">
                          <a:latin typeface="Arial"/>
                          <a:cs typeface="Arial"/>
                        </a:rPr>
                        <a:t>i</a:t>
                      </a:r>
                    </a:p>
                  </a:txBody>
                  <a:tcPr marL="0" marR="0" marT="128905" marB="0">
                    <a:lnL w="28575">
                      <a:solidFill>
                        <a:srgbClr val="1155CC"/>
                      </a:solidFill>
                      <a:prstDash val="solid"/>
                    </a:lnL>
                    <a:lnR w="19050">
                      <a:solidFill>
                        <a:srgbClr val="1155CC"/>
                      </a:solidFill>
                      <a:prstDash val="solid"/>
                    </a:lnR>
                    <a:lnT w="28575">
                      <a:solidFill>
                        <a:srgbClr val="1155CC"/>
                      </a:solidFill>
                      <a:prstDash val="solid"/>
                    </a:lnT>
                    <a:lnB w="19050">
                      <a:solidFill>
                        <a:srgbClr val="1155CC"/>
                      </a:solidFill>
                      <a:prstDash val="solid"/>
                    </a:lnB>
                    <a:solidFill>
                      <a:srgbClr val="EAD1DC"/>
                    </a:solidFill>
                  </a:tcPr>
                </a:tc>
                <a:extLst>
                  <a:ext uri="{0D108BD9-81ED-4DB2-BD59-A6C34878D82A}">
                    <a16:rowId xmlns:a16="http://schemas.microsoft.com/office/drawing/2014/main" val="10001"/>
                  </a:ext>
                </a:extLst>
              </a:tr>
            </a:tbl>
          </a:graphicData>
        </a:graphic>
      </p:graphicFrame>
      <p:sp>
        <p:nvSpPr>
          <p:cNvPr id="63" name="object 15">
            <a:extLst>
              <a:ext uri="{FF2B5EF4-FFF2-40B4-BE49-F238E27FC236}">
                <a16:creationId xmlns:a16="http://schemas.microsoft.com/office/drawing/2014/main" id="{7B7F0405-5D87-B544-BAC9-BC672BC6C55D}"/>
              </a:ext>
            </a:extLst>
          </p:cNvPr>
          <p:cNvSpPr txBox="1"/>
          <p:nvPr/>
        </p:nvSpPr>
        <p:spPr>
          <a:xfrm>
            <a:off x="772330" y="4670793"/>
            <a:ext cx="1550035" cy="391160"/>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FFFFFF"/>
                </a:solidFill>
                <a:latin typeface="Arial"/>
                <a:cs typeface="Arial"/>
              </a:rPr>
              <a:t>After</a:t>
            </a:r>
            <a:r>
              <a:rPr sz="2400" spc="-80" dirty="0">
                <a:solidFill>
                  <a:srgbClr val="FFFFFF"/>
                </a:solidFill>
                <a:latin typeface="Arial"/>
                <a:cs typeface="Arial"/>
              </a:rPr>
              <a:t> </a:t>
            </a:r>
            <a:r>
              <a:rPr sz="2400" dirty="0">
                <a:solidFill>
                  <a:srgbClr val="FFFFFF"/>
                </a:solidFill>
                <a:latin typeface="Arial"/>
                <a:cs typeface="Arial"/>
              </a:rPr>
              <a:t>Hook:</a:t>
            </a:r>
            <a:endParaRPr sz="2400">
              <a:latin typeface="Arial"/>
              <a:cs typeface="Arial"/>
            </a:endParaRPr>
          </a:p>
        </p:txBody>
      </p:sp>
      <p:sp>
        <p:nvSpPr>
          <p:cNvPr id="64" name="object 16">
            <a:extLst>
              <a:ext uri="{FF2B5EF4-FFF2-40B4-BE49-F238E27FC236}">
                <a16:creationId xmlns:a16="http://schemas.microsoft.com/office/drawing/2014/main" id="{F1E8B0EF-660B-3C40-B96F-04B42A065AB3}"/>
              </a:ext>
            </a:extLst>
          </p:cNvPr>
          <p:cNvSpPr txBox="1"/>
          <p:nvPr/>
        </p:nvSpPr>
        <p:spPr>
          <a:xfrm>
            <a:off x="517982" y="2241448"/>
            <a:ext cx="1804670" cy="391160"/>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FFFFFF"/>
                </a:solidFill>
                <a:latin typeface="Arial"/>
                <a:cs typeface="Arial"/>
              </a:rPr>
              <a:t>Before</a:t>
            </a:r>
            <a:r>
              <a:rPr sz="2400" spc="-65" dirty="0">
                <a:solidFill>
                  <a:srgbClr val="FFFFFF"/>
                </a:solidFill>
                <a:latin typeface="Arial"/>
                <a:cs typeface="Arial"/>
              </a:rPr>
              <a:t> </a:t>
            </a:r>
            <a:r>
              <a:rPr sz="2400" dirty="0">
                <a:solidFill>
                  <a:srgbClr val="FFFFFF"/>
                </a:solidFill>
                <a:latin typeface="Arial"/>
                <a:cs typeface="Arial"/>
              </a:rPr>
              <a:t>Hook:</a:t>
            </a:r>
            <a:endParaRPr sz="2400">
              <a:latin typeface="Arial"/>
              <a:cs typeface="Arial"/>
            </a:endParaRPr>
          </a:p>
        </p:txBody>
      </p:sp>
      <p:sp>
        <p:nvSpPr>
          <p:cNvPr id="65" name="object 17">
            <a:extLst>
              <a:ext uri="{FF2B5EF4-FFF2-40B4-BE49-F238E27FC236}">
                <a16:creationId xmlns:a16="http://schemas.microsoft.com/office/drawing/2014/main" id="{C578707B-006E-5E4F-830F-6F6C2260DEA5}"/>
              </a:ext>
            </a:extLst>
          </p:cNvPr>
          <p:cNvSpPr/>
          <p:nvPr/>
        </p:nvSpPr>
        <p:spPr>
          <a:xfrm>
            <a:off x="4468139" y="2268397"/>
            <a:ext cx="480695" cy="178435"/>
          </a:xfrm>
          <a:custGeom>
            <a:avLst/>
            <a:gdLst/>
            <a:ahLst/>
            <a:cxnLst/>
            <a:rect l="l" t="t" r="r" b="b"/>
            <a:pathLst>
              <a:path w="480695" h="178435">
                <a:moveTo>
                  <a:pt x="0" y="0"/>
                </a:moveTo>
                <a:lnTo>
                  <a:pt x="47164" y="17486"/>
                </a:lnTo>
                <a:lnTo>
                  <a:pt x="94328" y="34973"/>
                </a:lnTo>
                <a:lnTo>
                  <a:pt x="141492" y="52460"/>
                </a:lnTo>
                <a:lnTo>
                  <a:pt x="188656" y="69947"/>
                </a:lnTo>
                <a:lnTo>
                  <a:pt x="235821" y="87434"/>
                </a:lnTo>
                <a:lnTo>
                  <a:pt x="282985" y="104921"/>
                </a:lnTo>
                <a:lnTo>
                  <a:pt x="330149" y="122408"/>
                </a:lnTo>
                <a:lnTo>
                  <a:pt x="377313" y="139895"/>
                </a:lnTo>
                <a:lnTo>
                  <a:pt x="424477" y="157381"/>
                </a:lnTo>
                <a:lnTo>
                  <a:pt x="471641" y="174868"/>
                </a:lnTo>
                <a:lnTo>
                  <a:pt x="480604" y="178191"/>
                </a:lnTo>
              </a:path>
            </a:pathLst>
          </a:custGeom>
          <a:ln w="19050">
            <a:solidFill>
              <a:srgbClr val="FFFFFF"/>
            </a:solidFill>
          </a:ln>
        </p:spPr>
        <p:txBody>
          <a:bodyPr wrap="square" lIns="0" tIns="0" rIns="0" bIns="0" rtlCol="0"/>
          <a:lstStyle/>
          <a:p>
            <a:endParaRPr/>
          </a:p>
        </p:txBody>
      </p:sp>
      <p:sp>
        <p:nvSpPr>
          <p:cNvPr id="66" name="object 18">
            <a:extLst>
              <a:ext uri="{FF2B5EF4-FFF2-40B4-BE49-F238E27FC236}">
                <a16:creationId xmlns:a16="http://schemas.microsoft.com/office/drawing/2014/main" id="{0CB066C6-7B13-4649-8B30-A81450868C5F}"/>
              </a:ext>
            </a:extLst>
          </p:cNvPr>
          <p:cNvSpPr/>
          <p:nvPr/>
        </p:nvSpPr>
        <p:spPr>
          <a:xfrm>
            <a:off x="4930521" y="2388209"/>
            <a:ext cx="142240" cy="120014"/>
          </a:xfrm>
          <a:custGeom>
            <a:avLst/>
            <a:gdLst/>
            <a:ahLst/>
            <a:cxnLst/>
            <a:rect l="l" t="t" r="r" b="b"/>
            <a:pathLst>
              <a:path w="142239" h="120014">
                <a:moveTo>
                  <a:pt x="44386" y="0"/>
                </a:moveTo>
                <a:lnTo>
                  <a:pt x="0" y="119710"/>
                </a:lnTo>
                <a:lnTo>
                  <a:pt x="141909" y="104241"/>
                </a:lnTo>
                <a:lnTo>
                  <a:pt x="44386" y="0"/>
                </a:lnTo>
                <a:close/>
              </a:path>
            </a:pathLst>
          </a:custGeom>
          <a:solidFill>
            <a:srgbClr val="FFFFFF"/>
          </a:solidFill>
        </p:spPr>
        <p:txBody>
          <a:bodyPr wrap="square" lIns="0" tIns="0" rIns="0" bIns="0" rtlCol="0"/>
          <a:lstStyle/>
          <a:p>
            <a:endParaRPr/>
          </a:p>
        </p:txBody>
      </p:sp>
      <p:graphicFrame>
        <p:nvGraphicFramePr>
          <p:cNvPr id="67" name="object 19">
            <a:extLst>
              <a:ext uri="{FF2B5EF4-FFF2-40B4-BE49-F238E27FC236}">
                <a16:creationId xmlns:a16="http://schemas.microsoft.com/office/drawing/2014/main" id="{610EBE2B-8D4E-7E49-AC52-827E2371319F}"/>
              </a:ext>
            </a:extLst>
          </p:cNvPr>
          <p:cNvGraphicFramePr>
            <a:graphicFrameLocks noGrp="1"/>
          </p:cNvGraphicFramePr>
          <p:nvPr/>
        </p:nvGraphicFramePr>
        <p:xfrm>
          <a:off x="3610102" y="1882178"/>
          <a:ext cx="838835" cy="1947545"/>
        </p:xfrm>
        <a:graphic>
          <a:graphicData uri="http://schemas.openxmlformats.org/drawingml/2006/table">
            <a:tbl>
              <a:tblPr firstRow="1" bandRow="1">
                <a:tableStyleId>{2D5ABB26-0587-4C30-8999-92F81FD0307C}</a:tableStyleId>
              </a:tblPr>
              <a:tblGrid>
                <a:gridCol w="838835">
                  <a:extLst>
                    <a:ext uri="{9D8B030D-6E8A-4147-A177-3AD203B41FA5}">
                      <a16:colId xmlns:a16="http://schemas.microsoft.com/office/drawing/2014/main" val="20000"/>
                    </a:ext>
                  </a:extLst>
                </a:gridCol>
              </a:tblGrid>
              <a:tr h="434975">
                <a:tc>
                  <a:txBody>
                    <a:bodyPr/>
                    <a:lstStyle/>
                    <a:p>
                      <a:pPr marL="9525" algn="ctr">
                        <a:lnSpc>
                          <a:spcPct val="100000"/>
                        </a:lnSpc>
                        <a:spcBef>
                          <a:spcPts val="905"/>
                        </a:spcBef>
                      </a:pPr>
                      <a:r>
                        <a:rPr sz="1200" dirty="0">
                          <a:latin typeface="Arial"/>
                          <a:cs typeface="Arial"/>
                        </a:rPr>
                        <a:t>Base</a:t>
                      </a:r>
                      <a:endParaRPr sz="1200">
                        <a:latin typeface="Arial"/>
                        <a:cs typeface="Arial"/>
                      </a:endParaRPr>
                    </a:p>
                  </a:txBody>
                  <a:tcPr marL="0" marR="0" marT="114935" marB="0">
                    <a:lnL w="19050">
                      <a:solidFill>
                        <a:srgbClr val="1155CC"/>
                      </a:solidFill>
                      <a:prstDash val="solid"/>
                    </a:lnL>
                    <a:lnR w="19050">
                      <a:solidFill>
                        <a:srgbClr val="1155CC"/>
                      </a:solidFill>
                      <a:prstDash val="solid"/>
                    </a:lnR>
                    <a:lnT w="19050">
                      <a:solidFill>
                        <a:srgbClr val="1155CC"/>
                      </a:solidFill>
                      <a:prstDash val="solid"/>
                    </a:lnT>
                    <a:lnB w="28575">
                      <a:solidFill>
                        <a:srgbClr val="1155CC"/>
                      </a:solidFill>
                      <a:prstDash val="solid"/>
                    </a:lnB>
                    <a:solidFill>
                      <a:srgbClr val="D5A6BD"/>
                    </a:solidFill>
                  </a:tcPr>
                </a:tc>
                <a:extLst>
                  <a:ext uri="{0D108BD9-81ED-4DB2-BD59-A6C34878D82A}">
                    <a16:rowId xmlns:a16="http://schemas.microsoft.com/office/drawing/2014/main" val="10000"/>
                  </a:ext>
                </a:extLst>
              </a:tr>
              <a:tr h="504190">
                <a:tc>
                  <a:txBody>
                    <a:bodyPr/>
                    <a:lstStyle/>
                    <a:p>
                      <a:pPr>
                        <a:lnSpc>
                          <a:spcPct val="100000"/>
                        </a:lnSpc>
                        <a:spcBef>
                          <a:spcPts val="25"/>
                        </a:spcBef>
                      </a:pPr>
                      <a:endParaRPr sz="1000">
                        <a:latin typeface="Times New Roman"/>
                        <a:cs typeface="Times New Roman"/>
                      </a:endParaRPr>
                    </a:p>
                    <a:p>
                      <a:pPr marL="18415" algn="ctr">
                        <a:lnSpc>
                          <a:spcPct val="100000"/>
                        </a:lnSpc>
                      </a:pPr>
                      <a:r>
                        <a:rPr sz="1200" dirty="0">
                          <a:latin typeface="Arial"/>
                          <a:cs typeface="Arial"/>
                        </a:rPr>
                        <a:t>Count</a:t>
                      </a:r>
                      <a:endParaRPr sz="1200">
                        <a:latin typeface="Arial"/>
                        <a:cs typeface="Arial"/>
                      </a:endParaRPr>
                    </a:p>
                  </a:txBody>
                  <a:tcPr marL="0" marR="0" marT="3175" marB="0">
                    <a:lnL w="19050">
                      <a:solidFill>
                        <a:srgbClr val="1155CC"/>
                      </a:solidFill>
                      <a:prstDash val="solid"/>
                    </a:lnL>
                    <a:lnR w="19050">
                      <a:solidFill>
                        <a:srgbClr val="1155CC"/>
                      </a:solidFill>
                      <a:prstDash val="solid"/>
                    </a:lnR>
                    <a:lnT w="28575">
                      <a:solidFill>
                        <a:srgbClr val="1155CC"/>
                      </a:solidFill>
                      <a:prstDash val="solid"/>
                    </a:lnT>
                    <a:lnB w="28575">
                      <a:solidFill>
                        <a:srgbClr val="1155CC"/>
                      </a:solidFill>
                      <a:prstDash val="solid"/>
                    </a:lnB>
                    <a:solidFill>
                      <a:srgbClr val="D5A6BD"/>
                    </a:solidFill>
                  </a:tcPr>
                </a:tc>
                <a:extLst>
                  <a:ext uri="{0D108BD9-81ED-4DB2-BD59-A6C34878D82A}">
                    <a16:rowId xmlns:a16="http://schemas.microsoft.com/office/drawing/2014/main" val="10001"/>
                  </a:ext>
                </a:extLst>
              </a:tr>
              <a:tr h="504190">
                <a:tc>
                  <a:txBody>
                    <a:bodyPr/>
                    <a:lstStyle/>
                    <a:p>
                      <a:pPr>
                        <a:lnSpc>
                          <a:spcPct val="100000"/>
                        </a:lnSpc>
                        <a:spcBef>
                          <a:spcPts val="50"/>
                        </a:spcBef>
                      </a:pPr>
                      <a:endParaRPr sz="1000">
                        <a:latin typeface="Times New Roman"/>
                        <a:cs typeface="Times New Roman"/>
                      </a:endParaRPr>
                    </a:p>
                    <a:p>
                      <a:pPr marL="9525" algn="ctr">
                        <a:lnSpc>
                          <a:spcPct val="100000"/>
                        </a:lnSpc>
                      </a:pPr>
                      <a:r>
                        <a:rPr sz="1200" dirty="0">
                          <a:latin typeface="Arial"/>
                          <a:cs typeface="Arial"/>
                        </a:rPr>
                        <a:t>Limit</a:t>
                      </a:r>
                      <a:endParaRPr sz="1200">
                        <a:latin typeface="Arial"/>
                        <a:cs typeface="Arial"/>
                      </a:endParaRPr>
                    </a:p>
                  </a:txBody>
                  <a:tcPr marL="0" marR="0" marT="6350" marB="0">
                    <a:lnL w="19050">
                      <a:solidFill>
                        <a:srgbClr val="1155CC"/>
                      </a:solidFill>
                      <a:prstDash val="solid"/>
                    </a:lnL>
                    <a:lnR w="19050">
                      <a:solidFill>
                        <a:srgbClr val="1155CC"/>
                      </a:solidFill>
                      <a:prstDash val="solid"/>
                    </a:lnR>
                    <a:lnT w="28575">
                      <a:solidFill>
                        <a:srgbClr val="1155CC"/>
                      </a:solidFill>
                      <a:prstDash val="solid"/>
                    </a:lnT>
                    <a:lnB w="28575">
                      <a:solidFill>
                        <a:srgbClr val="1155CC"/>
                      </a:solidFill>
                      <a:prstDash val="solid"/>
                    </a:lnB>
                    <a:solidFill>
                      <a:srgbClr val="D5A6BD"/>
                    </a:solidFill>
                  </a:tcPr>
                </a:tc>
                <a:extLst>
                  <a:ext uri="{0D108BD9-81ED-4DB2-BD59-A6C34878D82A}">
                    <a16:rowId xmlns:a16="http://schemas.microsoft.com/office/drawing/2014/main" val="10002"/>
                  </a:ext>
                </a:extLst>
              </a:tr>
              <a:tr h="504190">
                <a:tc>
                  <a:txBody>
                    <a:bodyPr/>
                    <a:lstStyle/>
                    <a:p>
                      <a:pPr>
                        <a:lnSpc>
                          <a:spcPct val="100000"/>
                        </a:lnSpc>
                        <a:spcBef>
                          <a:spcPts val="20"/>
                        </a:spcBef>
                      </a:pPr>
                      <a:endParaRPr sz="1050">
                        <a:latin typeface="Times New Roman"/>
                        <a:cs typeface="Times New Roman"/>
                      </a:endParaRPr>
                    </a:p>
                    <a:p>
                      <a:pPr marL="26670" algn="ctr">
                        <a:lnSpc>
                          <a:spcPct val="100000"/>
                        </a:lnSpc>
                      </a:pPr>
                      <a:r>
                        <a:rPr sz="1200" dirty="0">
                          <a:latin typeface="Arial"/>
                          <a:cs typeface="Arial"/>
                        </a:rPr>
                        <a:t>Number</a:t>
                      </a:r>
                      <a:endParaRPr sz="1200">
                        <a:latin typeface="Arial"/>
                        <a:cs typeface="Arial"/>
                      </a:endParaRPr>
                    </a:p>
                  </a:txBody>
                  <a:tcPr marL="0" marR="0" marT="2540" marB="0">
                    <a:lnL w="19050">
                      <a:solidFill>
                        <a:srgbClr val="1155CC"/>
                      </a:solidFill>
                      <a:prstDash val="solid"/>
                    </a:lnL>
                    <a:lnR w="19050">
                      <a:solidFill>
                        <a:srgbClr val="1155CC"/>
                      </a:solidFill>
                      <a:prstDash val="solid"/>
                    </a:lnR>
                    <a:lnT w="28575">
                      <a:solidFill>
                        <a:srgbClr val="1155CC"/>
                      </a:solidFill>
                      <a:prstDash val="solid"/>
                    </a:lnT>
                    <a:lnB w="19050">
                      <a:solidFill>
                        <a:srgbClr val="1155CC"/>
                      </a:solidFill>
                      <a:prstDash val="solid"/>
                    </a:lnB>
                    <a:solidFill>
                      <a:srgbClr val="D5A6BD"/>
                    </a:solidFill>
                  </a:tcPr>
                </a:tc>
                <a:extLst>
                  <a:ext uri="{0D108BD9-81ED-4DB2-BD59-A6C34878D82A}">
                    <a16:rowId xmlns:a16="http://schemas.microsoft.com/office/drawing/2014/main" val="10003"/>
                  </a:ext>
                </a:extLst>
              </a:tr>
            </a:tbl>
          </a:graphicData>
        </a:graphic>
      </p:graphicFrame>
      <p:sp>
        <p:nvSpPr>
          <p:cNvPr id="68" name="object 20">
            <a:extLst>
              <a:ext uri="{FF2B5EF4-FFF2-40B4-BE49-F238E27FC236}">
                <a16:creationId xmlns:a16="http://schemas.microsoft.com/office/drawing/2014/main" id="{72E29E3A-5154-E944-BA01-67A546FBFA2E}"/>
              </a:ext>
            </a:extLst>
          </p:cNvPr>
          <p:cNvSpPr txBox="1"/>
          <p:nvPr/>
        </p:nvSpPr>
        <p:spPr>
          <a:xfrm>
            <a:off x="3009900" y="1524000"/>
            <a:ext cx="2071370" cy="238760"/>
          </a:xfrm>
          <a:prstGeom prst="rect">
            <a:avLst/>
          </a:prstGeom>
        </p:spPr>
        <p:txBody>
          <a:bodyPr vert="horz" wrap="square" lIns="0" tIns="12700" rIns="0" bIns="0" rtlCol="0">
            <a:spAutoFit/>
          </a:bodyPr>
          <a:lstStyle/>
          <a:p>
            <a:pPr marL="12700">
              <a:lnSpc>
                <a:spcPct val="100000"/>
              </a:lnSpc>
              <a:spcBef>
                <a:spcPts val="100"/>
              </a:spcBef>
            </a:pPr>
            <a:r>
              <a:rPr sz="1400" spc="-10" dirty="0">
                <a:solidFill>
                  <a:srgbClr val="257E12"/>
                </a:solidFill>
                <a:latin typeface="Arial"/>
                <a:cs typeface="Arial"/>
              </a:rPr>
              <a:t>KeServiceDescriptorTable</a:t>
            </a:r>
            <a:endParaRPr sz="1400">
              <a:latin typeface="Arial"/>
              <a:cs typeface="Arial"/>
            </a:endParaRPr>
          </a:p>
        </p:txBody>
      </p:sp>
      <p:sp>
        <p:nvSpPr>
          <p:cNvPr id="69" name="object 21">
            <a:extLst>
              <a:ext uri="{FF2B5EF4-FFF2-40B4-BE49-F238E27FC236}">
                <a16:creationId xmlns:a16="http://schemas.microsoft.com/office/drawing/2014/main" id="{C2AD39A3-5CED-744E-B4D4-35EDDD22ED9D}"/>
              </a:ext>
            </a:extLst>
          </p:cNvPr>
          <p:cNvSpPr txBox="1"/>
          <p:nvPr/>
        </p:nvSpPr>
        <p:spPr>
          <a:xfrm>
            <a:off x="3009900" y="3860800"/>
            <a:ext cx="2071370" cy="238760"/>
          </a:xfrm>
          <a:prstGeom prst="rect">
            <a:avLst/>
          </a:prstGeom>
        </p:spPr>
        <p:txBody>
          <a:bodyPr vert="horz" wrap="square" lIns="0" tIns="12700" rIns="0" bIns="0" rtlCol="0">
            <a:spAutoFit/>
          </a:bodyPr>
          <a:lstStyle/>
          <a:p>
            <a:pPr marL="12700">
              <a:lnSpc>
                <a:spcPct val="100000"/>
              </a:lnSpc>
              <a:spcBef>
                <a:spcPts val="100"/>
              </a:spcBef>
            </a:pPr>
            <a:r>
              <a:rPr sz="1400" spc="-10" dirty="0">
                <a:solidFill>
                  <a:srgbClr val="257E12"/>
                </a:solidFill>
                <a:latin typeface="Arial"/>
                <a:cs typeface="Arial"/>
              </a:rPr>
              <a:t>KeServiceDescriptorTable</a:t>
            </a:r>
            <a:endParaRPr sz="1400">
              <a:latin typeface="Arial"/>
              <a:cs typeface="Arial"/>
            </a:endParaRPr>
          </a:p>
        </p:txBody>
      </p:sp>
      <p:sp>
        <p:nvSpPr>
          <p:cNvPr id="70" name="object 22">
            <a:extLst>
              <a:ext uri="{FF2B5EF4-FFF2-40B4-BE49-F238E27FC236}">
                <a16:creationId xmlns:a16="http://schemas.microsoft.com/office/drawing/2014/main" id="{6CC3D236-A1E6-6A44-A262-3E650F075109}"/>
              </a:ext>
            </a:extLst>
          </p:cNvPr>
          <p:cNvSpPr/>
          <p:nvPr/>
        </p:nvSpPr>
        <p:spPr>
          <a:xfrm>
            <a:off x="8120850" y="4037050"/>
            <a:ext cx="537845" cy="1694180"/>
          </a:xfrm>
          <a:custGeom>
            <a:avLst/>
            <a:gdLst/>
            <a:ahLst/>
            <a:cxnLst/>
            <a:rect l="l" t="t" r="r" b="b"/>
            <a:pathLst>
              <a:path w="537845" h="1694179">
                <a:moveTo>
                  <a:pt x="0" y="0"/>
                </a:moveTo>
                <a:lnTo>
                  <a:pt x="537298" y="0"/>
                </a:lnTo>
                <a:lnTo>
                  <a:pt x="537298" y="1693932"/>
                </a:lnTo>
                <a:lnTo>
                  <a:pt x="0" y="1693932"/>
                </a:lnTo>
                <a:lnTo>
                  <a:pt x="0" y="0"/>
                </a:lnTo>
                <a:close/>
              </a:path>
            </a:pathLst>
          </a:custGeom>
          <a:solidFill>
            <a:srgbClr val="93C47D"/>
          </a:solidFill>
        </p:spPr>
        <p:txBody>
          <a:bodyPr wrap="square" lIns="0" tIns="0" rIns="0" bIns="0" rtlCol="0"/>
          <a:lstStyle/>
          <a:p>
            <a:endParaRPr/>
          </a:p>
        </p:txBody>
      </p:sp>
      <p:sp>
        <p:nvSpPr>
          <p:cNvPr id="71" name="object 23">
            <a:extLst>
              <a:ext uri="{FF2B5EF4-FFF2-40B4-BE49-F238E27FC236}">
                <a16:creationId xmlns:a16="http://schemas.microsoft.com/office/drawing/2014/main" id="{F1FDD0E1-5EA6-634E-ABEB-FAB82D01D14C}"/>
              </a:ext>
            </a:extLst>
          </p:cNvPr>
          <p:cNvSpPr/>
          <p:nvPr/>
        </p:nvSpPr>
        <p:spPr>
          <a:xfrm>
            <a:off x="8120850" y="4037050"/>
            <a:ext cx="537845" cy="1694180"/>
          </a:xfrm>
          <a:custGeom>
            <a:avLst/>
            <a:gdLst/>
            <a:ahLst/>
            <a:cxnLst/>
            <a:rect l="l" t="t" r="r" b="b"/>
            <a:pathLst>
              <a:path w="537845" h="1694179">
                <a:moveTo>
                  <a:pt x="0" y="0"/>
                </a:moveTo>
                <a:lnTo>
                  <a:pt x="537300" y="0"/>
                </a:lnTo>
                <a:lnTo>
                  <a:pt x="537300" y="1693926"/>
                </a:lnTo>
                <a:lnTo>
                  <a:pt x="0" y="1693926"/>
                </a:lnTo>
                <a:lnTo>
                  <a:pt x="0" y="0"/>
                </a:lnTo>
                <a:close/>
              </a:path>
            </a:pathLst>
          </a:custGeom>
          <a:ln w="19050">
            <a:solidFill>
              <a:srgbClr val="1F497D"/>
            </a:solidFill>
          </a:ln>
        </p:spPr>
        <p:txBody>
          <a:bodyPr wrap="square" lIns="0" tIns="0" rIns="0" bIns="0" rtlCol="0"/>
          <a:lstStyle/>
          <a:p>
            <a:endParaRPr/>
          </a:p>
        </p:txBody>
      </p:sp>
      <p:sp>
        <p:nvSpPr>
          <p:cNvPr id="72" name="object 24">
            <a:extLst>
              <a:ext uri="{FF2B5EF4-FFF2-40B4-BE49-F238E27FC236}">
                <a16:creationId xmlns:a16="http://schemas.microsoft.com/office/drawing/2014/main" id="{3EEBE6DB-C8F8-FD4A-B524-86D4E028C70A}"/>
              </a:ext>
            </a:extLst>
          </p:cNvPr>
          <p:cNvSpPr txBox="1"/>
          <p:nvPr/>
        </p:nvSpPr>
        <p:spPr>
          <a:xfrm>
            <a:off x="8229600" y="4787900"/>
            <a:ext cx="329565" cy="177800"/>
          </a:xfrm>
          <a:prstGeom prst="rect">
            <a:avLst/>
          </a:prstGeom>
        </p:spPr>
        <p:txBody>
          <a:bodyPr vert="horz" wrap="square" lIns="0" tIns="12700" rIns="0" bIns="0" rtlCol="0">
            <a:spAutoFit/>
          </a:bodyPr>
          <a:lstStyle/>
          <a:p>
            <a:pPr marL="12700">
              <a:lnSpc>
                <a:spcPct val="100000"/>
              </a:lnSpc>
              <a:spcBef>
                <a:spcPts val="100"/>
              </a:spcBef>
            </a:pPr>
            <a:r>
              <a:rPr sz="1000" dirty="0">
                <a:latin typeface="Arial"/>
                <a:cs typeface="Arial"/>
              </a:rPr>
              <a:t>Code</a:t>
            </a:r>
            <a:endParaRPr sz="1000">
              <a:latin typeface="Arial"/>
              <a:cs typeface="Arial"/>
            </a:endParaRPr>
          </a:p>
        </p:txBody>
      </p:sp>
      <p:sp>
        <p:nvSpPr>
          <p:cNvPr id="73" name="object 25">
            <a:extLst>
              <a:ext uri="{FF2B5EF4-FFF2-40B4-BE49-F238E27FC236}">
                <a16:creationId xmlns:a16="http://schemas.microsoft.com/office/drawing/2014/main" id="{F64E67B3-B101-D24B-8911-D68D435BA4F8}"/>
              </a:ext>
            </a:extLst>
          </p:cNvPr>
          <p:cNvSpPr/>
          <p:nvPr/>
        </p:nvSpPr>
        <p:spPr>
          <a:xfrm>
            <a:off x="5740260" y="4549000"/>
            <a:ext cx="1096645" cy="464184"/>
          </a:xfrm>
          <a:custGeom>
            <a:avLst/>
            <a:gdLst/>
            <a:ahLst/>
            <a:cxnLst/>
            <a:rect l="l" t="t" r="r" b="b"/>
            <a:pathLst>
              <a:path w="1096645" h="464185">
                <a:moveTo>
                  <a:pt x="0" y="0"/>
                </a:moveTo>
                <a:lnTo>
                  <a:pt x="1096342" y="0"/>
                </a:lnTo>
                <a:lnTo>
                  <a:pt x="1096342" y="464097"/>
                </a:lnTo>
                <a:lnTo>
                  <a:pt x="0" y="464097"/>
                </a:lnTo>
                <a:lnTo>
                  <a:pt x="0" y="0"/>
                </a:lnTo>
                <a:close/>
              </a:path>
            </a:pathLst>
          </a:custGeom>
          <a:ln w="19050">
            <a:solidFill>
              <a:srgbClr val="1155CC"/>
            </a:solidFill>
          </a:ln>
        </p:spPr>
        <p:txBody>
          <a:bodyPr wrap="square" lIns="0" tIns="0" rIns="0" bIns="0" rtlCol="0"/>
          <a:lstStyle/>
          <a:p>
            <a:endParaRPr/>
          </a:p>
        </p:txBody>
      </p:sp>
      <p:sp>
        <p:nvSpPr>
          <p:cNvPr id="74" name="object 26">
            <a:extLst>
              <a:ext uri="{FF2B5EF4-FFF2-40B4-BE49-F238E27FC236}">
                <a16:creationId xmlns:a16="http://schemas.microsoft.com/office/drawing/2014/main" id="{6005CDF0-846C-8847-B956-B78522BC745B}"/>
              </a:ext>
            </a:extLst>
          </p:cNvPr>
          <p:cNvSpPr/>
          <p:nvPr/>
        </p:nvSpPr>
        <p:spPr>
          <a:xfrm>
            <a:off x="5312676" y="4549000"/>
            <a:ext cx="427990" cy="464184"/>
          </a:xfrm>
          <a:custGeom>
            <a:avLst/>
            <a:gdLst/>
            <a:ahLst/>
            <a:cxnLst/>
            <a:rect l="l" t="t" r="r" b="b"/>
            <a:pathLst>
              <a:path w="427989" h="464185">
                <a:moveTo>
                  <a:pt x="0" y="0"/>
                </a:moveTo>
                <a:lnTo>
                  <a:pt x="427596" y="0"/>
                </a:lnTo>
                <a:lnTo>
                  <a:pt x="427596" y="464096"/>
                </a:lnTo>
                <a:lnTo>
                  <a:pt x="0" y="464096"/>
                </a:lnTo>
                <a:lnTo>
                  <a:pt x="0" y="0"/>
                </a:lnTo>
                <a:close/>
              </a:path>
            </a:pathLst>
          </a:custGeom>
          <a:solidFill>
            <a:srgbClr val="EAD1DC"/>
          </a:solidFill>
        </p:spPr>
        <p:txBody>
          <a:bodyPr wrap="square" lIns="0" tIns="0" rIns="0" bIns="0" rtlCol="0"/>
          <a:lstStyle/>
          <a:p>
            <a:endParaRPr/>
          </a:p>
        </p:txBody>
      </p:sp>
      <p:sp>
        <p:nvSpPr>
          <p:cNvPr id="75" name="object 27">
            <a:extLst>
              <a:ext uri="{FF2B5EF4-FFF2-40B4-BE49-F238E27FC236}">
                <a16:creationId xmlns:a16="http://schemas.microsoft.com/office/drawing/2014/main" id="{8FECBB49-2DC8-E54B-B0F6-CC6049DDD646}"/>
              </a:ext>
            </a:extLst>
          </p:cNvPr>
          <p:cNvSpPr/>
          <p:nvPr/>
        </p:nvSpPr>
        <p:spPr>
          <a:xfrm>
            <a:off x="5312676" y="4549000"/>
            <a:ext cx="427990" cy="464184"/>
          </a:xfrm>
          <a:custGeom>
            <a:avLst/>
            <a:gdLst/>
            <a:ahLst/>
            <a:cxnLst/>
            <a:rect l="l" t="t" r="r" b="b"/>
            <a:pathLst>
              <a:path w="427989" h="464185">
                <a:moveTo>
                  <a:pt x="0" y="0"/>
                </a:moveTo>
                <a:lnTo>
                  <a:pt x="427600" y="0"/>
                </a:lnTo>
                <a:lnTo>
                  <a:pt x="427600" y="464097"/>
                </a:lnTo>
                <a:lnTo>
                  <a:pt x="0" y="464097"/>
                </a:lnTo>
                <a:lnTo>
                  <a:pt x="0" y="0"/>
                </a:lnTo>
                <a:close/>
              </a:path>
            </a:pathLst>
          </a:custGeom>
          <a:ln w="19049">
            <a:solidFill>
              <a:srgbClr val="1155CC"/>
            </a:solidFill>
          </a:ln>
        </p:spPr>
        <p:txBody>
          <a:bodyPr wrap="square" lIns="0" tIns="0" rIns="0" bIns="0" rtlCol="0"/>
          <a:lstStyle/>
          <a:p>
            <a:endParaRPr/>
          </a:p>
        </p:txBody>
      </p:sp>
      <p:sp>
        <p:nvSpPr>
          <p:cNvPr id="76" name="object 28">
            <a:extLst>
              <a:ext uri="{FF2B5EF4-FFF2-40B4-BE49-F238E27FC236}">
                <a16:creationId xmlns:a16="http://schemas.microsoft.com/office/drawing/2014/main" id="{A858C3B4-2975-5343-B14A-59106B4BB854}"/>
              </a:ext>
            </a:extLst>
          </p:cNvPr>
          <p:cNvSpPr txBox="1"/>
          <p:nvPr/>
        </p:nvSpPr>
        <p:spPr>
          <a:xfrm>
            <a:off x="5322538" y="4673600"/>
            <a:ext cx="1504950" cy="197490"/>
          </a:xfrm>
          <a:prstGeom prst="rect">
            <a:avLst/>
          </a:prstGeom>
        </p:spPr>
        <p:txBody>
          <a:bodyPr vert="horz" wrap="square" lIns="0" tIns="12700" rIns="0" bIns="0" rtlCol="0">
            <a:spAutoFit/>
          </a:bodyPr>
          <a:lstStyle/>
          <a:p>
            <a:pPr marL="100330">
              <a:lnSpc>
                <a:spcPct val="100000"/>
              </a:lnSpc>
              <a:spcBef>
                <a:spcPts val="100"/>
              </a:spcBef>
              <a:tabLst>
                <a:tab pos="633095" algn="l"/>
              </a:tabLst>
            </a:pPr>
            <a:r>
              <a:rPr sz="1200" dirty="0">
                <a:solidFill>
                  <a:schemeClr val="bg1"/>
                </a:solidFill>
                <a:latin typeface="Arial"/>
                <a:cs typeface="Arial"/>
              </a:rPr>
              <a:t>[ i</a:t>
            </a:r>
            <a:r>
              <a:rPr sz="1200" spc="-5" dirty="0">
                <a:solidFill>
                  <a:schemeClr val="bg1"/>
                </a:solidFill>
                <a:latin typeface="Arial"/>
                <a:cs typeface="Arial"/>
              </a:rPr>
              <a:t> </a:t>
            </a:r>
            <a:r>
              <a:rPr sz="1200" dirty="0">
                <a:solidFill>
                  <a:schemeClr val="bg1"/>
                </a:solidFill>
                <a:latin typeface="Arial"/>
                <a:cs typeface="Arial"/>
              </a:rPr>
              <a:t>]	</a:t>
            </a:r>
            <a:r>
              <a:rPr sz="1200" spc="-5" dirty="0">
                <a:solidFill>
                  <a:schemeClr val="bg1"/>
                </a:solidFill>
                <a:latin typeface="Arial"/>
                <a:cs typeface="Arial"/>
              </a:rPr>
              <a:t>Function</a:t>
            </a:r>
            <a:r>
              <a:rPr sz="1200" spc="-15" dirty="0">
                <a:solidFill>
                  <a:schemeClr val="bg1"/>
                </a:solidFill>
                <a:latin typeface="Arial"/>
                <a:cs typeface="Arial"/>
              </a:rPr>
              <a:t> </a:t>
            </a:r>
            <a:r>
              <a:rPr sz="1200" dirty="0">
                <a:solidFill>
                  <a:schemeClr val="bg1"/>
                </a:solidFill>
                <a:latin typeface="Arial"/>
                <a:cs typeface="Arial"/>
              </a:rPr>
              <a:t>i</a:t>
            </a:r>
          </a:p>
        </p:txBody>
      </p:sp>
      <p:sp>
        <p:nvSpPr>
          <p:cNvPr id="77" name="object 29">
            <a:extLst>
              <a:ext uri="{FF2B5EF4-FFF2-40B4-BE49-F238E27FC236}">
                <a16:creationId xmlns:a16="http://schemas.microsoft.com/office/drawing/2014/main" id="{FF2C9F18-B284-EE47-A17B-8F8E0BE7BF0A}"/>
              </a:ext>
            </a:extLst>
          </p:cNvPr>
          <p:cNvSpPr txBox="1"/>
          <p:nvPr/>
        </p:nvSpPr>
        <p:spPr>
          <a:xfrm>
            <a:off x="5473700" y="3797300"/>
            <a:ext cx="1202055" cy="238760"/>
          </a:xfrm>
          <a:prstGeom prst="rect">
            <a:avLst/>
          </a:prstGeom>
        </p:spPr>
        <p:txBody>
          <a:bodyPr vert="horz" wrap="square" lIns="0" tIns="12700" rIns="0" bIns="0" rtlCol="0">
            <a:spAutoFit/>
          </a:bodyPr>
          <a:lstStyle/>
          <a:p>
            <a:pPr marL="12700">
              <a:lnSpc>
                <a:spcPct val="100000"/>
              </a:lnSpc>
              <a:spcBef>
                <a:spcPts val="100"/>
              </a:spcBef>
            </a:pPr>
            <a:r>
              <a:rPr sz="1400" spc="-15" dirty="0">
                <a:solidFill>
                  <a:srgbClr val="257E12"/>
                </a:solidFill>
                <a:latin typeface="Arial"/>
                <a:cs typeface="Arial"/>
              </a:rPr>
              <a:t>KiServiceTable</a:t>
            </a:r>
            <a:endParaRPr sz="1400">
              <a:latin typeface="Arial"/>
              <a:cs typeface="Arial"/>
            </a:endParaRPr>
          </a:p>
        </p:txBody>
      </p:sp>
      <p:sp>
        <p:nvSpPr>
          <p:cNvPr id="78" name="object 30">
            <a:extLst>
              <a:ext uri="{FF2B5EF4-FFF2-40B4-BE49-F238E27FC236}">
                <a16:creationId xmlns:a16="http://schemas.microsoft.com/office/drawing/2014/main" id="{77B63349-289C-0641-89A6-F4F8BD91FDD4}"/>
              </a:ext>
            </a:extLst>
          </p:cNvPr>
          <p:cNvSpPr/>
          <p:nvPr/>
        </p:nvSpPr>
        <p:spPr>
          <a:xfrm>
            <a:off x="3158159" y="4534682"/>
            <a:ext cx="379730" cy="478790"/>
          </a:xfrm>
          <a:custGeom>
            <a:avLst/>
            <a:gdLst/>
            <a:ahLst/>
            <a:cxnLst/>
            <a:rect l="l" t="t" r="r" b="b"/>
            <a:pathLst>
              <a:path w="379729" h="478789">
                <a:moveTo>
                  <a:pt x="0" y="478248"/>
                </a:moveTo>
                <a:lnTo>
                  <a:pt x="373610" y="7461"/>
                </a:lnTo>
                <a:lnTo>
                  <a:pt x="379531" y="0"/>
                </a:lnTo>
              </a:path>
            </a:pathLst>
          </a:custGeom>
          <a:ln w="19049">
            <a:solidFill>
              <a:srgbClr val="FFFFFF"/>
            </a:solidFill>
          </a:ln>
        </p:spPr>
        <p:txBody>
          <a:bodyPr wrap="square" lIns="0" tIns="0" rIns="0" bIns="0" rtlCol="0"/>
          <a:lstStyle/>
          <a:p>
            <a:endParaRPr/>
          </a:p>
        </p:txBody>
      </p:sp>
      <p:sp>
        <p:nvSpPr>
          <p:cNvPr id="79" name="object 31">
            <a:extLst>
              <a:ext uri="{FF2B5EF4-FFF2-40B4-BE49-F238E27FC236}">
                <a16:creationId xmlns:a16="http://schemas.microsoft.com/office/drawing/2014/main" id="{A08ABC4B-68C4-AB4B-B547-0B2438DC2AE3}"/>
              </a:ext>
            </a:extLst>
          </p:cNvPr>
          <p:cNvSpPr/>
          <p:nvPr/>
        </p:nvSpPr>
        <p:spPr>
          <a:xfrm>
            <a:off x="3490315" y="4431347"/>
            <a:ext cx="129539" cy="139700"/>
          </a:xfrm>
          <a:custGeom>
            <a:avLst/>
            <a:gdLst/>
            <a:ahLst/>
            <a:cxnLst/>
            <a:rect l="l" t="t" r="r" b="b"/>
            <a:pathLst>
              <a:path w="129539" h="139700">
                <a:moveTo>
                  <a:pt x="129374" y="0"/>
                </a:moveTo>
                <a:lnTo>
                  <a:pt x="0" y="60325"/>
                </a:lnTo>
                <a:lnTo>
                  <a:pt x="100012" y="139700"/>
                </a:lnTo>
                <a:lnTo>
                  <a:pt x="129374" y="0"/>
                </a:lnTo>
                <a:close/>
              </a:path>
            </a:pathLst>
          </a:custGeom>
          <a:solidFill>
            <a:srgbClr val="FFFFFF"/>
          </a:solidFill>
        </p:spPr>
        <p:txBody>
          <a:bodyPr wrap="square" lIns="0" tIns="0" rIns="0" bIns="0" rtlCol="0"/>
          <a:lstStyle/>
          <a:p>
            <a:endParaRPr/>
          </a:p>
        </p:txBody>
      </p:sp>
      <p:sp>
        <p:nvSpPr>
          <p:cNvPr id="80" name="object 32">
            <a:extLst>
              <a:ext uri="{FF2B5EF4-FFF2-40B4-BE49-F238E27FC236}">
                <a16:creationId xmlns:a16="http://schemas.microsoft.com/office/drawing/2014/main" id="{B8A66B10-B867-AD4E-BABF-6FA19F203BD4}"/>
              </a:ext>
            </a:extLst>
          </p:cNvPr>
          <p:cNvSpPr/>
          <p:nvPr/>
        </p:nvSpPr>
        <p:spPr>
          <a:xfrm>
            <a:off x="7206526" y="4008424"/>
            <a:ext cx="537845" cy="1694180"/>
          </a:xfrm>
          <a:custGeom>
            <a:avLst/>
            <a:gdLst/>
            <a:ahLst/>
            <a:cxnLst/>
            <a:rect l="l" t="t" r="r" b="b"/>
            <a:pathLst>
              <a:path w="537845" h="1694179">
                <a:moveTo>
                  <a:pt x="0" y="0"/>
                </a:moveTo>
                <a:lnTo>
                  <a:pt x="537298" y="0"/>
                </a:lnTo>
                <a:lnTo>
                  <a:pt x="537298" y="1693920"/>
                </a:lnTo>
                <a:lnTo>
                  <a:pt x="0" y="1693920"/>
                </a:lnTo>
                <a:lnTo>
                  <a:pt x="0" y="0"/>
                </a:lnTo>
                <a:close/>
              </a:path>
            </a:pathLst>
          </a:custGeom>
          <a:solidFill>
            <a:srgbClr val="CC4125"/>
          </a:solidFill>
        </p:spPr>
        <p:txBody>
          <a:bodyPr wrap="square" lIns="0" tIns="0" rIns="0" bIns="0" rtlCol="0"/>
          <a:lstStyle/>
          <a:p>
            <a:endParaRPr/>
          </a:p>
        </p:txBody>
      </p:sp>
      <p:sp>
        <p:nvSpPr>
          <p:cNvPr id="81" name="object 33">
            <a:extLst>
              <a:ext uri="{FF2B5EF4-FFF2-40B4-BE49-F238E27FC236}">
                <a16:creationId xmlns:a16="http://schemas.microsoft.com/office/drawing/2014/main" id="{CAC8D217-FB16-7248-9357-9F5B345C6786}"/>
              </a:ext>
            </a:extLst>
          </p:cNvPr>
          <p:cNvSpPr/>
          <p:nvPr/>
        </p:nvSpPr>
        <p:spPr>
          <a:xfrm>
            <a:off x="7206526" y="4008424"/>
            <a:ext cx="537845" cy="1694180"/>
          </a:xfrm>
          <a:custGeom>
            <a:avLst/>
            <a:gdLst/>
            <a:ahLst/>
            <a:cxnLst/>
            <a:rect l="l" t="t" r="r" b="b"/>
            <a:pathLst>
              <a:path w="537845" h="1694179">
                <a:moveTo>
                  <a:pt x="0" y="0"/>
                </a:moveTo>
                <a:lnTo>
                  <a:pt x="537300" y="0"/>
                </a:lnTo>
                <a:lnTo>
                  <a:pt x="537300" y="1693926"/>
                </a:lnTo>
                <a:lnTo>
                  <a:pt x="0" y="1693926"/>
                </a:lnTo>
                <a:lnTo>
                  <a:pt x="0" y="0"/>
                </a:lnTo>
                <a:close/>
              </a:path>
            </a:pathLst>
          </a:custGeom>
          <a:ln w="19050">
            <a:solidFill>
              <a:srgbClr val="1F497D"/>
            </a:solidFill>
          </a:ln>
        </p:spPr>
        <p:txBody>
          <a:bodyPr wrap="square" lIns="0" tIns="0" rIns="0" bIns="0" rtlCol="0"/>
          <a:lstStyle/>
          <a:p>
            <a:endParaRPr/>
          </a:p>
        </p:txBody>
      </p:sp>
      <p:sp>
        <p:nvSpPr>
          <p:cNvPr id="82" name="object 34">
            <a:extLst>
              <a:ext uri="{FF2B5EF4-FFF2-40B4-BE49-F238E27FC236}">
                <a16:creationId xmlns:a16="http://schemas.microsoft.com/office/drawing/2014/main" id="{5BFDC6B7-2212-6645-AE6A-C03ACC138D61}"/>
              </a:ext>
            </a:extLst>
          </p:cNvPr>
          <p:cNvSpPr txBox="1"/>
          <p:nvPr/>
        </p:nvSpPr>
        <p:spPr>
          <a:xfrm>
            <a:off x="7315200" y="4762500"/>
            <a:ext cx="321945" cy="177800"/>
          </a:xfrm>
          <a:prstGeom prst="rect">
            <a:avLst/>
          </a:prstGeom>
        </p:spPr>
        <p:txBody>
          <a:bodyPr vert="horz" wrap="square" lIns="0" tIns="12700" rIns="0" bIns="0" rtlCol="0">
            <a:spAutoFit/>
          </a:bodyPr>
          <a:lstStyle/>
          <a:p>
            <a:pPr marL="12700">
              <a:lnSpc>
                <a:spcPct val="100000"/>
              </a:lnSpc>
              <a:spcBef>
                <a:spcPts val="100"/>
              </a:spcBef>
            </a:pPr>
            <a:r>
              <a:rPr sz="1000" dirty="0">
                <a:latin typeface="Arial"/>
                <a:cs typeface="Arial"/>
              </a:rPr>
              <a:t>Hook</a:t>
            </a:r>
            <a:endParaRPr sz="1000">
              <a:latin typeface="Arial"/>
              <a:cs typeface="Arial"/>
            </a:endParaRPr>
          </a:p>
        </p:txBody>
      </p:sp>
      <p:sp>
        <p:nvSpPr>
          <p:cNvPr id="83" name="object 35">
            <a:extLst>
              <a:ext uri="{FF2B5EF4-FFF2-40B4-BE49-F238E27FC236}">
                <a16:creationId xmlns:a16="http://schemas.microsoft.com/office/drawing/2014/main" id="{87107677-AE5A-FA47-8D91-FFB905E9FCA9}"/>
              </a:ext>
            </a:extLst>
          </p:cNvPr>
          <p:cNvSpPr txBox="1"/>
          <p:nvPr/>
        </p:nvSpPr>
        <p:spPr>
          <a:xfrm>
            <a:off x="2401036" y="4672393"/>
            <a:ext cx="757555" cy="681355"/>
          </a:xfrm>
          <a:prstGeom prst="rect">
            <a:avLst/>
          </a:prstGeom>
          <a:solidFill>
            <a:srgbClr val="6FA8DC"/>
          </a:solidFill>
          <a:ln w="19050">
            <a:solidFill>
              <a:srgbClr val="1F497D"/>
            </a:solidFill>
          </a:ln>
        </p:spPr>
        <p:txBody>
          <a:bodyPr vert="horz" wrap="square" lIns="0" tIns="1270" rIns="0" bIns="0" rtlCol="0">
            <a:spAutoFit/>
          </a:bodyPr>
          <a:lstStyle/>
          <a:p>
            <a:pPr>
              <a:lnSpc>
                <a:spcPct val="100000"/>
              </a:lnSpc>
              <a:spcBef>
                <a:spcPts val="10"/>
              </a:spcBef>
            </a:pPr>
            <a:endParaRPr sz="1650">
              <a:latin typeface="Times New Roman"/>
              <a:cs typeface="Times New Roman"/>
            </a:endParaRPr>
          </a:p>
          <a:p>
            <a:pPr marL="163830">
              <a:lnSpc>
                <a:spcPct val="100000"/>
              </a:lnSpc>
            </a:pPr>
            <a:r>
              <a:rPr sz="1200" dirty="0">
                <a:latin typeface="Arial"/>
                <a:cs typeface="Arial"/>
              </a:rPr>
              <a:t>Kernel</a:t>
            </a:r>
            <a:endParaRPr sz="1200">
              <a:latin typeface="Arial"/>
              <a:cs typeface="Arial"/>
            </a:endParaRPr>
          </a:p>
        </p:txBody>
      </p:sp>
      <p:sp>
        <p:nvSpPr>
          <p:cNvPr id="84" name="object 36">
            <a:extLst>
              <a:ext uri="{FF2B5EF4-FFF2-40B4-BE49-F238E27FC236}">
                <a16:creationId xmlns:a16="http://schemas.microsoft.com/office/drawing/2014/main" id="{295C485B-7A65-FB4E-B565-B9DB93020710}"/>
              </a:ext>
            </a:extLst>
          </p:cNvPr>
          <p:cNvSpPr/>
          <p:nvPr/>
        </p:nvSpPr>
        <p:spPr>
          <a:xfrm>
            <a:off x="6836600" y="4110106"/>
            <a:ext cx="554990" cy="671195"/>
          </a:xfrm>
          <a:custGeom>
            <a:avLst/>
            <a:gdLst/>
            <a:ahLst/>
            <a:cxnLst/>
            <a:rect l="l" t="t" r="r" b="b"/>
            <a:pathLst>
              <a:path w="554990" h="671195">
                <a:moveTo>
                  <a:pt x="0" y="670948"/>
                </a:moveTo>
                <a:lnTo>
                  <a:pt x="548642" y="7340"/>
                </a:lnTo>
                <a:lnTo>
                  <a:pt x="554711" y="0"/>
                </a:lnTo>
              </a:path>
            </a:pathLst>
          </a:custGeom>
          <a:ln w="19050">
            <a:solidFill>
              <a:srgbClr val="FFFFFF"/>
            </a:solidFill>
          </a:ln>
        </p:spPr>
        <p:txBody>
          <a:bodyPr wrap="square" lIns="0" tIns="0" rIns="0" bIns="0" rtlCol="0"/>
          <a:lstStyle/>
          <a:p>
            <a:endParaRPr/>
          </a:p>
        </p:txBody>
      </p:sp>
      <p:sp>
        <p:nvSpPr>
          <p:cNvPr id="85" name="object 37">
            <a:extLst>
              <a:ext uri="{FF2B5EF4-FFF2-40B4-BE49-F238E27FC236}">
                <a16:creationId xmlns:a16="http://schemas.microsoft.com/office/drawing/2014/main" id="{93FBDFF4-986A-AC4F-A66B-FD11EED15C60}"/>
              </a:ext>
            </a:extLst>
          </p:cNvPr>
          <p:cNvSpPr/>
          <p:nvPr/>
        </p:nvSpPr>
        <p:spPr>
          <a:xfrm>
            <a:off x="7344816" y="4008437"/>
            <a:ext cx="130810" cy="139700"/>
          </a:xfrm>
          <a:custGeom>
            <a:avLst/>
            <a:gdLst/>
            <a:ahLst/>
            <a:cxnLst/>
            <a:rect l="l" t="t" r="r" b="b"/>
            <a:pathLst>
              <a:path w="130809" h="139700">
                <a:moveTo>
                  <a:pt x="130555" y="0"/>
                </a:moveTo>
                <a:lnTo>
                  <a:pt x="0" y="57721"/>
                </a:lnTo>
                <a:lnTo>
                  <a:pt x="98399" y="139077"/>
                </a:lnTo>
                <a:lnTo>
                  <a:pt x="130555" y="0"/>
                </a:lnTo>
                <a:close/>
              </a:path>
            </a:pathLst>
          </a:custGeom>
          <a:solidFill>
            <a:srgbClr val="FFFFFF"/>
          </a:solidFill>
        </p:spPr>
        <p:txBody>
          <a:bodyPr wrap="square" lIns="0" tIns="0" rIns="0" bIns="0" rtlCol="0"/>
          <a:lstStyle/>
          <a:p>
            <a:endParaRPr/>
          </a:p>
        </p:txBody>
      </p:sp>
      <p:sp>
        <p:nvSpPr>
          <p:cNvPr id="86" name="object 38">
            <a:extLst>
              <a:ext uri="{FF2B5EF4-FFF2-40B4-BE49-F238E27FC236}">
                <a16:creationId xmlns:a16="http://schemas.microsoft.com/office/drawing/2014/main" id="{6C09475C-7B30-6E4A-B471-DD0EB9D220AD}"/>
              </a:ext>
            </a:extLst>
          </p:cNvPr>
          <p:cNvSpPr/>
          <p:nvPr/>
        </p:nvSpPr>
        <p:spPr>
          <a:xfrm>
            <a:off x="7743825" y="4140308"/>
            <a:ext cx="564515" cy="715645"/>
          </a:xfrm>
          <a:custGeom>
            <a:avLst/>
            <a:gdLst/>
            <a:ahLst/>
            <a:cxnLst/>
            <a:rect l="l" t="t" r="r" b="b"/>
            <a:pathLst>
              <a:path w="564515" h="715645">
                <a:moveTo>
                  <a:pt x="0" y="715079"/>
                </a:moveTo>
                <a:lnTo>
                  <a:pt x="558094" y="7478"/>
                </a:lnTo>
                <a:lnTo>
                  <a:pt x="563993" y="0"/>
                </a:lnTo>
              </a:path>
            </a:pathLst>
          </a:custGeom>
          <a:ln w="19050">
            <a:solidFill>
              <a:srgbClr val="FFFFFF"/>
            </a:solidFill>
          </a:ln>
        </p:spPr>
        <p:txBody>
          <a:bodyPr wrap="square" lIns="0" tIns="0" rIns="0" bIns="0" rtlCol="0"/>
          <a:lstStyle/>
          <a:p>
            <a:endParaRPr/>
          </a:p>
        </p:txBody>
      </p:sp>
      <p:sp>
        <p:nvSpPr>
          <p:cNvPr id="87" name="object 39">
            <a:extLst>
              <a:ext uri="{FF2B5EF4-FFF2-40B4-BE49-F238E27FC236}">
                <a16:creationId xmlns:a16="http://schemas.microsoft.com/office/drawing/2014/main" id="{46025692-5897-794D-8E51-241006DE4777}"/>
              </a:ext>
            </a:extLst>
          </p:cNvPr>
          <p:cNvSpPr/>
          <p:nvPr/>
        </p:nvSpPr>
        <p:spPr>
          <a:xfrm>
            <a:off x="8260321" y="4036733"/>
            <a:ext cx="129539" cy="140335"/>
          </a:xfrm>
          <a:custGeom>
            <a:avLst/>
            <a:gdLst/>
            <a:ahLst/>
            <a:cxnLst/>
            <a:rect l="l" t="t" r="r" b="b"/>
            <a:pathLst>
              <a:path w="129540" h="140335">
                <a:moveTo>
                  <a:pt x="129184" y="0"/>
                </a:moveTo>
                <a:lnTo>
                  <a:pt x="0" y="60718"/>
                </a:lnTo>
                <a:lnTo>
                  <a:pt x="100241" y="139776"/>
                </a:lnTo>
                <a:lnTo>
                  <a:pt x="129184" y="0"/>
                </a:lnTo>
                <a:close/>
              </a:path>
            </a:pathLst>
          </a:custGeom>
          <a:solidFill>
            <a:srgbClr val="FFFFFF"/>
          </a:solidFill>
        </p:spPr>
        <p:txBody>
          <a:bodyPr wrap="square" lIns="0" tIns="0" rIns="0" bIns="0" rtlCol="0"/>
          <a:lstStyle/>
          <a:p>
            <a:endParaRPr/>
          </a:p>
        </p:txBody>
      </p:sp>
      <p:sp>
        <p:nvSpPr>
          <p:cNvPr id="88" name="object 40">
            <a:extLst>
              <a:ext uri="{FF2B5EF4-FFF2-40B4-BE49-F238E27FC236}">
                <a16:creationId xmlns:a16="http://schemas.microsoft.com/office/drawing/2014/main" id="{E5662FEC-2CC6-124D-B208-75097C3C61F7}"/>
              </a:ext>
            </a:extLst>
          </p:cNvPr>
          <p:cNvSpPr/>
          <p:nvPr/>
        </p:nvSpPr>
        <p:spPr>
          <a:xfrm>
            <a:off x="7822088" y="4961355"/>
            <a:ext cx="567690" cy="770255"/>
          </a:xfrm>
          <a:custGeom>
            <a:avLst/>
            <a:gdLst/>
            <a:ahLst/>
            <a:cxnLst/>
            <a:rect l="l" t="t" r="r" b="b"/>
            <a:pathLst>
              <a:path w="567690" h="770254">
                <a:moveTo>
                  <a:pt x="567404" y="769628"/>
                </a:moveTo>
                <a:lnTo>
                  <a:pt x="5652" y="7666"/>
                </a:lnTo>
                <a:lnTo>
                  <a:pt x="0" y="0"/>
                </a:lnTo>
              </a:path>
            </a:pathLst>
          </a:custGeom>
          <a:ln w="19049">
            <a:solidFill>
              <a:srgbClr val="FFFFFF"/>
            </a:solidFill>
          </a:ln>
        </p:spPr>
        <p:txBody>
          <a:bodyPr wrap="square" lIns="0" tIns="0" rIns="0" bIns="0" rtlCol="0"/>
          <a:lstStyle/>
          <a:p>
            <a:endParaRPr/>
          </a:p>
        </p:txBody>
      </p:sp>
      <p:sp>
        <p:nvSpPr>
          <p:cNvPr id="89" name="object 41">
            <a:extLst>
              <a:ext uri="{FF2B5EF4-FFF2-40B4-BE49-F238E27FC236}">
                <a16:creationId xmlns:a16="http://schemas.microsoft.com/office/drawing/2014/main" id="{E953ED9E-4A8F-D146-8B38-C40188156C71}"/>
              </a:ext>
            </a:extLst>
          </p:cNvPr>
          <p:cNvSpPr/>
          <p:nvPr/>
        </p:nvSpPr>
        <p:spPr>
          <a:xfrm>
            <a:off x="7743812" y="4855184"/>
            <a:ext cx="127635" cy="140970"/>
          </a:xfrm>
          <a:custGeom>
            <a:avLst/>
            <a:gdLst/>
            <a:ahLst/>
            <a:cxnLst/>
            <a:rect l="l" t="t" r="r" b="b"/>
            <a:pathLst>
              <a:path w="127634" h="140970">
                <a:moveTo>
                  <a:pt x="0" y="0"/>
                </a:moveTo>
                <a:lnTo>
                  <a:pt x="24383" y="140639"/>
                </a:lnTo>
                <a:lnTo>
                  <a:pt x="127152" y="64884"/>
                </a:lnTo>
                <a:lnTo>
                  <a:pt x="0" y="0"/>
                </a:lnTo>
                <a:close/>
              </a:path>
            </a:pathLst>
          </a:custGeom>
          <a:solidFill>
            <a:srgbClr val="FFFFFF"/>
          </a:solidFill>
        </p:spPr>
        <p:txBody>
          <a:bodyPr wrap="square" lIns="0" tIns="0" rIns="0" bIns="0" rtlCol="0"/>
          <a:lstStyle/>
          <a:p>
            <a:endParaRPr/>
          </a:p>
        </p:txBody>
      </p:sp>
      <p:sp>
        <p:nvSpPr>
          <p:cNvPr id="90" name="object 42">
            <a:extLst>
              <a:ext uri="{FF2B5EF4-FFF2-40B4-BE49-F238E27FC236}">
                <a16:creationId xmlns:a16="http://schemas.microsoft.com/office/drawing/2014/main" id="{CA04A1C0-29A3-F849-A9D4-4D12EA8F42F7}"/>
              </a:ext>
            </a:extLst>
          </p:cNvPr>
          <p:cNvSpPr/>
          <p:nvPr/>
        </p:nvSpPr>
        <p:spPr>
          <a:xfrm>
            <a:off x="3288587" y="5033622"/>
            <a:ext cx="4187190" cy="669290"/>
          </a:xfrm>
          <a:custGeom>
            <a:avLst/>
            <a:gdLst/>
            <a:ahLst/>
            <a:cxnLst/>
            <a:rect l="l" t="t" r="r" b="b"/>
            <a:pathLst>
              <a:path w="4187190" h="669289">
                <a:moveTo>
                  <a:pt x="4186594" y="668722"/>
                </a:moveTo>
                <a:lnTo>
                  <a:pt x="9405" y="1502"/>
                </a:lnTo>
                <a:lnTo>
                  <a:pt x="0" y="0"/>
                </a:lnTo>
              </a:path>
            </a:pathLst>
          </a:custGeom>
          <a:ln w="19049">
            <a:solidFill>
              <a:srgbClr val="FFFFFF"/>
            </a:solidFill>
          </a:ln>
        </p:spPr>
        <p:txBody>
          <a:bodyPr wrap="square" lIns="0" tIns="0" rIns="0" bIns="0" rtlCol="0"/>
          <a:lstStyle/>
          <a:p>
            <a:endParaRPr/>
          </a:p>
        </p:txBody>
      </p:sp>
      <p:sp>
        <p:nvSpPr>
          <p:cNvPr id="91" name="object 43">
            <a:extLst>
              <a:ext uri="{FF2B5EF4-FFF2-40B4-BE49-F238E27FC236}">
                <a16:creationId xmlns:a16="http://schemas.microsoft.com/office/drawing/2014/main" id="{80CE10C4-858A-474C-B001-7BCD91C85ABC}"/>
              </a:ext>
            </a:extLst>
          </p:cNvPr>
          <p:cNvSpPr/>
          <p:nvPr/>
        </p:nvSpPr>
        <p:spPr>
          <a:xfrm>
            <a:off x="3158324" y="4969916"/>
            <a:ext cx="136525" cy="126364"/>
          </a:xfrm>
          <a:custGeom>
            <a:avLst/>
            <a:gdLst/>
            <a:ahLst/>
            <a:cxnLst/>
            <a:rect l="l" t="t" r="r" b="b"/>
            <a:pathLst>
              <a:path w="136525" h="126364">
                <a:moveTo>
                  <a:pt x="136143" y="0"/>
                </a:moveTo>
                <a:lnTo>
                  <a:pt x="0" y="42900"/>
                </a:lnTo>
                <a:lnTo>
                  <a:pt x="116014" y="126072"/>
                </a:lnTo>
                <a:lnTo>
                  <a:pt x="136143" y="0"/>
                </a:lnTo>
                <a:close/>
              </a:path>
            </a:pathLst>
          </a:custGeom>
          <a:solidFill>
            <a:srgbClr val="FFFFFF"/>
          </a:solidFill>
        </p:spPr>
        <p:txBody>
          <a:bodyPr wrap="square" lIns="0" tIns="0" rIns="0" bIns="0" rtlCol="0"/>
          <a:lstStyle/>
          <a:p>
            <a:endParaRPr/>
          </a:p>
        </p:txBody>
      </p:sp>
      <p:sp>
        <p:nvSpPr>
          <p:cNvPr id="92" name="object 44">
            <a:extLst>
              <a:ext uri="{FF2B5EF4-FFF2-40B4-BE49-F238E27FC236}">
                <a16:creationId xmlns:a16="http://schemas.microsoft.com/office/drawing/2014/main" id="{7DBB18A2-7465-ED4E-89CE-0562EB9B7EE5}"/>
              </a:ext>
            </a:extLst>
          </p:cNvPr>
          <p:cNvSpPr/>
          <p:nvPr/>
        </p:nvSpPr>
        <p:spPr>
          <a:xfrm>
            <a:off x="5313349" y="4175671"/>
            <a:ext cx="427990" cy="361315"/>
          </a:xfrm>
          <a:custGeom>
            <a:avLst/>
            <a:gdLst/>
            <a:ahLst/>
            <a:cxnLst/>
            <a:rect l="l" t="t" r="r" b="b"/>
            <a:pathLst>
              <a:path w="427989" h="361314">
                <a:moveTo>
                  <a:pt x="0" y="0"/>
                </a:moveTo>
                <a:lnTo>
                  <a:pt x="427494" y="0"/>
                </a:lnTo>
                <a:lnTo>
                  <a:pt x="427494" y="361188"/>
                </a:lnTo>
                <a:lnTo>
                  <a:pt x="0" y="361188"/>
                </a:lnTo>
                <a:lnTo>
                  <a:pt x="0" y="0"/>
                </a:lnTo>
                <a:close/>
              </a:path>
            </a:pathLst>
          </a:custGeom>
          <a:solidFill>
            <a:srgbClr val="EAD1DC"/>
          </a:solidFill>
        </p:spPr>
        <p:txBody>
          <a:bodyPr wrap="square" lIns="0" tIns="0" rIns="0" bIns="0" rtlCol="0"/>
          <a:lstStyle/>
          <a:p>
            <a:endParaRPr/>
          </a:p>
        </p:txBody>
      </p:sp>
      <p:sp>
        <p:nvSpPr>
          <p:cNvPr id="93" name="object 45">
            <a:extLst>
              <a:ext uri="{FF2B5EF4-FFF2-40B4-BE49-F238E27FC236}">
                <a16:creationId xmlns:a16="http://schemas.microsoft.com/office/drawing/2014/main" id="{0CB261F2-0DEB-AC41-8E8E-EBDFFE5F44A6}"/>
              </a:ext>
            </a:extLst>
          </p:cNvPr>
          <p:cNvSpPr/>
          <p:nvPr/>
        </p:nvSpPr>
        <p:spPr>
          <a:xfrm>
            <a:off x="5313349" y="4175671"/>
            <a:ext cx="427990" cy="361315"/>
          </a:xfrm>
          <a:custGeom>
            <a:avLst/>
            <a:gdLst/>
            <a:ahLst/>
            <a:cxnLst/>
            <a:rect l="l" t="t" r="r" b="b"/>
            <a:pathLst>
              <a:path w="427989" h="361314">
                <a:moveTo>
                  <a:pt x="0" y="0"/>
                </a:moveTo>
                <a:lnTo>
                  <a:pt x="427498" y="0"/>
                </a:lnTo>
                <a:lnTo>
                  <a:pt x="427498" y="361190"/>
                </a:lnTo>
                <a:lnTo>
                  <a:pt x="0" y="361190"/>
                </a:lnTo>
                <a:lnTo>
                  <a:pt x="0" y="0"/>
                </a:lnTo>
                <a:close/>
              </a:path>
            </a:pathLst>
          </a:custGeom>
          <a:ln w="19050">
            <a:solidFill>
              <a:srgbClr val="1155CC"/>
            </a:solidFill>
          </a:ln>
        </p:spPr>
        <p:txBody>
          <a:bodyPr wrap="square" lIns="0" tIns="0" rIns="0" bIns="0" rtlCol="0"/>
          <a:lstStyle/>
          <a:p>
            <a:endParaRPr/>
          </a:p>
        </p:txBody>
      </p:sp>
      <p:sp>
        <p:nvSpPr>
          <p:cNvPr id="94" name="object 46">
            <a:extLst>
              <a:ext uri="{FF2B5EF4-FFF2-40B4-BE49-F238E27FC236}">
                <a16:creationId xmlns:a16="http://schemas.microsoft.com/office/drawing/2014/main" id="{7DE4CD58-973A-9044-A2D7-24142AA9AE56}"/>
              </a:ext>
            </a:extLst>
          </p:cNvPr>
          <p:cNvSpPr/>
          <p:nvPr/>
        </p:nvSpPr>
        <p:spPr>
          <a:xfrm>
            <a:off x="5741098" y="4175671"/>
            <a:ext cx="1096645" cy="361315"/>
          </a:xfrm>
          <a:custGeom>
            <a:avLst/>
            <a:gdLst/>
            <a:ahLst/>
            <a:cxnLst/>
            <a:rect l="l" t="t" r="r" b="b"/>
            <a:pathLst>
              <a:path w="1096645" h="361314">
                <a:moveTo>
                  <a:pt x="0" y="0"/>
                </a:moveTo>
                <a:lnTo>
                  <a:pt x="1096199" y="0"/>
                </a:lnTo>
                <a:lnTo>
                  <a:pt x="1096199" y="361190"/>
                </a:lnTo>
                <a:lnTo>
                  <a:pt x="0" y="361190"/>
                </a:lnTo>
                <a:lnTo>
                  <a:pt x="0" y="0"/>
                </a:lnTo>
                <a:close/>
              </a:path>
            </a:pathLst>
          </a:custGeom>
          <a:ln w="19050">
            <a:solidFill>
              <a:srgbClr val="1155CC"/>
            </a:solidFill>
          </a:ln>
        </p:spPr>
        <p:txBody>
          <a:bodyPr wrap="square" lIns="0" tIns="0" rIns="0" bIns="0" rtlCol="0"/>
          <a:lstStyle/>
          <a:p>
            <a:endParaRPr/>
          </a:p>
        </p:txBody>
      </p:sp>
      <p:sp>
        <p:nvSpPr>
          <p:cNvPr id="95" name="object 47">
            <a:extLst>
              <a:ext uri="{FF2B5EF4-FFF2-40B4-BE49-F238E27FC236}">
                <a16:creationId xmlns:a16="http://schemas.microsoft.com/office/drawing/2014/main" id="{A8E58C51-BB0A-0D45-AA14-C24EF688FED8}"/>
              </a:ext>
            </a:extLst>
          </p:cNvPr>
          <p:cNvSpPr txBox="1"/>
          <p:nvPr/>
        </p:nvSpPr>
        <p:spPr>
          <a:xfrm>
            <a:off x="5322538" y="4241800"/>
            <a:ext cx="1504950" cy="197490"/>
          </a:xfrm>
          <a:prstGeom prst="rect">
            <a:avLst/>
          </a:prstGeom>
        </p:spPr>
        <p:txBody>
          <a:bodyPr vert="horz" wrap="square" lIns="0" tIns="12700" rIns="0" bIns="0" rtlCol="0">
            <a:spAutoFit/>
          </a:bodyPr>
          <a:lstStyle/>
          <a:p>
            <a:pPr marL="125730">
              <a:lnSpc>
                <a:spcPct val="100000"/>
              </a:lnSpc>
              <a:spcBef>
                <a:spcPts val="100"/>
              </a:spcBef>
              <a:tabLst>
                <a:tab pos="607695" algn="l"/>
              </a:tabLst>
            </a:pPr>
            <a:r>
              <a:rPr sz="1200" dirty="0">
                <a:solidFill>
                  <a:schemeClr val="bg1"/>
                </a:solidFill>
                <a:latin typeface="Arial"/>
                <a:cs typeface="Arial"/>
              </a:rPr>
              <a:t>[0]	</a:t>
            </a:r>
            <a:r>
              <a:rPr sz="1200" spc="-5" dirty="0">
                <a:solidFill>
                  <a:schemeClr val="bg1"/>
                </a:solidFill>
                <a:latin typeface="Arial"/>
                <a:cs typeface="Arial"/>
              </a:rPr>
              <a:t>Function</a:t>
            </a:r>
            <a:r>
              <a:rPr sz="1200" spc="-15" dirty="0">
                <a:solidFill>
                  <a:schemeClr val="bg1"/>
                </a:solidFill>
                <a:latin typeface="Arial"/>
                <a:cs typeface="Arial"/>
              </a:rPr>
              <a:t> </a:t>
            </a:r>
            <a:r>
              <a:rPr sz="1200" dirty="0">
                <a:solidFill>
                  <a:schemeClr val="bg1"/>
                </a:solidFill>
                <a:latin typeface="Arial"/>
                <a:cs typeface="Arial"/>
              </a:rPr>
              <a:t>0</a:t>
            </a:r>
          </a:p>
        </p:txBody>
      </p:sp>
      <p:graphicFrame>
        <p:nvGraphicFramePr>
          <p:cNvPr id="96" name="object 48">
            <a:extLst>
              <a:ext uri="{FF2B5EF4-FFF2-40B4-BE49-F238E27FC236}">
                <a16:creationId xmlns:a16="http://schemas.microsoft.com/office/drawing/2014/main" id="{D9847709-D9A9-9641-8258-52FAA040A4DC}"/>
              </a:ext>
            </a:extLst>
          </p:cNvPr>
          <p:cNvGraphicFramePr>
            <a:graphicFrameLocks noGrp="1"/>
          </p:cNvGraphicFramePr>
          <p:nvPr/>
        </p:nvGraphicFramePr>
        <p:xfrm>
          <a:off x="3610102" y="4204106"/>
          <a:ext cx="838835" cy="1947545"/>
        </p:xfrm>
        <a:graphic>
          <a:graphicData uri="http://schemas.openxmlformats.org/drawingml/2006/table">
            <a:tbl>
              <a:tblPr firstRow="1" bandRow="1">
                <a:tableStyleId>{2D5ABB26-0587-4C30-8999-92F81FD0307C}</a:tableStyleId>
              </a:tblPr>
              <a:tblGrid>
                <a:gridCol w="838835">
                  <a:extLst>
                    <a:ext uri="{9D8B030D-6E8A-4147-A177-3AD203B41FA5}">
                      <a16:colId xmlns:a16="http://schemas.microsoft.com/office/drawing/2014/main" val="20000"/>
                    </a:ext>
                  </a:extLst>
                </a:gridCol>
              </a:tblGrid>
              <a:tr h="434975">
                <a:tc>
                  <a:txBody>
                    <a:bodyPr/>
                    <a:lstStyle/>
                    <a:p>
                      <a:pPr marL="9525" algn="ctr">
                        <a:lnSpc>
                          <a:spcPct val="100000"/>
                        </a:lnSpc>
                        <a:spcBef>
                          <a:spcPts val="919"/>
                        </a:spcBef>
                      </a:pPr>
                      <a:r>
                        <a:rPr sz="1200" dirty="0">
                          <a:latin typeface="Arial"/>
                          <a:cs typeface="Arial"/>
                        </a:rPr>
                        <a:t>Base</a:t>
                      </a:r>
                      <a:endParaRPr sz="1200">
                        <a:latin typeface="Arial"/>
                        <a:cs typeface="Arial"/>
                      </a:endParaRPr>
                    </a:p>
                  </a:txBody>
                  <a:tcPr marL="0" marR="0" marT="116839" marB="0">
                    <a:lnL w="19050">
                      <a:solidFill>
                        <a:srgbClr val="1155CC"/>
                      </a:solidFill>
                      <a:prstDash val="solid"/>
                    </a:lnL>
                    <a:lnR w="19050">
                      <a:solidFill>
                        <a:srgbClr val="1155CC"/>
                      </a:solidFill>
                      <a:prstDash val="solid"/>
                    </a:lnR>
                    <a:lnT w="19050">
                      <a:solidFill>
                        <a:srgbClr val="1155CC"/>
                      </a:solidFill>
                      <a:prstDash val="solid"/>
                    </a:lnT>
                    <a:lnB w="28575">
                      <a:solidFill>
                        <a:srgbClr val="1155CC"/>
                      </a:solidFill>
                      <a:prstDash val="solid"/>
                    </a:lnB>
                    <a:solidFill>
                      <a:srgbClr val="D5A6BD"/>
                    </a:solidFill>
                  </a:tcPr>
                </a:tc>
                <a:extLst>
                  <a:ext uri="{0D108BD9-81ED-4DB2-BD59-A6C34878D82A}">
                    <a16:rowId xmlns:a16="http://schemas.microsoft.com/office/drawing/2014/main" val="10000"/>
                  </a:ext>
                </a:extLst>
              </a:tr>
              <a:tr h="504190">
                <a:tc>
                  <a:txBody>
                    <a:bodyPr/>
                    <a:lstStyle/>
                    <a:p>
                      <a:pPr>
                        <a:lnSpc>
                          <a:spcPct val="100000"/>
                        </a:lnSpc>
                        <a:spcBef>
                          <a:spcPts val="40"/>
                        </a:spcBef>
                      </a:pPr>
                      <a:endParaRPr sz="1000">
                        <a:latin typeface="Times New Roman"/>
                        <a:cs typeface="Times New Roman"/>
                      </a:endParaRPr>
                    </a:p>
                    <a:p>
                      <a:pPr marL="18415" algn="ctr">
                        <a:lnSpc>
                          <a:spcPct val="100000"/>
                        </a:lnSpc>
                        <a:spcBef>
                          <a:spcPts val="5"/>
                        </a:spcBef>
                      </a:pPr>
                      <a:r>
                        <a:rPr sz="1200" dirty="0">
                          <a:latin typeface="Arial"/>
                          <a:cs typeface="Arial"/>
                        </a:rPr>
                        <a:t>Count</a:t>
                      </a:r>
                      <a:endParaRPr sz="1200">
                        <a:latin typeface="Arial"/>
                        <a:cs typeface="Arial"/>
                      </a:endParaRPr>
                    </a:p>
                  </a:txBody>
                  <a:tcPr marL="0" marR="0" marT="5080" marB="0">
                    <a:lnL w="19050">
                      <a:solidFill>
                        <a:srgbClr val="1155CC"/>
                      </a:solidFill>
                      <a:prstDash val="solid"/>
                    </a:lnL>
                    <a:lnR w="19050">
                      <a:solidFill>
                        <a:srgbClr val="1155CC"/>
                      </a:solidFill>
                      <a:prstDash val="solid"/>
                    </a:lnR>
                    <a:lnT w="28575">
                      <a:solidFill>
                        <a:srgbClr val="1155CC"/>
                      </a:solidFill>
                      <a:prstDash val="solid"/>
                    </a:lnT>
                    <a:lnB w="28575">
                      <a:solidFill>
                        <a:srgbClr val="1155CC"/>
                      </a:solidFill>
                      <a:prstDash val="solid"/>
                    </a:lnB>
                    <a:solidFill>
                      <a:srgbClr val="D5A6BD"/>
                    </a:solidFill>
                  </a:tcPr>
                </a:tc>
                <a:extLst>
                  <a:ext uri="{0D108BD9-81ED-4DB2-BD59-A6C34878D82A}">
                    <a16:rowId xmlns:a16="http://schemas.microsoft.com/office/drawing/2014/main" val="10001"/>
                  </a:ext>
                </a:extLst>
              </a:tr>
              <a:tr h="504190">
                <a:tc>
                  <a:txBody>
                    <a:bodyPr/>
                    <a:lstStyle/>
                    <a:p>
                      <a:pPr>
                        <a:lnSpc>
                          <a:spcPct val="100000"/>
                        </a:lnSpc>
                        <a:spcBef>
                          <a:spcPts val="10"/>
                        </a:spcBef>
                      </a:pPr>
                      <a:endParaRPr sz="1050">
                        <a:latin typeface="Times New Roman"/>
                        <a:cs typeface="Times New Roman"/>
                      </a:endParaRPr>
                    </a:p>
                    <a:p>
                      <a:pPr marL="9525" algn="ctr">
                        <a:lnSpc>
                          <a:spcPct val="100000"/>
                        </a:lnSpc>
                      </a:pPr>
                      <a:r>
                        <a:rPr sz="1200" dirty="0">
                          <a:latin typeface="Arial"/>
                          <a:cs typeface="Arial"/>
                        </a:rPr>
                        <a:t>Limit</a:t>
                      </a:r>
                      <a:endParaRPr sz="1200">
                        <a:latin typeface="Arial"/>
                        <a:cs typeface="Arial"/>
                      </a:endParaRPr>
                    </a:p>
                  </a:txBody>
                  <a:tcPr marL="0" marR="0" marT="1270" marB="0">
                    <a:lnL w="19050">
                      <a:solidFill>
                        <a:srgbClr val="1155CC"/>
                      </a:solidFill>
                      <a:prstDash val="solid"/>
                    </a:lnL>
                    <a:lnR w="19050">
                      <a:solidFill>
                        <a:srgbClr val="1155CC"/>
                      </a:solidFill>
                      <a:prstDash val="solid"/>
                    </a:lnR>
                    <a:lnT w="28575">
                      <a:solidFill>
                        <a:srgbClr val="1155CC"/>
                      </a:solidFill>
                      <a:prstDash val="solid"/>
                    </a:lnT>
                    <a:lnB w="28575">
                      <a:solidFill>
                        <a:srgbClr val="1155CC"/>
                      </a:solidFill>
                      <a:prstDash val="solid"/>
                    </a:lnB>
                    <a:solidFill>
                      <a:srgbClr val="D5A6BD"/>
                    </a:solidFill>
                  </a:tcPr>
                </a:tc>
                <a:extLst>
                  <a:ext uri="{0D108BD9-81ED-4DB2-BD59-A6C34878D82A}">
                    <a16:rowId xmlns:a16="http://schemas.microsoft.com/office/drawing/2014/main" val="10002"/>
                  </a:ext>
                </a:extLst>
              </a:tr>
              <a:tr h="504190">
                <a:tc>
                  <a:txBody>
                    <a:bodyPr/>
                    <a:lstStyle/>
                    <a:p>
                      <a:pPr>
                        <a:lnSpc>
                          <a:spcPct val="100000"/>
                        </a:lnSpc>
                        <a:spcBef>
                          <a:spcPts val="35"/>
                        </a:spcBef>
                      </a:pPr>
                      <a:endParaRPr sz="1050">
                        <a:latin typeface="Times New Roman"/>
                        <a:cs typeface="Times New Roman"/>
                      </a:endParaRPr>
                    </a:p>
                    <a:p>
                      <a:pPr marL="26670" algn="ctr">
                        <a:lnSpc>
                          <a:spcPct val="100000"/>
                        </a:lnSpc>
                        <a:spcBef>
                          <a:spcPts val="5"/>
                        </a:spcBef>
                      </a:pPr>
                      <a:r>
                        <a:rPr sz="1200" dirty="0">
                          <a:latin typeface="Arial"/>
                          <a:cs typeface="Arial"/>
                        </a:rPr>
                        <a:t>Number</a:t>
                      </a:r>
                      <a:endParaRPr sz="1200">
                        <a:latin typeface="Arial"/>
                        <a:cs typeface="Arial"/>
                      </a:endParaRPr>
                    </a:p>
                  </a:txBody>
                  <a:tcPr marL="0" marR="0" marT="4445" marB="0">
                    <a:lnL w="19050">
                      <a:solidFill>
                        <a:srgbClr val="1155CC"/>
                      </a:solidFill>
                      <a:prstDash val="solid"/>
                    </a:lnL>
                    <a:lnR w="19050">
                      <a:solidFill>
                        <a:srgbClr val="1155CC"/>
                      </a:solidFill>
                      <a:prstDash val="solid"/>
                    </a:lnR>
                    <a:lnT w="28575">
                      <a:solidFill>
                        <a:srgbClr val="1155CC"/>
                      </a:solidFill>
                      <a:prstDash val="solid"/>
                    </a:lnT>
                    <a:lnB w="19050">
                      <a:solidFill>
                        <a:srgbClr val="1155CC"/>
                      </a:solidFill>
                      <a:prstDash val="solid"/>
                    </a:lnB>
                    <a:solidFill>
                      <a:srgbClr val="D5A6BD"/>
                    </a:solidFill>
                  </a:tcPr>
                </a:tc>
                <a:extLst>
                  <a:ext uri="{0D108BD9-81ED-4DB2-BD59-A6C34878D82A}">
                    <a16:rowId xmlns:a16="http://schemas.microsoft.com/office/drawing/2014/main" val="10003"/>
                  </a:ext>
                </a:extLst>
              </a:tr>
            </a:tbl>
          </a:graphicData>
        </a:graphic>
      </p:graphicFrame>
      <p:sp>
        <p:nvSpPr>
          <p:cNvPr id="97" name="object 49">
            <a:extLst>
              <a:ext uri="{FF2B5EF4-FFF2-40B4-BE49-F238E27FC236}">
                <a16:creationId xmlns:a16="http://schemas.microsoft.com/office/drawing/2014/main" id="{2785AC6A-E97B-9844-9AC0-EC040013174C}"/>
              </a:ext>
            </a:extLst>
          </p:cNvPr>
          <p:cNvSpPr/>
          <p:nvPr/>
        </p:nvSpPr>
        <p:spPr>
          <a:xfrm>
            <a:off x="4468139" y="4518939"/>
            <a:ext cx="932815" cy="190500"/>
          </a:xfrm>
          <a:custGeom>
            <a:avLst/>
            <a:gdLst/>
            <a:ahLst/>
            <a:cxnLst/>
            <a:rect l="l" t="t" r="r" b="b"/>
            <a:pathLst>
              <a:path w="932814" h="190500">
                <a:moveTo>
                  <a:pt x="0" y="0"/>
                </a:moveTo>
                <a:lnTo>
                  <a:pt x="48571" y="9925"/>
                </a:lnTo>
                <a:lnTo>
                  <a:pt x="97143" y="19850"/>
                </a:lnTo>
                <a:lnTo>
                  <a:pt x="145715" y="29775"/>
                </a:lnTo>
                <a:lnTo>
                  <a:pt x="194286" y="39700"/>
                </a:lnTo>
                <a:lnTo>
                  <a:pt x="242858" y="49625"/>
                </a:lnTo>
                <a:lnTo>
                  <a:pt x="291430" y="59550"/>
                </a:lnTo>
                <a:lnTo>
                  <a:pt x="340001" y="69475"/>
                </a:lnTo>
                <a:lnTo>
                  <a:pt x="388573" y="79400"/>
                </a:lnTo>
                <a:lnTo>
                  <a:pt x="437145" y="89325"/>
                </a:lnTo>
                <a:lnTo>
                  <a:pt x="485716" y="99250"/>
                </a:lnTo>
                <a:lnTo>
                  <a:pt x="534288" y="109175"/>
                </a:lnTo>
                <a:lnTo>
                  <a:pt x="582860" y="119100"/>
                </a:lnTo>
                <a:lnTo>
                  <a:pt x="631431" y="129025"/>
                </a:lnTo>
                <a:lnTo>
                  <a:pt x="680003" y="138949"/>
                </a:lnTo>
                <a:lnTo>
                  <a:pt x="728575" y="148874"/>
                </a:lnTo>
                <a:lnTo>
                  <a:pt x="777146" y="158799"/>
                </a:lnTo>
                <a:lnTo>
                  <a:pt x="825718" y="168724"/>
                </a:lnTo>
                <a:lnTo>
                  <a:pt x="874290" y="178649"/>
                </a:lnTo>
                <a:lnTo>
                  <a:pt x="922862" y="188574"/>
                </a:lnTo>
                <a:lnTo>
                  <a:pt x="932210" y="190484"/>
                </a:lnTo>
              </a:path>
            </a:pathLst>
          </a:custGeom>
          <a:ln w="19050">
            <a:solidFill>
              <a:srgbClr val="FFFFFF"/>
            </a:solidFill>
          </a:ln>
        </p:spPr>
        <p:txBody>
          <a:bodyPr wrap="square" lIns="0" tIns="0" rIns="0" bIns="0" rtlCol="0"/>
          <a:lstStyle/>
          <a:p>
            <a:endParaRPr/>
          </a:p>
        </p:txBody>
      </p:sp>
      <p:sp>
        <p:nvSpPr>
          <p:cNvPr id="98" name="object 50">
            <a:extLst>
              <a:ext uri="{FF2B5EF4-FFF2-40B4-BE49-F238E27FC236}">
                <a16:creationId xmlns:a16="http://schemas.microsoft.com/office/drawing/2014/main" id="{7ABDB80E-D9A8-A54B-858B-A929442986E8}"/>
              </a:ext>
            </a:extLst>
          </p:cNvPr>
          <p:cNvSpPr/>
          <p:nvPr/>
        </p:nvSpPr>
        <p:spPr>
          <a:xfrm>
            <a:off x="5391721" y="4647717"/>
            <a:ext cx="138430" cy="125095"/>
          </a:xfrm>
          <a:custGeom>
            <a:avLst/>
            <a:gdLst/>
            <a:ahLst/>
            <a:cxnLst/>
            <a:rect l="l" t="t" r="r" b="b"/>
            <a:pathLst>
              <a:path w="138429" h="125095">
                <a:moveTo>
                  <a:pt x="25565" y="0"/>
                </a:moveTo>
                <a:lnTo>
                  <a:pt x="0" y="125095"/>
                </a:lnTo>
                <a:lnTo>
                  <a:pt x="137871" y="88112"/>
                </a:lnTo>
                <a:lnTo>
                  <a:pt x="25565" y="0"/>
                </a:lnTo>
                <a:close/>
              </a:path>
            </a:pathLst>
          </a:custGeom>
          <a:solidFill>
            <a:srgbClr val="FFFFFF"/>
          </a:solidFill>
        </p:spPr>
        <p:txBody>
          <a:bodyPr wrap="square" lIns="0" tIns="0" rIns="0" bIns="0" rtlCol="0"/>
          <a:lstStyle/>
          <a:p>
            <a:endParaRPr/>
          </a:p>
        </p:txBody>
      </p:sp>
    </p:spTree>
    <p:extLst>
      <p:ext uri="{BB962C8B-B14F-4D97-AF65-F5344CB8AC3E}">
        <p14:creationId xmlns:p14="http://schemas.microsoft.com/office/powerpoint/2010/main" val="42374420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83DBA-D874-CE45-901C-20108F4E14F0}"/>
              </a:ext>
            </a:extLst>
          </p:cNvPr>
          <p:cNvSpPr>
            <a:spLocks noGrp="1"/>
          </p:cNvSpPr>
          <p:nvPr>
            <p:ph type="title"/>
          </p:nvPr>
        </p:nvSpPr>
        <p:spPr/>
        <p:txBody>
          <a:bodyPr/>
          <a:lstStyle/>
          <a:p>
            <a:r>
              <a:rPr lang="en-US" altLang="zh-CN" dirty="0"/>
              <a:t>SSDT</a:t>
            </a:r>
            <a:r>
              <a:rPr lang="zh-CN" altLang="en-US" dirty="0"/>
              <a:t> </a:t>
            </a:r>
            <a:r>
              <a:rPr lang="en-US" altLang="zh-CN" dirty="0"/>
              <a:t>Hooking</a:t>
            </a:r>
            <a:r>
              <a:rPr lang="zh-CN" altLang="en-US" dirty="0"/>
              <a:t> </a:t>
            </a:r>
            <a:r>
              <a:rPr lang="en-US" altLang="zh-CN" dirty="0"/>
              <a:t>Problems</a:t>
            </a:r>
            <a:endParaRPr lang="en-US" dirty="0"/>
          </a:p>
        </p:txBody>
      </p:sp>
      <p:sp>
        <p:nvSpPr>
          <p:cNvPr id="3" name="Content Placeholder 2">
            <a:extLst>
              <a:ext uri="{FF2B5EF4-FFF2-40B4-BE49-F238E27FC236}">
                <a16:creationId xmlns:a16="http://schemas.microsoft.com/office/drawing/2014/main" id="{ED404E3A-FB16-A44B-A475-C70AB1FD2C20}"/>
              </a:ext>
            </a:extLst>
          </p:cNvPr>
          <p:cNvSpPr>
            <a:spLocks noGrp="1"/>
          </p:cNvSpPr>
          <p:nvPr>
            <p:ph idx="1"/>
          </p:nvPr>
        </p:nvSpPr>
        <p:spPr/>
        <p:txBody>
          <a:bodyPr/>
          <a:lstStyle/>
          <a:p>
            <a:r>
              <a:rPr lang="en-US" dirty="0"/>
              <a:t>Relatively straightforward to implement</a:t>
            </a:r>
          </a:p>
          <a:p>
            <a:r>
              <a:rPr lang="en-US" dirty="0"/>
              <a:t>Provides the ability to filter system calls!</a:t>
            </a:r>
          </a:p>
          <a:p>
            <a:r>
              <a:rPr lang="en-US" dirty="0"/>
              <a:t>On it’s own, still trivial to detect</a:t>
            </a:r>
          </a:p>
          <a:p>
            <a:endParaRPr lang="en-US" dirty="0"/>
          </a:p>
        </p:txBody>
      </p:sp>
    </p:spTree>
    <p:extLst>
      <p:ext uri="{BB962C8B-B14F-4D97-AF65-F5344CB8AC3E}">
        <p14:creationId xmlns:p14="http://schemas.microsoft.com/office/powerpoint/2010/main" val="9021549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EC67D-F37F-914D-BB4A-774B1362F812}"/>
              </a:ext>
            </a:extLst>
          </p:cNvPr>
          <p:cNvSpPr>
            <a:spLocks noGrp="1"/>
          </p:cNvSpPr>
          <p:nvPr>
            <p:ph type="title"/>
          </p:nvPr>
        </p:nvSpPr>
        <p:spPr/>
        <p:txBody>
          <a:bodyPr/>
          <a:lstStyle/>
          <a:p>
            <a:endParaRPr lang="en-US" dirty="0"/>
          </a:p>
        </p:txBody>
      </p:sp>
      <p:pic>
        <p:nvPicPr>
          <p:cNvPr id="7" name="Picture 6">
            <a:extLst>
              <a:ext uri="{FF2B5EF4-FFF2-40B4-BE49-F238E27FC236}">
                <a16:creationId xmlns:a16="http://schemas.microsoft.com/office/drawing/2014/main" id="{D28C0C76-E4E3-E947-AE5C-19C230FDEB2E}"/>
              </a:ext>
            </a:extLst>
          </p:cNvPr>
          <p:cNvPicPr>
            <a:picLocks noChangeAspect="1"/>
          </p:cNvPicPr>
          <p:nvPr/>
        </p:nvPicPr>
        <p:blipFill>
          <a:blip r:embed="rId2"/>
          <a:stretch>
            <a:fillRect/>
          </a:stretch>
        </p:blipFill>
        <p:spPr>
          <a:xfrm>
            <a:off x="881607" y="14657"/>
            <a:ext cx="7352209" cy="6858000"/>
          </a:xfrm>
          <a:prstGeom prst="rect">
            <a:avLst/>
          </a:prstGeom>
        </p:spPr>
        <p:style>
          <a:lnRef idx="2">
            <a:schemeClr val="dk1"/>
          </a:lnRef>
          <a:fillRef idx="1">
            <a:schemeClr val="lt1"/>
          </a:fillRef>
          <a:effectRef idx="0">
            <a:schemeClr val="dk1"/>
          </a:effectRef>
          <a:fontRef idx="minor">
            <a:schemeClr val="dk1"/>
          </a:fontRef>
        </p:style>
      </p:pic>
      <p:sp>
        <p:nvSpPr>
          <p:cNvPr id="8" name="TextBox 7">
            <a:extLst>
              <a:ext uri="{FF2B5EF4-FFF2-40B4-BE49-F238E27FC236}">
                <a16:creationId xmlns:a16="http://schemas.microsoft.com/office/drawing/2014/main" id="{4C66BB5E-5D18-6446-8198-490CF3F3ED8F}"/>
              </a:ext>
            </a:extLst>
          </p:cNvPr>
          <p:cNvSpPr txBox="1"/>
          <p:nvPr/>
        </p:nvSpPr>
        <p:spPr>
          <a:xfrm>
            <a:off x="6181764" y="2469096"/>
            <a:ext cx="1885909" cy="7078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b="1" dirty="0">
                <a:solidFill>
                  <a:srgbClr val="FF0000"/>
                </a:solidFill>
              </a:rPr>
              <a:t>5.</a:t>
            </a:r>
            <a:r>
              <a:rPr lang="zh-CN" altLang="en-US" b="1" dirty="0">
                <a:solidFill>
                  <a:srgbClr val="FF0000"/>
                </a:solidFill>
              </a:rPr>
              <a:t> </a:t>
            </a:r>
            <a:r>
              <a:rPr lang="en-US" altLang="zh-CN" b="1" dirty="0">
                <a:solidFill>
                  <a:srgbClr val="FF0000"/>
                </a:solidFill>
              </a:rPr>
              <a:t>Code</a:t>
            </a:r>
            <a:r>
              <a:rPr lang="zh-CN" altLang="en-US" b="1" dirty="0">
                <a:solidFill>
                  <a:srgbClr val="FF0000"/>
                </a:solidFill>
              </a:rPr>
              <a:t> </a:t>
            </a:r>
            <a:r>
              <a:rPr lang="en-US" altLang="zh-CN" b="1" dirty="0">
                <a:solidFill>
                  <a:srgbClr val="FF0000"/>
                </a:solidFill>
              </a:rPr>
              <a:t>Patching</a:t>
            </a:r>
            <a:endParaRPr lang="en-US" b="1" dirty="0">
              <a:solidFill>
                <a:srgbClr val="FF0000"/>
              </a:solidFill>
            </a:endParaRPr>
          </a:p>
        </p:txBody>
      </p:sp>
      <p:sp>
        <p:nvSpPr>
          <p:cNvPr id="9" name="Right Arrow 8">
            <a:extLst>
              <a:ext uri="{FF2B5EF4-FFF2-40B4-BE49-F238E27FC236}">
                <a16:creationId xmlns:a16="http://schemas.microsoft.com/office/drawing/2014/main" id="{5CC81CBB-8CD5-1F46-980A-AC5E7D1D4AC5}"/>
              </a:ext>
            </a:extLst>
          </p:cNvPr>
          <p:cNvSpPr/>
          <p:nvPr/>
        </p:nvSpPr>
        <p:spPr bwMode="auto">
          <a:xfrm rot="8438106">
            <a:off x="6497757" y="3185594"/>
            <a:ext cx="522561" cy="516128"/>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6" name="TextBox 5">
            <a:extLst>
              <a:ext uri="{FF2B5EF4-FFF2-40B4-BE49-F238E27FC236}">
                <a16:creationId xmlns:a16="http://schemas.microsoft.com/office/drawing/2014/main" id="{B75FB14D-E7B1-BB43-BF86-D6323C60CFD2}"/>
              </a:ext>
            </a:extLst>
          </p:cNvPr>
          <p:cNvSpPr txBox="1"/>
          <p:nvPr/>
        </p:nvSpPr>
        <p:spPr>
          <a:xfrm>
            <a:off x="133372" y="2540406"/>
            <a:ext cx="1885909" cy="7078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b="1" dirty="0">
                <a:solidFill>
                  <a:srgbClr val="FF0000"/>
                </a:solidFill>
              </a:rPr>
              <a:t>6.</a:t>
            </a:r>
            <a:r>
              <a:rPr lang="zh-CN" altLang="en-US" b="1" dirty="0">
                <a:solidFill>
                  <a:srgbClr val="FF0000"/>
                </a:solidFill>
              </a:rPr>
              <a:t> </a:t>
            </a:r>
            <a:r>
              <a:rPr lang="en-US" altLang="zh-CN" b="1" dirty="0">
                <a:solidFill>
                  <a:srgbClr val="FF0000"/>
                </a:solidFill>
              </a:rPr>
              <a:t>Filter</a:t>
            </a:r>
            <a:r>
              <a:rPr lang="zh-CN" altLang="en-US" b="1" dirty="0">
                <a:solidFill>
                  <a:srgbClr val="FF0000"/>
                </a:solidFill>
              </a:rPr>
              <a:t> </a:t>
            </a:r>
            <a:r>
              <a:rPr lang="en-US" altLang="zh-CN" b="1" dirty="0">
                <a:solidFill>
                  <a:srgbClr val="FF0000"/>
                </a:solidFill>
              </a:rPr>
              <a:t>Driver</a:t>
            </a:r>
            <a:endParaRPr lang="en-US" b="1" dirty="0">
              <a:solidFill>
                <a:srgbClr val="FF0000"/>
              </a:solidFill>
            </a:endParaRPr>
          </a:p>
        </p:txBody>
      </p:sp>
      <p:sp>
        <p:nvSpPr>
          <p:cNvPr id="10" name="Right Arrow 9">
            <a:extLst>
              <a:ext uri="{FF2B5EF4-FFF2-40B4-BE49-F238E27FC236}">
                <a16:creationId xmlns:a16="http://schemas.microsoft.com/office/drawing/2014/main" id="{D300E0A2-9060-AC46-B0CB-E5D38AA2E8FF}"/>
              </a:ext>
            </a:extLst>
          </p:cNvPr>
          <p:cNvSpPr/>
          <p:nvPr/>
        </p:nvSpPr>
        <p:spPr bwMode="auto">
          <a:xfrm rot="2990759">
            <a:off x="944910" y="3285029"/>
            <a:ext cx="522561" cy="516128"/>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pic>
        <p:nvPicPr>
          <p:cNvPr id="12" name="Picture 11">
            <a:extLst>
              <a:ext uri="{FF2B5EF4-FFF2-40B4-BE49-F238E27FC236}">
                <a16:creationId xmlns:a16="http://schemas.microsoft.com/office/drawing/2014/main" id="{8629AAB9-069C-1A4A-BD07-4359915AC6EF}"/>
              </a:ext>
            </a:extLst>
          </p:cNvPr>
          <p:cNvPicPr>
            <a:picLocks noChangeAspect="1"/>
          </p:cNvPicPr>
          <p:nvPr/>
        </p:nvPicPr>
        <p:blipFill>
          <a:blip r:embed="rId3"/>
          <a:stretch>
            <a:fillRect/>
          </a:stretch>
        </p:blipFill>
        <p:spPr>
          <a:xfrm>
            <a:off x="1271971" y="2685618"/>
            <a:ext cx="599894" cy="373934"/>
          </a:xfrm>
          <a:prstGeom prst="rect">
            <a:avLst/>
          </a:prstGeom>
        </p:spPr>
      </p:pic>
    </p:spTree>
    <p:extLst>
      <p:ext uri="{BB962C8B-B14F-4D97-AF65-F5344CB8AC3E}">
        <p14:creationId xmlns:p14="http://schemas.microsoft.com/office/powerpoint/2010/main" val="212498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heckerboard(across)">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heckerboard(across)">
                                      <p:cBhvr>
                                        <p:cTn id="18" dur="500"/>
                                        <p:tgtEl>
                                          <p:spTgt spid="10"/>
                                        </p:tgtEl>
                                      </p:cBhvr>
                                    </p:animEffect>
                                  </p:childTnLst>
                                </p:cTn>
                              </p:par>
                              <p:par>
                                <p:cTn id="19" presetID="5" presetClass="entr" presetSubtype="1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checkerboard(across)">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6" grpId="0" animBg="1"/>
      <p:bldP spid="1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F9CEF-D063-B94F-8D52-D0BB498CB943}"/>
              </a:ext>
            </a:extLst>
          </p:cNvPr>
          <p:cNvSpPr>
            <a:spLocks noGrp="1"/>
          </p:cNvSpPr>
          <p:nvPr>
            <p:ph type="title"/>
          </p:nvPr>
        </p:nvSpPr>
        <p:spPr/>
        <p:txBody>
          <a:bodyPr/>
          <a:lstStyle/>
          <a:p>
            <a:r>
              <a:rPr lang="en-US" altLang="zh-CN" dirty="0"/>
              <a:t>Windows</a:t>
            </a:r>
            <a:r>
              <a:rPr lang="zh-CN" altLang="en-US" dirty="0"/>
              <a:t> </a:t>
            </a:r>
            <a:r>
              <a:rPr lang="en-US" altLang="zh-CN" dirty="0"/>
              <a:t>Driver</a:t>
            </a:r>
            <a:r>
              <a:rPr lang="zh-CN" altLang="en-US" dirty="0"/>
              <a:t> </a:t>
            </a:r>
            <a:r>
              <a:rPr lang="en-US" altLang="zh-CN" dirty="0"/>
              <a:t>101</a:t>
            </a:r>
            <a:endParaRPr lang="en-US" dirty="0"/>
          </a:p>
        </p:txBody>
      </p:sp>
      <p:sp>
        <p:nvSpPr>
          <p:cNvPr id="3" name="Content Placeholder 2">
            <a:extLst>
              <a:ext uri="{FF2B5EF4-FFF2-40B4-BE49-F238E27FC236}">
                <a16:creationId xmlns:a16="http://schemas.microsoft.com/office/drawing/2014/main" id="{422EA054-88A2-8B43-B498-5E2C058B099A}"/>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33B3DF62-ECE6-A643-B3F4-BA4FC2E931F7}"/>
              </a:ext>
            </a:extLst>
          </p:cNvPr>
          <p:cNvPicPr>
            <a:picLocks noChangeAspect="1"/>
          </p:cNvPicPr>
          <p:nvPr/>
        </p:nvPicPr>
        <p:blipFill>
          <a:blip r:embed="rId3"/>
          <a:stretch>
            <a:fillRect/>
          </a:stretch>
        </p:blipFill>
        <p:spPr>
          <a:xfrm>
            <a:off x="2390583" y="1489075"/>
            <a:ext cx="3979995" cy="1903476"/>
          </a:xfrm>
          <a:prstGeom prst="rect">
            <a:avLst/>
          </a:prstGeom>
        </p:spPr>
      </p:pic>
      <p:sp>
        <p:nvSpPr>
          <p:cNvPr id="5" name="Rectangle 4">
            <a:extLst>
              <a:ext uri="{FF2B5EF4-FFF2-40B4-BE49-F238E27FC236}">
                <a16:creationId xmlns:a16="http://schemas.microsoft.com/office/drawing/2014/main" id="{790E6494-C093-7B49-94D5-2472E87B37A2}"/>
              </a:ext>
            </a:extLst>
          </p:cNvPr>
          <p:cNvSpPr/>
          <p:nvPr/>
        </p:nvSpPr>
        <p:spPr>
          <a:xfrm>
            <a:off x="686181" y="4285328"/>
            <a:ext cx="7771638"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altLang="zh-CN" dirty="0">
                <a:solidFill>
                  <a:srgbClr val="222222"/>
                </a:solidFill>
                <a:latin typeface="Calibri" panose="020F0502020204030204" pitchFamily="34" charset="0"/>
              </a:rPr>
              <a:t>T</a:t>
            </a:r>
            <a:r>
              <a:rPr lang="en-US" dirty="0">
                <a:solidFill>
                  <a:srgbClr val="222222"/>
                </a:solidFill>
                <a:latin typeface="Calibri" panose="020F0502020204030204" pitchFamily="34" charset="0"/>
              </a:rPr>
              <a:t>h</a:t>
            </a:r>
            <a:r>
              <a:rPr lang="en-US" altLang="zh-CN" dirty="0">
                <a:solidFill>
                  <a:srgbClr val="222222"/>
                </a:solidFill>
                <a:latin typeface="Calibri" panose="020F0502020204030204" pitchFamily="34" charset="0"/>
              </a:rPr>
              <a:t>is</a:t>
            </a:r>
            <a:r>
              <a:rPr lang="zh-CN" altLang="en-US" dirty="0">
                <a:solidFill>
                  <a:srgbClr val="222222"/>
                </a:solidFill>
                <a:latin typeface="Calibri" panose="020F0502020204030204" pitchFamily="34" charset="0"/>
              </a:rPr>
              <a:t> </a:t>
            </a:r>
            <a:r>
              <a:rPr lang="en-US" dirty="0">
                <a:solidFill>
                  <a:srgbClr val="222222"/>
                </a:solidFill>
                <a:latin typeface="Calibri" panose="020F0502020204030204" pitchFamily="34" charset="0"/>
              </a:rPr>
              <a:t>make drivers pretty </a:t>
            </a:r>
            <a:r>
              <a:rPr lang="en-US" b="1" dirty="0">
                <a:solidFill>
                  <a:srgbClr val="222222"/>
                </a:solidFill>
                <a:latin typeface="Calibri" panose="020F0502020204030204" pitchFamily="34" charset="0"/>
              </a:rPr>
              <a:t>complex</a:t>
            </a:r>
            <a:r>
              <a:rPr lang="en-US" dirty="0">
                <a:solidFill>
                  <a:srgbClr val="222222"/>
                </a:solidFill>
                <a:latin typeface="Calibri" panose="020F0502020204030204" pitchFamily="34" charset="0"/>
              </a:rPr>
              <a:t> and </a:t>
            </a:r>
            <a:r>
              <a:rPr lang="en-US" b="1" dirty="0">
                <a:solidFill>
                  <a:srgbClr val="222222"/>
                </a:solidFill>
                <a:latin typeface="Calibri" panose="020F0502020204030204" pitchFamily="34" charset="0"/>
              </a:rPr>
              <a:t>cumbersome</a:t>
            </a:r>
            <a:r>
              <a:rPr lang="en-US" dirty="0">
                <a:solidFill>
                  <a:srgbClr val="222222"/>
                </a:solidFill>
                <a:latin typeface="Calibri" panose="020F0502020204030204" pitchFamily="34" charset="0"/>
              </a:rPr>
              <a:t> to implement. </a:t>
            </a:r>
            <a:endParaRPr lang="en-US" dirty="0"/>
          </a:p>
        </p:txBody>
      </p:sp>
    </p:spTree>
    <p:extLst>
      <p:ext uri="{BB962C8B-B14F-4D97-AF65-F5344CB8AC3E}">
        <p14:creationId xmlns:p14="http://schemas.microsoft.com/office/powerpoint/2010/main" val="4209810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F9CEF-D063-B94F-8D52-D0BB498CB943}"/>
              </a:ext>
            </a:extLst>
          </p:cNvPr>
          <p:cNvSpPr>
            <a:spLocks noGrp="1"/>
          </p:cNvSpPr>
          <p:nvPr>
            <p:ph type="title"/>
          </p:nvPr>
        </p:nvSpPr>
        <p:spPr/>
        <p:txBody>
          <a:bodyPr/>
          <a:lstStyle/>
          <a:p>
            <a:r>
              <a:rPr lang="en-US" altLang="zh-CN" dirty="0"/>
              <a:t>Windows</a:t>
            </a:r>
            <a:r>
              <a:rPr lang="zh-CN" altLang="en-US" dirty="0"/>
              <a:t> </a:t>
            </a:r>
            <a:r>
              <a:rPr lang="en-US" altLang="zh-CN" dirty="0"/>
              <a:t>Driver</a:t>
            </a:r>
            <a:r>
              <a:rPr lang="zh-CN" altLang="en-US" dirty="0"/>
              <a:t> </a:t>
            </a:r>
            <a:r>
              <a:rPr lang="en-US" altLang="zh-CN" dirty="0"/>
              <a:t>101</a:t>
            </a:r>
            <a:endParaRPr lang="en-US" dirty="0"/>
          </a:p>
        </p:txBody>
      </p:sp>
      <p:sp>
        <p:nvSpPr>
          <p:cNvPr id="3" name="Content Placeholder 2">
            <a:extLst>
              <a:ext uri="{FF2B5EF4-FFF2-40B4-BE49-F238E27FC236}">
                <a16:creationId xmlns:a16="http://schemas.microsoft.com/office/drawing/2014/main" id="{422EA054-88A2-8B43-B498-5E2C058B099A}"/>
              </a:ext>
            </a:extLst>
          </p:cNvPr>
          <p:cNvSpPr>
            <a:spLocks noGrp="1"/>
          </p:cNvSpPr>
          <p:nvPr>
            <p:ph idx="1"/>
          </p:nvPr>
        </p:nvSpPr>
        <p:spPr/>
        <p:txBody>
          <a:bodyPr/>
          <a:lstStyle/>
          <a:p>
            <a:endParaRPr lang="en-US" dirty="0"/>
          </a:p>
        </p:txBody>
      </p:sp>
      <p:pic>
        <p:nvPicPr>
          <p:cNvPr id="6" name="Picture 5">
            <a:extLst>
              <a:ext uri="{FF2B5EF4-FFF2-40B4-BE49-F238E27FC236}">
                <a16:creationId xmlns:a16="http://schemas.microsoft.com/office/drawing/2014/main" id="{00B945CE-6FCB-0047-A009-EE908543E820}"/>
              </a:ext>
            </a:extLst>
          </p:cNvPr>
          <p:cNvPicPr>
            <a:picLocks noChangeAspect="1"/>
          </p:cNvPicPr>
          <p:nvPr/>
        </p:nvPicPr>
        <p:blipFill>
          <a:blip r:embed="rId3"/>
          <a:stretch>
            <a:fillRect/>
          </a:stretch>
        </p:blipFill>
        <p:spPr>
          <a:xfrm>
            <a:off x="2706878" y="883158"/>
            <a:ext cx="3462274" cy="5286706"/>
          </a:xfrm>
          <a:prstGeom prst="rect">
            <a:avLst/>
          </a:prstGeom>
        </p:spPr>
      </p:pic>
    </p:spTree>
    <p:extLst>
      <p:ext uri="{BB962C8B-B14F-4D97-AF65-F5344CB8AC3E}">
        <p14:creationId xmlns:p14="http://schemas.microsoft.com/office/powerpoint/2010/main" val="29194517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F9CEF-D063-B94F-8D52-D0BB498CB943}"/>
              </a:ext>
            </a:extLst>
          </p:cNvPr>
          <p:cNvSpPr>
            <a:spLocks noGrp="1"/>
          </p:cNvSpPr>
          <p:nvPr>
            <p:ph type="title"/>
          </p:nvPr>
        </p:nvSpPr>
        <p:spPr/>
        <p:txBody>
          <a:bodyPr/>
          <a:lstStyle/>
          <a:p>
            <a:r>
              <a:rPr lang="en-US" altLang="zh-CN" dirty="0"/>
              <a:t>Windows</a:t>
            </a:r>
            <a:r>
              <a:rPr lang="zh-CN" altLang="en-US" dirty="0"/>
              <a:t> </a:t>
            </a:r>
            <a:r>
              <a:rPr lang="en-US" altLang="zh-CN" dirty="0"/>
              <a:t>Driver</a:t>
            </a:r>
            <a:r>
              <a:rPr lang="zh-CN" altLang="en-US" dirty="0"/>
              <a:t> </a:t>
            </a:r>
            <a:r>
              <a:rPr lang="en-US" altLang="zh-CN" dirty="0"/>
              <a:t>101</a:t>
            </a:r>
            <a:endParaRPr lang="en-US" dirty="0"/>
          </a:p>
        </p:txBody>
      </p:sp>
      <p:sp>
        <p:nvSpPr>
          <p:cNvPr id="3" name="Content Placeholder 2">
            <a:extLst>
              <a:ext uri="{FF2B5EF4-FFF2-40B4-BE49-F238E27FC236}">
                <a16:creationId xmlns:a16="http://schemas.microsoft.com/office/drawing/2014/main" id="{422EA054-88A2-8B43-B498-5E2C058B099A}"/>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ECC4CD8E-DD13-8F42-ABD9-2A7C33BE1A5A}"/>
              </a:ext>
            </a:extLst>
          </p:cNvPr>
          <p:cNvPicPr>
            <a:picLocks noChangeAspect="1"/>
          </p:cNvPicPr>
          <p:nvPr/>
        </p:nvPicPr>
        <p:blipFill>
          <a:blip r:embed="rId3"/>
          <a:stretch>
            <a:fillRect/>
          </a:stretch>
        </p:blipFill>
        <p:spPr>
          <a:xfrm>
            <a:off x="2729706" y="1055687"/>
            <a:ext cx="3684588" cy="5036330"/>
          </a:xfrm>
          <a:prstGeom prst="rect">
            <a:avLst/>
          </a:prstGeom>
        </p:spPr>
      </p:pic>
      <p:sp>
        <p:nvSpPr>
          <p:cNvPr id="5" name="TextBox 4">
            <a:extLst>
              <a:ext uri="{FF2B5EF4-FFF2-40B4-BE49-F238E27FC236}">
                <a16:creationId xmlns:a16="http://schemas.microsoft.com/office/drawing/2014/main" id="{A1127271-416E-7649-BA33-88B099613A02}"/>
              </a:ext>
            </a:extLst>
          </p:cNvPr>
          <p:cNvSpPr txBox="1"/>
          <p:nvPr/>
        </p:nvSpPr>
        <p:spPr>
          <a:xfrm>
            <a:off x="3731866" y="6155009"/>
            <a:ext cx="1680268" cy="400110"/>
          </a:xfrm>
          <a:prstGeom prst="rect">
            <a:avLst/>
          </a:prstGeom>
          <a:noFill/>
        </p:spPr>
        <p:txBody>
          <a:bodyPr wrap="none" rtlCol="0">
            <a:spAutoFit/>
          </a:bodyPr>
          <a:lstStyle/>
          <a:p>
            <a:r>
              <a:rPr lang="en-US" altLang="zh-CN" b="1" dirty="0"/>
              <a:t>Driver</a:t>
            </a:r>
            <a:r>
              <a:rPr lang="zh-CN" altLang="en-US" b="1" dirty="0"/>
              <a:t> </a:t>
            </a:r>
            <a:r>
              <a:rPr lang="en-US" altLang="zh-CN" b="1" dirty="0"/>
              <a:t>Stack</a:t>
            </a:r>
            <a:endParaRPr lang="en-US" b="1" dirty="0"/>
          </a:p>
        </p:txBody>
      </p:sp>
    </p:spTree>
    <p:extLst>
      <p:ext uri="{BB962C8B-B14F-4D97-AF65-F5344CB8AC3E}">
        <p14:creationId xmlns:p14="http://schemas.microsoft.com/office/powerpoint/2010/main" val="20660672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E66B9-1254-584F-99D3-ECE4C686565F}"/>
              </a:ext>
            </a:extLst>
          </p:cNvPr>
          <p:cNvSpPr>
            <a:spLocks noGrp="1"/>
          </p:cNvSpPr>
          <p:nvPr>
            <p:ph type="title"/>
          </p:nvPr>
        </p:nvSpPr>
        <p:spPr/>
        <p:txBody>
          <a:bodyPr/>
          <a:lstStyle/>
          <a:p>
            <a:r>
              <a:rPr lang="en-US" dirty="0"/>
              <a:t>Device Object and Driver Stack</a:t>
            </a:r>
          </a:p>
        </p:txBody>
      </p:sp>
      <p:sp>
        <p:nvSpPr>
          <p:cNvPr id="3" name="Content Placeholder 2">
            <a:extLst>
              <a:ext uri="{FF2B5EF4-FFF2-40B4-BE49-F238E27FC236}">
                <a16:creationId xmlns:a16="http://schemas.microsoft.com/office/drawing/2014/main" id="{442C6BA9-212A-BF43-8F12-2C1F071BDB5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806D8F8-E89F-F34C-9BBD-CC3BE7F38E3C}"/>
              </a:ext>
            </a:extLst>
          </p:cNvPr>
          <p:cNvPicPr>
            <a:picLocks noChangeAspect="1"/>
          </p:cNvPicPr>
          <p:nvPr/>
        </p:nvPicPr>
        <p:blipFill>
          <a:blip r:embed="rId2"/>
          <a:stretch>
            <a:fillRect/>
          </a:stretch>
        </p:blipFill>
        <p:spPr>
          <a:xfrm>
            <a:off x="2121408" y="818886"/>
            <a:ext cx="4767072" cy="5756845"/>
          </a:xfrm>
          <a:prstGeom prst="rect">
            <a:avLst/>
          </a:prstGeom>
        </p:spPr>
      </p:pic>
    </p:spTree>
    <p:extLst>
      <p:ext uri="{BB962C8B-B14F-4D97-AF65-F5344CB8AC3E}">
        <p14:creationId xmlns:p14="http://schemas.microsoft.com/office/powerpoint/2010/main" val="42882196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E66B9-1254-584F-99D3-ECE4C686565F}"/>
              </a:ext>
            </a:extLst>
          </p:cNvPr>
          <p:cNvSpPr>
            <a:spLocks noGrp="1"/>
          </p:cNvSpPr>
          <p:nvPr>
            <p:ph type="title"/>
          </p:nvPr>
        </p:nvSpPr>
        <p:spPr/>
        <p:txBody>
          <a:bodyPr/>
          <a:lstStyle/>
          <a:p>
            <a:r>
              <a:rPr lang="en-US" altLang="zh-CN" dirty="0"/>
              <a:t>Filter</a:t>
            </a:r>
            <a:r>
              <a:rPr lang="zh-CN" altLang="en-US" dirty="0"/>
              <a:t> </a:t>
            </a:r>
            <a:r>
              <a:rPr lang="en-US" altLang="zh-CN" dirty="0"/>
              <a:t>Driver</a:t>
            </a:r>
            <a:r>
              <a:rPr lang="zh-CN" altLang="en-US" dirty="0"/>
              <a:t> </a:t>
            </a:r>
            <a:r>
              <a:rPr lang="en-US" altLang="zh-CN" dirty="0"/>
              <a:t>Rootkit</a:t>
            </a:r>
            <a:endParaRPr lang="en-US" dirty="0"/>
          </a:p>
        </p:txBody>
      </p:sp>
      <p:sp>
        <p:nvSpPr>
          <p:cNvPr id="3" name="Content Placeholder 2">
            <a:extLst>
              <a:ext uri="{FF2B5EF4-FFF2-40B4-BE49-F238E27FC236}">
                <a16:creationId xmlns:a16="http://schemas.microsoft.com/office/drawing/2014/main" id="{442C6BA9-212A-BF43-8F12-2C1F071BDB5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806D8F8-E89F-F34C-9BBD-CC3BE7F38E3C}"/>
              </a:ext>
            </a:extLst>
          </p:cNvPr>
          <p:cNvPicPr>
            <a:picLocks noChangeAspect="1"/>
          </p:cNvPicPr>
          <p:nvPr/>
        </p:nvPicPr>
        <p:blipFill>
          <a:blip r:embed="rId2"/>
          <a:stretch>
            <a:fillRect/>
          </a:stretch>
        </p:blipFill>
        <p:spPr>
          <a:xfrm>
            <a:off x="2121408" y="818886"/>
            <a:ext cx="4767072" cy="5756845"/>
          </a:xfrm>
          <a:prstGeom prst="rect">
            <a:avLst/>
          </a:prstGeom>
        </p:spPr>
      </p:pic>
      <p:pic>
        <p:nvPicPr>
          <p:cNvPr id="5" name="Picture 4">
            <a:extLst>
              <a:ext uri="{FF2B5EF4-FFF2-40B4-BE49-F238E27FC236}">
                <a16:creationId xmlns:a16="http://schemas.microsoft.com/office/drawing/2014/main" id="{717C400C-B5BF-154B-A950-88A5AE0DE618}"/>
              </a:ext>
            </a:extLst>
          </p:cNvPr>
          <p:cNvPicPr>
            <a:picLocks noChangeAspect="1"/>
          </p:cNvPicPr>
          <p:nvPr/>
        </p:nvPicPr>
        <p:blipFill>
          <a:blip r:embed="rId3"/>
          <a:stretch>
            <a:fillRect/>
          </a:stretch>
        </p:blipFill>
        <p:spPr>
          <a:xfrm>
            <a:off x="4681727" y="3429000"/>
            <a:ext cx="933959" cy="582168"/>
          </a:xfrm>
          <a:prstGeom prst="rect">
            <a:avLst/>
          </a:prstGeom>
        </p:spPr>
      </p:pic>
    </p:spTree>
    <p:extLst>
      <p:ext uri="{BB962C8B-B14F-4D97-AF65-F5344CB8AC3E}">
        <p14:creationId xmlns:p14="http://schemas.microsoft.com/office/powerpoint/2010/main" val="707602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6D5E5-7F83-ED4E-A4A2-DE896771CAFB}"/>
              </a:ext>
            </a:extLst>
          </p:cNvPr>
          <p:cNvSpPr>
            <a:spLocks noGrp="1"/>
          </p:cNvSpPr>
          <p:nvPr>
            <p:ph type="title"/>
          </p:nvPr>
        </p:nvSpPr>
        <p:spPr/>
        <p:txBody>
          <a:bodyPr/>
          <a:lstStyle/>
          <a:p>
            <a:r>
              <a:rPr lang="en-US" dirty="0"/>
              <a:t>What is System Call?</a:t>
            </a:r>
          </a:p>
        </p:txBody>
      </p:sp>
      <p:sp>
        <p:nvSpPr>
          <p:cNvPr id="4" name="Content Placeholder 2">
            <a:extLst>
              <a:ext uri="{FF2B5EF4-FFF2-40B4-BE49-F238E27FC236}">
                <a16:creationId xmlns:a16="http://schemas.microsoft.com/office/drawing/2014/main" id="{AECAF238-2817-E545-A951-996E94C7CE61}"/>
              </a:ext>
            </a:extLst>
          </p:cNvPr>
          <p:cNvSpPr txBox="1">
            <a:spLocks/>
          </p:cNvSpPr>
          <p:nvPr/>
        </p:nvSpPr>
        <p:spPr bwMode="auto">
          <a:xfrm>
            <a:off x="300038" y="1020724"/>
            <a:ext cx="8524875" cy="431323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80975" indent="-180975" algn="l" rtl="0" eaLnBrk="0" fontAlgn="base" hangingPunct="0">
              <a:spcBef>
                <a:spcPct val="0"/>
              </a:spcBef>
              <a:spcAft>
                <a:spcPct val="40000"/>
              </a:spcAft>
              <a:buFont typeface="Wingdings" charset="0"/>
              <a:buChar char="§"/>
              <a:defRPr kumimoji="1" sz="2000">
                <a:solidFill>
                  <a:schemeClr val="tx1"/>
                </a:solidFill>
                <a:latin typeface="+mn-lt"/>
                <a:ea typeface="宋体" charset="0"/>
                <a:cs typeface="+mn-cs"/>
              </a:defRPr>
            </a:lvl1pPr>
            <a:lvl2pPr marL="444500" indent="-261938" algn="l" rtl="0" eaLnBrk="0" fontAlgn="base" hangingPunct="0">
              <a:spcBef>
                <a:spcPct val="0"/>
              </a:spcBef>
              <a:spcAft>
                <a:spcPct val="40000"/>
              </a:spcAft>
              <a:buChar char="–"/>
              <a:defRPr kumimoji="1">
                <a:solidFill>
                  <a:schemeClr val="tx1"/>
                </a:solidFill>
                <a:latin typeface="+mn-lt"/>
                <a:ea typeface="Arial" charset="0"/>
                <a:cs typeface="+mn-cs"/>
              </a:defRPr>
            </a:lvl2pPr>
            <a:lvl3pPr marL="720725" indent="-274638" algn="l" rtl="0" eaLnBrk="0" fontAlgn="base" hangingPunct="0">
              <a:spcBef>
                <a:spcPct val="0"/>
              </a:spcBef>
              <a:spcAft>
                <a:spcPct val="40000"/>
              </a:spcAft>
              <a:buChar char="•"/>
              <a:defRPr kumimoji="1">
                <a:solidFill>
                  <a:schemeClr val="tx1"/>
                </a:solidFill>
                <a:latin typeface="+mn-lt"/>
                <a:ea typeface="Arial" charset="0"/>
                <a:cs typeface="+mn-cs"/>
              </a:defRPr>
            </a:lvl3pPr>
            <a:lvl4pPr marL="987425" indent="-265113" algn="l" rtl="0" eaLnBrk="0" fontAlgn="base" hangingPunct="0">
              <a:spcBef>
                <a:spcPct val="0"/>
              </a:spcBef>
              <a:spcAft>
                <a:spcPct val="40000"/>
              </a:spcAft>
              <a:buChar char="–"/>
              <a:defRPr kumimoji="1">
                <a:solidFill>
                  <a:schemeClr val="tx1"/>
                </a:solidFill>
                <a:latin typeface="+mn-lt"/>
                <a:ea typeface="Arial" charset="0"/>
                <a:cs typeface="+mn-cs"/>
              </a:defRPr>
            </a:lvl4pPr>
            <a:lvl5pPr marL="1254125" indent="-265113" algn="l" rtl="0" eaLnBrk="0" fontAlgn="base" hangingPunct="0">
              <a:spcBef>
                <a:spcPct val="0"/>
              </a:spcBef>
              <a:spcAft>
                <a:spcPct val="40000"/>
              </a:spcAft>
              <a:buChar char="»"/>
              <a:defRPr kumimoji="1">
                <a:solidFill>
                  <a:schemeClr val="tx1"/>
                </a:solidFill>
                <a:latin typeface="+mn-lt"/>
                <a:ea typeface="Arial" charset="0"/>
                <a:cs typeface="+mn-cs"/>
              </a:defRPr>
            </a:lvl5pPr>
            <a:lvl6pPr marL="1711325" indent="-265113" algn="l" rtl="0" fontAlgn="base">
              <a:spcBef>
                <a:spcPct val="0"/>
              </a:spcBef>
              <a:spcAft>
                <a:spcPct val="40000"/>
              </a:spcAft>
              <a:buChar char="»"/>
              <a:defRPr>
                <a:solidFill>
                  <a:schemeClr val="tx1"/>
                </a:solidFill>
                <a:latin typeface="+mn-lt"/>
                <a:cs typeface="+mn-cs"/>
              </a:defRPr>
            </a:lvl6pPr>
            <a:lvl7pPr marL="2168525" indent="-265113" algn="l" rtl="0" fontAlgn="base">
              <a:spcBef>
                <a:spcPct val="0"/>
              </a:spcBef>
              <a:spcAft>
                <a:spcPct val="40000"/>
              </a:spcAft>
              <a:buChar char="»"/>
              <a:defRPr>
                <a:solidFill>
                  <a:schemeClr val="tx1"/>
                </a:solidFill>
                <a:latin typeface="+mn-lt"/>
                <a:cs typeface="+mn-cs"/>
              </a:defRPr>
            </a:lvl7pPr>
            <a:lvl8pPr marL="2625725" indent="-265113" algn="l" rtl="0" fontAlgn="base">
              <a:spcBef>
                <a:spcPct val="0"/>
              </a:spcBef>
              <a:spcAft>
                <a:spcPct val="40000"/>
              </a:spcAft>
              <a:buChar char="»"/>
              <a:defRPr>
                <a:solidFill>
                  <a:schemeClr val="tx1"/>
                </a:solidFill>
                <a:latin typeface="+mn-lt"/>
                <a:cs typeface="+mn-cs"/>
              </a:defRPr>
            </a:lvl8pPr>
            <a:lvl9pPr marL="3082925" indent="-265113" algn="l" rtl="0" fontAlgn="base">
              <a:spcBef>
                <a:spcPct val="0"/>
              </a:spcBef>
              <a:spcAft>
                <a:spcPct val="40000"/>
              </a:spcAft>
              <a:buChar char="»"/>
              <a:defRPr>
                <a:solidFill>
                  <a:schemeClr val="tx1"/>
                </a:solidFill>
                <a:latin typeface="+mn-lt"/>
                <a:cs typeface="+mn-cs"/>
              </a:defRPr>
            </a:lvl9pPr>
          </a:lstStyle>
          <a:p>
            <a:r>
              <a:rPr lang="en-US" kern="0" dirty="0"/>
              <a:t>Let an application to access system resources.</a:t>
            </a:r>
          </a:p>
          <a:p>
            <a:r>
              <a:rPr lang="en-US" kern="0" dirty="0"/>
              <a:t>OS provide an interface (</a:t>
            </a:r>
            <a:r>
              <a:rPr lang="en-US" b="1" kern="0" dirty="0"/>
              <a:t>System call</a:t>
            </a:r>
            <a:r>
              <a:rPr lang="en-US" kern="0" dirty="0"/>
              <a:t>) for the application</a:t>
            </a:r>
          </a:p>
          <a:p>
            <a:r>
              <a:rPr lang="en-US" kern="0" dirty="0"/>
              <a:t>It usually use the technique called “interrupt vector” </a:t>
            </a:r>
          </a:p>
          <a:p>
            <a:pPr lvl="1"/>
            <a:r>
              <a:rPr lang="en-US" sz="1800" kern="0" dirty="0"/>
              <a:t>Linux use </a:t>
            </a:r>
            <a:r>
              <a:rPr lang="en-US" sz="1800" b="1" kern="0" dirty="0">
                <a:solidFill>
                  <a:srgbClr val="FF0000"/>
                </a:solidFill>
              </a:rPr>
              <a:t>0x80 </a:t>
            </a:r>
            <a:r>
              <a:rPr lang="en-US" sz="1800" b="1" kern="0" dirty="0">
                <a:solidFill>
                  <a:srgbClr val="FF0000"/>
                </a:solidFill>
                <a:sym typeface="Wingdings" pitchFamily="2" charset="2"/>
              </a:rPr>
              <a:t> Int 0x80</a:t>
            </a:r>
            <a:r>
              <a:rPr lang="en-US" sz="1800" kern="0" dirty="0"/>
              <a:t> </a:t>
            </a:r>
          </a:p>
          <a:p>
            <a:pPr lvl="1"/>
            <a:r>
              <a:rPr lang="en-US" sz="1800" kern="0" dirty="0"/>
              <a:t>Windows use </a:t>
            </a:r>
            <a:r>
              <a:rPr lang="en-US" sz="1800" b="1" kern="0" dirty="0">
                <a:solidFill>
                  <a:srgbClr val="FF0000"/>
                </a:solidFill>
              </a:rPr>
              <a:t>0x2E</a:t>
            </a:r>
          </a:p>
        </p:txBody>
      </p:sp>
      <p:sp>
        <p:nvSpPr>
          <p:cNvPr id="5" name="Rectangle 4">
            <a:extLst>
              <a:ext uri="{FF2B5EF4-FFF2-40B4-BE49-F238E27FC236}">
                <a16:creationId xmlns:a16="http://schemas.microsoft.com/office/drawing/2014/main" id="{4FC67F4B-7F35-B742-AA5A-B674E46536E4}"/>
              </a:ext>
            </a:extLst>
          </p:cNvPr>
          <p:cNvSpPr/>
          <p:nvPr/>
        </p:nvSpPr>
        <p:spPr>
          <a:xfrm>
            <a:off x="300038" y="4241450"/>
            <a:ext cx="5643562" cy="92333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800" dirty="0">
                <a:solidFill>
                  <a:srgbClr val="222222"/>
                </a:solidFill>
                <a:latin typeface="Arial" panose="020B0604020202020204" pitchFamily="34" charset="0"/>
              </a:rPr>
              <a:t>In </a:t>
            </a:r>
            <a:r>
              <a:rPr lang="en-US" sz="1800" dirty="0">
                <a:solidFill>
                  <a:srgbClr val="0B0080"/>
                </a:solidFill>
                <a:latin typeface="Arial" panose="020B0604020202020204" pitchFamily="34" charset="0"/>
                <a:hlinkClick r:id="rId3" tooltip="System programming"/>
              </a:rPr>
              <a:t>system programming</a:t>
            </a:r>
            <a:r>
              <a:rPr lang="en-US" sz="1800" dirty="0">
                <a:solidFill>
                  <a:srgbClr val="222222"/>
                </a:solidFill>
                <a:latin typeface="Arial" panose="020B0604020202020204" pitchFamily="34" charset="0"/>
              </a:rPr>
              <a:t>, an </a:t>
            </a:r>
            <a:r>
              <a:rPr lang="en-US" sz="1800" b="1" dirty="0">
                <a:solidFill>
                  <a:srgbClr val="222222"/>
                </a:solidFill>
                <a:latin typeface="Arial" panose="020B0604020202020204" pitchFamily="34" charset="0"/>
              </a:rPr>
              <a:t>interrupt</a:t>
            </a:r>
            <a:r>
              <a:rPr lang="en-US" sz="1800" dirty="0">
                <a:solidFill>
                  <a:srgbClr val="222222"/>
                </a:solidFill>
                <a:latin typeface="Arial" panose="020B0604020202020204" pitchFamily="34" charset="0"/>
              </a:rPr>
              <a:t> is a signal to the </a:t>
            </a:r>
            <a:r>
              <a:rPr lang="en-US" sz="1800" dirty="0">
                <a:solidFill>
                  <a:srgbClr val="0B0080"/>
                </a:solidFill>
                <a:latin typeface="Arial" panose="020B0604020202020204" pitchFamily="34" charset="0"/>
                <a:hlinkClick r:id="rId4" tooltip="Central processing unit"/>
              </a:rPr>
              <a:t>processor</a:t>
            </a:r>
            <a:r>
              <a:rPr lang="en-US" sz="1800" dirty="0">
                <a:solidFill>
                  <a:srgbClr val="222222"/>
                </a:solidFill>
                <a:latin typeface="Arial" panose="020B0604020202020204" pitchFamily="34" charset="0"/>
              </a:rPr>
              <a:t> emitted by hardware or software indicating an event that needs immediate attention. </a:t>
            </a:r>
            <a:endParaRPr lang="en-US" sz="1800" dirty="0"/>
          </a:p>
        </p:txBody>
      </p:sp>
      <p:grpSp>
        <p:nvGrpSpPr>
          <p:cNvPr id="6" name="Group 11">
            <a:extLst>
              <a:ext uri="{FF2B5EF4-FFF2-40B4-BE49-F238E27FC236}">
                <a16:creationId xmlns:a16="http://schemas.microsoft.com/office/drawing/2014/main" id="{0D61F0F2-3771-8840-864C-DE5E633CCEB3}"/>
              </a:ext>
            </a:extLst>
          </p:cNvPr>
          <p:cNvGrpSpPr>
            <a:grpSpLocks/>
          </p:cNvGrpSpPr>
          <p:nvPr/>
        </p:nvGrpSpPr>
        <p:grpSpPr bwMode="auto">
          <a:xfrm>
            <a:off x="6234113" y="2409980"/>
            <a:ext cx="2095500" cy="3098800"/>
            <a:chOff x="0" y="0"/>
            <a:chExt cx="1320" cy="1952"/>
          </a:xfrm>
        </p:grpSpPr>
        <p:pic>
          <p:nvPicPr>
            <p:cNvPr id="7" name="Picture 16" descr="Operating system placement.svg">
              <a:extLst>
                <a:ext uri="{FF2B5EF4-FFF2-40B4-BE49-F238E27FC236}">
                  <a16:creationId xmlns:a16="http://schemas.microsoft.com/office/drawing/2014/main" id="{6437EF9E-22C0-8C41-9A1F-CAFAE5BA06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320" cy="195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5">
              <a:hlinkClick r:id="rId6" tooltip="Hardware"/>
              <a:extLst>
                <a:ext uri="{FF2B5EF4-FFF2-40B4-BE49-F238E27FC236}">
                  <a16:creationId xmlns:a16="http://schemas.microsoft.com/office/drawing/2014/main" id="{2809B23E-ABB3-F840-B12B-56F50FF39FC1}"/>
                </a:ext>
              </a:extLst>
            </p:cNvPr>
            <p:cNvSpPr>
              <a:spLocks noChangeArrowheads="1"/>
            </p:cNvSpPr>
            <p:nvPr/>
          </p:nvSpPr>
          <p:spPr bwMode="auto">
            <a:xfrm>
              <a:off x="6" y="1074"/>
              <a:ext cx="984" cy="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9" name="Rectangle 8">
              <a:hlinkClick r:id="rId7" tooltip="Operating System"/>
              <a:extLst>
                <a:ext uri="{FF2B5EF4-FFF2-40B4-BE49-F238E27FC236}">
                  <a16:creationId xmlns:a16="http://schemas.microsoft.com/office/drawing/2014/main" id="{C16A8DFE-402F-B545-91B3-2085AA1232C5}"/>
                </a:ext>
              </a:extLst>
            </p:cNvPr>
            <p:cNvSpPr>
              <a:spLocks noChangeArrowheads="1"/>
            </p:cNvSpPr>
            <p:nvPr/>
          </p:nvSpPr>
          <p:spPr bwMode="auto">
            <a:xfrm>
              <a:off x="6" y="714"/>
              <a:ext cx="984" cy="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10" name="Rectangle 13">
              <a:hlinkClick r:id="rId8" tooltip="Application"/>
              <a:extLst>
                <a:ext uri="{FF2B5EF4-FFF2-40B4-BE49-F238E27FC236}">
                  <a16:creationId xmlns:a16="http://schemas.microsoft.com/office/drawing/2014/main" id="{7FEB9AA8-3A4E-3244-917A-2C1FFC0821D8}"/>
                </a:ext>
              </a:extLst>
            </p:cNvPr>
            <p:cNvSpPr>
              <a:spLocks noChangeArrowheads="1"/>
            </p:cNvSpPr>
            <p:nvPr/>
          </p:nvSpPr>
          <p:spPr bwMode="auto">
            <a:xfrm>
              <a:off x="6" y="360"/>
              <a:ext cx="984" cy="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11" name="Rectangle 12">
              <a:hlinkClick r:id="rId9" tooltip="User"/>
              <a:extLst>
                <a:ext uri="{FF2B5EF4-FFF2-40B4-BE49-F238E27FC236}">
                  <a16:creationId xmlns:a16="http://schemas.microsoft.com/office/drawing/2014/main" id="{03DF729F-31B9-054A-A14D-0AE2C5453376}"/>
                </a:ext>
              </a:extLst>
            </p:cNvPr>
            <p:cNvSpPr>
              <a:spLocks noChangeArrowheads="1"/>
            </p:cNvSpPr>
            <p:nvPr/>
          </p:nvSpPr>
          <p:spPr bwMode="auto">
            <a:xfrm>
              <a:off x="6" y="6"/>
              <a:ext cx="984" cy="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3537045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576FD-1F35-D343-8C0A-B93C4F43034B}"/>
              </a:ext>
            </a:extLst>
          </p:cNvPr>
          <p:cNvSpPr>
            <a:spLocks noGrp="1"/>
          </p:cNvSpPr>
          <p:nvPr>
            <p:ph type="title"/>
          </p:nvPr>
        </p:nvSpPr>
        <p:spPr/>
        <p:txBody>
          <a:bodyPr/>
          <a:lstStyle/>
          <a:p>
            <a:r>
              <a:rPr lang="en-US" altLang="zh-CN" dirty="0"/>
              <a:t>Filter</a:t>
            </a:r>
            <a:r>
              <a:rPr lang="zh-CN" altLang="en-US" dirty="0"/>
              <a:t> </a:t>
            </a:r>
            <a:r>
              <a:rPr lang="en-US" altLang="zh-CN" dirty="0"/>
              <a:t>Driver</a:t>
            </a:r>
            <a:r>
              <a:rPr lang="zh-CN" altLang="en-US" dirty="0"/>
              <a:t> </a:t>
            </a:r>
            <a:r>
              <a:rPr lang="en-US" altLang="zh-CN" dirty="0"/>
              <a:t>Rootkit</a:t>
            </a:r>
            <a:endParaRPr lang="en-US" dirty="0"/>
          </a:p>
        </p:txBody>
      </p:sp>
      <p:pic>
        <p:nvPicPr>
          <p:cNvPr id="5" name="Content Placeholder 4" descr="A close up of text on a white background&#10;&#10;Description automatically generated">
            <a:extLst>
              <a:ext uri="{FF2B5EF4-FFF2-40B4-BE49-F238E27FC236}">
                <a16:creationId xmlns:a16="http://schemas.microsoft.com/office/drawing/2014/main" id="{27A51DD7-FC8A-DF41-8F30-49C15CC0DE1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2603" y="749300"/>
            <a:ext cx="7551591" cy="5663692"/>
          </a:xfrm>
        </p:spPr>
      </p:pic>
      <p:sp>
        <p:nvSpPr>
          <p:cNvPr id="8" name="Rectangle 7">
            <a:extLst>
              <a:ext uri="{FF2B5EF4-FFF2-40B4-BE49-F238E27FC236}">
                <a16:creationId xmlns:a16="http://schemas.microsoft.com/office/drawing/2014/main" id="{D6B486DA-3E85-024B-A4F1-16835A04644E}"/>
              </a:ext>
            </a:extLst>
          </p:cNvPr>
          <p:cNvSpPr/>
          <p:nvPr/>
        </p:nvSpPr>
        <p:spPr bwMode="auto">
          <a:xfrm>
            <a:off x="3633216" y="3657600"/>
            <a:ext cx="1255776" cy="402336"/>
          </a:xfrm>
          <a:prstGeom prst="rect">
            <a:avLst/>
          </a:prstGeom>
          <a:solidFill>
            <a:srgbClr val="FF0000">
              <a:alpha val="25882"/>
            </a:srgbClr>
          </a:solidFill>
          <a:ln w="9525" cap="flat" cmpd="sng" algn="ctr">
            <a:solidFill>
              <a:srgbClr val="000000">
                <a:alpha val="32941"/>
              </a:srgbClr>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664190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039D0-5A0F-994D-8C7C-3F77EB80F1D4}"/>
              </a:ext>
            </a:extLst>
          </p:cNvPr>
          <p:cNvSpPr>
            <a:spLocks noGrp="1"/>
          </p:cNvSpPr>
          <p:nvPr>
            <p:ph type="title"/>
          </p:nvPr>
        </p:nvSpPr>
        <p:spPr/>
        <p:txBody>
          <a:bodyPr/>
          <a:lstStyle/>
          <a:p>
            <a:r>
              <a:rPr lang="en-US" dirty="0" err="1"/>
              <a:t>STUXnet</a:t>
            </a:r>
            <a:endParaRPr lang="en-US" dirty="0"/>
          </a:p>
        </p:txBody>
      </p:sp>
      <p:pic>
        <p:nvPicPr>
          <p:cNvPr id="5" name="Content Placeholder 4">
            <a:extLst>
              <a:ext uri="{FF2B5EF4-FFF2-40B4-BE49-F238E27FC236}">
                <a16:creationId xmlns:a16="http://schemas.microsoft.com/office/drawing/2014/main" id="{0E4C0E5B-A36A-4D48-8696-CCA351AAB807}"/>
              </a:ext>
            </a:extLst>
          </p:cNvPr>
          <p:cNvPicPr>
            <a:picLocks noGrp="1" noChangeAspect="1"/>
          </p:cNvPicPr>
          <p:nvPr>
            <p:ph idx="1"/>
          </p:nvPr>
        </p:nvPicPr>
        <p:blipFill>
          <a:blip r:embed="rId2"/>
          <a:stretch>
            <a:fillRect/>
          </a:stretch>
        </p:blipFill>
        <p:spPr>
          <a:xfrm>
            <a:off x="1682220" y="1489075"/>
            <a:ext cx="5750984" cy="4313238"/>
          </a:xfrm>
        </p:spPr>
      </p:pic>
      <p:pic>
        <p:nvPicPr>
          <p:cNvPr id="4" name="Picture 3">
            <a:extLst>
              <a:ext uri="{FF2B5EF4-FFF2-40B4-BE49-F238E27FC236}">
                <a16:creationId xmlns:a16="http://schemas.microsoft.com/office/drawing/2014/main" id="{F3B9AAC5-AF3F-3D49-98BB-1D9982673152}"/>
              </a:ext>
            </a:extLst>
          </p:cNvPr>
          <p:cNvPicPr>
            <a:picLocks noChangeAspect="1"/>
          </p:cNvPicPr>
          <p:nvPr/>
        </p:nvPicPr>
        <p:blipFill>
          <a:blip r:embed="rId3"/>
          <a:stretch>
            <a:fillRect/>
          </a:stretch>
        </p:blipFill>
        <p:spPr>
          <a:xfrm>
            <a:off x="0" y="857250"/>
            <a:ext cx="9144000" cy="5143500"/>
          </a:xfrm>
          <a:prstGeom prst="rect">
            <a:avLst/>
          </a:prstGeom>
        </p:spPr>
      </p:pic>
    </p:spTree>
    <p:extLst>
      <p:ext uri="{BB962C8B-B14F-4D97-AF65-F5344CB8AC3E}">
        <p14:creationId xmlns:p14="http://schemas.microsoft.com/office/powerpoint/2010/main" val="16302414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039D0-5A0F-994D-8C7C-3F77EB80F1D4}"/>
              </a:ext>
            </a:extLst>
          </p:cNvPr>
          <p:cNvSpPr>
            <a:spLocks noGrp="1"/>
          </p:cNvSpPr>
          <p:nvPr>
            <p:ph type="title"/>
          </p:nvPr>
        </p:nvSpPr>
        <p:spPr/>
        <p:txBody>
          <a:bodyPr/>
          <a:lstStyle/>
          <a:p>
            <a:r>
              <a:rPr lang="en-US" dirty="0" err="1"/>
              <a:t>STUXnet</a:t>
            </a:r>
            <a:endParaRPr lang="en-US" dirty="0"/>
          </a:p>
        </p:txBody>
      </p:sp>
      <p:pic>
        <p:nvPicPr>
          <p:cNvPr id="5" name="Content Placeholder 4">
            <a:extLst>
              <a:ext uri="{FF2B5EF4-FFF2-40B4-BE49-F238E27FC236}">
                <a16:creationId xmlns:a16="http://schemas.microsoft.com/office/drawing/2014/main" id="{0E4C0E5B-A36A-4D48-8696-CCA351AAB807}"/>
              </a:ext>
            </a:extLst>
          </p:cNvPr>
          <p:cNvPicPr>
            <a:picLocks noGrp="1" noChangeAspect="1"/>
          </p:cNvPicPr>
          <p:nvPr>
            <p:ph idx="1"/>
          </p:nvPr>
        </p:nvPicPr>
        <p:blipFill>
          <a:blip r:embed="rId3"/>
          <a:stretch>
            <a:fillRect/>
          </a:stretch>
        </p:blipFill>
        <p:spPr>
          <a:xfrm>
            <a:off x="1682220" y="1489075"/>
            <a:ext cx="5750984" cy="4313238"/>
          </a:xfrm>
        </p:spPr>
      </p:pic>
      <p:pic>
        <p:nvPicPr>
          <p:cNvPr id="4" name="Picture 3">
            <a:extLst>
              <a:ext uri="{FF2B5EF4-FFF2-40B4-BE49-F238E27FC236}">
                <a16:creationId xmlns:a16="http://schemas.microsoft.com/office/drawing/2014/main" id="{F3B9AAC5-AF3F-3D49-98BB-1D9982673152}"/>
              </a:ext>
            </a:extLst>
          </p:cNvPr>
          <p:cNvPicPr>
            <a:picLocks noChangeAspect="1"/>
          </p:cNvPicPr>
          <p:nvPr/>
        </p:nvPicPr>
        <p:blipFill>
          <a:blip r:embed="rId4"/>
          <a:stretch>
            <a:fillRect/>
          </a:stretch>
        </p:blipFill>
        <p:spPr>
          <a:xfrm>
            <a:off x="0" y="857250"/>
            <a:ext cx="9144000" cy="5143500"/>
          </a:xfrm>
          <a:prstGeom prst="rect">
            <a:avLst/>
          </a:prstGeom>
        </p:spPr>
      </p:pic>
      <p:pic>
        <p:nvPicPr>
          <p:cNvPr id="6" name="STUXNET: The Virus that Almost Started WW3">
            <a:hlinkClick r:id="" action="ppaction://media"/>
            <a:extLst>
              <a:ext uri="{FF2B5EF4-FFF2-40B4-BE49-F238E27FC236}">
                <a16:creationId xmlns:a16="http://schemas.microsoft.com/office/drawing/2014/main" id="{6103B654-C5F1-2E45-A978-B7A574E46F32}"/>
              </a:ext>
            </a:extLst>
          </p:cNvPr>
          <p:cNvPicPr>
            <a:picLocks noRot="1" noChangeAspect="1"/>
          </p:cNvPicPr>
          <p:nvPr>
            <a:videoFile r:link="rId1"/>
          </p:nvPr>
        </p:nvPicPr>
        <p:blipFill>
          <a:blip r:embed="rId5"/>
          <a:stretch>
            <a:fillRect/>
          </a:stretch>
        </p:blipFill>
        <p:spPr>
          <a:xfrm>
            <a:off x="-18342" y="857250"/>
            <a:ext cx="9144000" cy="5143500"/>
          </a:xfrm>
          <a:prstGeom prst="rect">
            <a:avLst/>
          </a:prstGeom>
        </p:spPr>
      </p:pic>
    </p:spTree>
    <p:extLst>
      <p:ext uri="{BB962C8B-B14F-4D97-AF65-F5344CB8AC3E}">
        <p14:creationId xmlns:p14="http://schemas.microsoft.com/office/powerpoint/2010/main" val="1247013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6"/>
                </p:tgtEl>
              </p:cMediaNode>
            </p:vide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039D0-5A0F-994D-8C7C-3F77EB80F1D4}"/>
              </a:ext>
            </a:extLst>
          </p:cNvPr>
          <p:cNvSpPr>
            <a:spLocks noGrp="1"/>
          </p:cNvSpPr>
          <p:nvPr>
            <p:ph type="title"/>
          </p:nvPr>
        </p:nvSpPr>
        <p:spPr/>
        <p:txBody>
          <a:bodyPr/>
          <a:lstStyle/>
          <a:p>
            <a:r>
              <a:rPr lang="en-US" dirty="0" err="1"/>
              <a:t>STUXnet</a:t>
            </a:r>
            <a:endParaRPr lang="en-US" dirty="0"/>
          </a:p>
        </p:txBody>
      </p:sp>
      <p:sp>
        <p:nvSpPr>
          <p:cNvPr id="3" name="Content Placeholder 2">
            <a:extLst>
              <a:ext uri="{FF2B5EF4-FFF2-40B4-BE49-F238E27FC236}">
                <a16:creationId xmlns:a16="http://schemas.microsoft.com/office/drawing/2014/main" id="{EFE56988-788C-3044-B752-7F1AEFA29CEC}"/>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5F23B68-786F-7A4B-AC0C-6BB748A9E32F}"/>
              </a:ext>
            </a:extLst>
          </p:cNvPr>
          <p:cNvPicPr>
            <a:picLocks noChangeAspect="1"/>
          </p:cNvPicPr>
          <p:nvPr/>
        </p:nvPicPr>
        <p:blipFill>
          <a:blip r:embed="rId2"/>
          <a:stretch>
            <a:fillRect/>
          </a:stretch>
        </p:blipFill>
        <p:spPr>
          <a:xfrm>
            <a:off x="0" y="749299"/>
            <a:ext cx="9144000" cy="5873675"/>
          </a:xfrm>
          <a:prstGeom prst="rect">
            <a:avLst/>
          </a:prstGeom>
        </p:spPr>
      </p:pic>
    </p:spTree>
    <p:extLst>
      <p:ext uri="{BB962C8B-B14F-4D97-AF65-F5344CB8AC3E}">
        <p14:creationId xmlns:p14="http://schemas.microsoft.com/office/powerpoint/2010/main" val="7856892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0699C-97F9-A849-9A4C-639E0D3026E9}"/>
              </a:ext>
            </a:extLst>
          </p:cNvPr>
          <p:cNvSpPr>
            <a:spLocks noGrp="1"/>
          </p:cNvSpPr>
          <p:nvPr>
            <p:ph type="title"/>
          </p:nvPr>
        </p:nvSpPr>
        <p:spPr/>
        <p:txBody>
          <a:bodyPr/>
          <a:lstStyle/>
          <a:p>
            <a:r>
              <a:rPr lang="en-US" dirty="0"/>
              <a:t>Analysis </a:t>
            </a:r>
            <a:r>
              <a:rPr lang="en-US" dirty="0" err="1"/>
              <a:t>STUXnet</a:t>
            </a:r>
            <a:r>
              <a:rPr lang="en-US" dirty="0"/>
              <a:t> Memory Dump Image</a:t>
            </a:r>
          </a:p>
        </p:txBody>
      </p:sp>
      <p:pic>
        <p:nvPicPr>
          <p:cNvPr id="6" name="Content Placeholder 5">
            <a:extLst>
              <a:ext uri="{FF2B5EF4-FFF2-40B4-BE49-F238E27FC236}">
                <a16:creationId xmlns:a16="http://schemas.microsoft.com/office/drawing/2014/main" id="{EA2E4209-B701-9143-9CE5-C4877F83D5FA}"/>
              </a:ext>
            </a:extLst>
          </p:cNvPr>
          <p:cNvPicPr>
            <a:picLocks noGrp="1" noChangeAspect="1"/>
          </p:cNvPicPr>
          <p:nvPr>
            <p:ph idx="1"/>
          </p:nvPr>
        </p:nvPicPr>
        <p:blipFill>
          <a:blip r:embed="rId2"/>
          <a:stretch>
            <a:fillRect/>
          </a:stretch>
        </p:blipFill>
        <p:spPr>
          <a:xfrm>
            <a:off x="1031149" y="1151890"/>
            <a:ext cx="6072293" cy="4554220"/>
          </a:xfrm>
          <a:prstGeom prst="rect">
            <a:avLst/>
          </a:prstGeom>
        </p:spPr>
      </p:pic>
      <p:pic>
        <p:nvPicPr>
          <p:cNvPr id="4" name="Picture 3">
            <a:extLst>
              <a:ext uri="{FF2B5EF4-FFF2-40B4-BE49-F238E27FC236}">
                <a16:creationId xmlns:a16="http://schemas.microsoft.com/office/drawing/2014/main" id="{FCE4B664-C18C-CD47-BB63-29AD35BE4FCB}"/>
              </a:ext>
            </a:extLst>
          </p:cNvPr>
          <p:cNvPicPr>
            <a:picLocks noChangeAspect="1"/>
          </p:cNvPicPr>
          <p:nvPr/>
        </p:nvPicPr>
        <p:blipFill>
          <a:blip r:embed="rId3"/>
          <a:stretch>
            <a:fillRect/>
          </a:stretch>
        </p:blipFill>
        <p:spPr>
          <a:xfrm>
            <a:off x="6185496" y="2879090"/>
            <a:ext cx="1484936" cy="1136904"/>
          </a:xfrm>
          <a:prstGeom prst="rect">
            <a:avLst/>
          </a:prstGeom>
        </p:spPr>
      </p:pic>
      <p:sp>
        <p:nvSpPr>
          <p:cNvPr id="7" name="Rectangle 6">
            <a:extLst>
              <a:ext uri="{FF2B5EF4-FFF2-40B4-BE49-F238E27FC236}">
                <a16:creationId xmlns:a16="http://schemas.microsoft.com/office/drawing/2014/main" id="{16CCD6CA-463C-134C-933D-795BB7B62781}"/>
              </a:ext>
            </a:extLst>
          </p:cNvPr>
          <p:cNvSpPr/>
          <p:nvPr/>
        </p:nvSpPr>
        <p:spPr bwMode="auto">
          <a:xfrm>
            <a:off x="1877568" y="2694686"/>
            <a:ext cx="1121664" cy="256032"/>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Malware</a:t>
            </a:r>
          </a:p>
        </p:txBody>
      </p:sp>
      <p:sp>
        <p:nvSpPr>
          <p:cNvPr id="8" name="Rectangle 7">
            <a:extLst>
              <a:ext uri="{FF2B5EF4-FFF2-40B4-BE49-F238E27FC236}">
                <a16:creationId xmlns:a16="http://schemas.microsoft.com/office/drawing/2014/main" id="{08AA0A0C-9CD0-3749-B2E7-48F589C5FB35}"/>
              </a:ext>
            </a:extLst>
          </p:cNvPr>
          <p:cNvSpPr/>
          <p:nvPr/>
        </p:nvSpPr>
        <p:spPr>
          <a:xfrm>
            <a:off x="2663952" y="5843282"/>
            <a:ext cx="5797296" cy="400110"/>
          </a:xfrm>
          <a:prstGeom prst="rect">
            <a:avLst/>
          </a:prstGeom>
        </p:spPr>
        <p:txBody>
          <a:bodyPr wrap="square">
            <a:spAutoFit/>
          </a:bodyPr>
          <a:lstStyle/>
          <a:p>
            <a:r>
              <a:rPr lang="en-US" dirty="0">
                <a:hlinkClick r:id="rId4"/>
              </a:rPr>
              <a:t>https://github.com/volatilityfoundation/volatility</a:t>
            </a:r>
            <a:endParaRPr lang="en-US" dirty="0"/>
          </a:p>
        </p:txBody>
      </p:sp>
    </p:spTree>
    <p:extLst>
      <p:ext uri="{BB962C8B-B14F-4D97-AF65-F5344CB8AC3E}">
        <p14:creationId xmlns:p14="http://schemas.microsoft.com/office/powerpoint/2010/main" val="40684778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2770A-B250-3D4F-9B37-FB2C6CB16034}"/>
              </a:ext>
            </a:extLst>
          </p:cNvPr>
          <p:cNvSpPr>
            <a:spLocks noGrp="1"/>
          </p:cNvSpPr>
          <p:nvPr>
            <p:ph type="title"/>
          </p:nvPr>
        </p:nvSpPr>
        <p:spPr/>
        <p:txBody>
          <a:bodyPr/>
          <a:lstStyle/>
          <a:p>
            <a:r>
              <a:rPr lang="en-US" dirty="0"/>
              <a:t>Analysis </a:t>
            </a:r>
            <a:r>
              <a:rPr lang="en-US" dirty="0" err="1"/>
              <a:t>STUXnet</a:t>
            </a:r>
            <a:r>
              <a:rPr lang="en-US" dirty="0"/>
              <a:t> Memory Dump Image</a:t>
            </a:r>
          </a:p>
        </p:txBody>
      </p:sp>
      <p:pic>
        <p:nvPicPr>
          <p:cNvPr id="5" name="Content Placeholder 4">
            <a:extLst>
              <a:ext uri="{FF2B5EF4-FFF2-40B4-BE49-F238E27FC236}">
                <a16:creationId xmlns:a16="http://schemas.microsoft.com/office/drawing/2014/main" id="{F6E8190D-2C6C-2446-9DCA-8546D261E58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0685"/>
          <a:stretch/>
        </p:blipFill>
        <p:spPr>
          <a:xfrm>
            <a:off x="300038" y="961708"/>
            <a:ext cx="8001000" cy="231680"/>
          </a:xfrm>
        </p:spPr>
      </p:pic>
      <p:pic>
        <p:nvPicPr>
          <p:cNvPr id="4" name="Picture 3" descr="A close up of text on a white surface&#10;&#10;Description automatically generated">
            <a:extLst>
              <a:ext uri="{FF2B5EF4-FFF2-40B4-BE49-F238E27FC236}">
                <a16:creationId xmlns:a16="http://schemas.microsoft.com/office/drawing/2014/main" id="{41F3999C-46CC-4E4B-BC40-9CC756FF9B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037" y="1800860"/>
            <a:ext cx="8020849" cy="3783076"/>
          </a:xfrm>
          <a:prstGeom prst="rect">
            <a:avLst/>
          </a:prstGeom>
        </p:spPr>
      </p:pic>
    </p:spTree>
    <p:extLst>
      <p:ext uri="{BB962C8B-B14F-4D97-AF65-F5344CB8AC3E}">
        <p14:creationId xmlns:p14="http://schemas.microsoft.com/office/powerpoint/2010/main" val="7700362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2770A-B250-3D4F-9B37-FB2C6CB16034}"/>
              </a:ext>
            </a:extLst>
          </p:cNvPr>
          <p:cNvSpPr>
            <a:spLocks noGrp="1"/>
          </p:cNvSpPr>
          <p:nvPr>
            <p:ph type="title"/>
          </p:nvPr>
        </p:nvSpPr>
        <p:spPr/>
        <p:txBody>
          <a:bodyPr/>
          <a:lstStyle/>
          <a:p>
            <a:r>
              <a:rPr lang="en-US" dirty="0"/>
              <a:t>Analysis </a:t>
            </a:r>
            <a:r>
              <a:rPr lang="en-US" dirty="0" err="1"/>
              <a:t>STUXnet</a:t>
            </a:r>
            <a:r>
              <a:rPr lang="en-US" dirty="0"/>
              <a:t> Memory Dump Image</a:t>
            </a:r>
          </a:p>
        </p:txBody>
      </p:sp>
      <p:pic>
        <p:nvPicPr>
          <p:cNvPr id="5" name="Content Placeholder 4">
            <a:extLst>
              <a:ext uri="{FF2B5EF4-FFF2-40B4-BE49-F238E27FC236}">
                <a16:creationId xmlns:a16="http://schemas.microsoft.com/office/drawing/2014/main" id="{F6E8190D-2C6C-2446-9DCA-8546D261E58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0685"/>
          <a:stretch/>
        </p:blipFill>
        <p:spPr>
          <a:xfrm>
            <a:off x="300038" y="961708"/>
            <a:ext cx="8001000" cy="231680"/>
          </a:xfrm>
        </p:spPr>
      </p:pic>
      <p:pic>
        <p:nvPicPr>
          <p:cNvPr id="7" name="Picture 6" descr="A close up of a logo&#10;&#10;Description automatically generated">
            <a:extLst>
              <a:ext uri="{FF2B5EF4-FFF2-40B4-BE49-F238E27FC236}">
                <a16:creationId xmlns:a16="http://schemas.microsoft.com/office/drawing/2014/main" id="{232B1EFA-BC06-8048-80BF-3E983BD556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038" y="1621282"/>
            <a:ext cx="8013700" cy="1079500"/>
          </a:xfrm>
          <a:prstGeom prst="rect">
            <a:avLst/>
          </a:prstGeom>
        </p:spPr>
      </p:pic>
      <p:pic>
        <p:nvPicPr>
          <p:cNvPr id="11" name="Picture 10">
            <a:extLst>
              <a:ext uri="{FF2B5EF4-FFF2-40B4-BE49-F238E27FC236}">
                <a16:creationId xmlns:a16="http://schemas.microsoft.com/office/drawing/2014/main" id="{235F6AFC-CA61-E348-8E21-5F52D8C493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038" y="2959100"/>
            <a:ext cx="7810500" cy="939800"/>
          </a:xfrm>
          <a:prstGeom prst="rect">
            <a:avLst/>
          </a:prstGeom>
        </p:spPr>
      </p:pic>
      <p:pic>
        <p:nvPicPr>
          <p:cNvPr id="13" name="Picture 12" descr="A screenshot of a cell phone&#10;&#10;Description automatically generated">
            <a:extLst>
              <a:ext uri="{FF2B5EF4-FFF2-40B4-BE49-F238E27FC236}">
                <a16:creationId xmlns:a16="http://schemas.microsoft.com/office/drawing/2014/main" id="{B2D6AE38-ECD2-AA48-8B4B-56FF058444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038" y="4196842"/>
            <a:ext cx="7861300" cy="1117600"/>
          </a:xfrm>
          <a:prstGeom prst="rect">
            <a:avLst/>
          </a:prstGeom>
        </p:spPr>
      </p:pic>
      <p:sp>
        <p:nvSpPr>
          <p:cNvPr id="14" name="TextBox 13">
            <a:extLst>
              <a:ext uri="{FF2B5EF4-FFF2-40B4-BE49-F238E27FC236}">
                <a16:creationId xmlns:a16="http://schemas.microsoft.com/office/drawing/2014/main" id="{DB75848C-154F-D644-8739-F55765665EEF}"/>
              </a:ext>
            </a:extLst>
          </p:cNvPr>
          <p:cNvSpPr txBox="1"/>
          <p:nvPr/>
        </p:nvSpPr>
        <p:spPr>
          <a:xfrm>
            <a:off x="195072" y="5542349"/>
            <a:ext cx="8753856" cy="707886"/>
          </a:xfrm>
          <a:prstGeom prst="rect">
            <a:avLst/>
          </a:prstGeom>
          <a:noFill/>
        </p:spPr>
        <p:txBody>
          <a:bodyPr wrap="square" rtlCol="0">
            <a:spAutoFit/>
          </a:bodyPr>
          <a:lstStyle/>
          <a:p>
            <a:r>
              <a:rPr lang="en-US" dirty="0"/>
              <a:t>Now Stuxnet can filter or hide specifically named files and directories on those file systems!</a:t>
            </a:r>
          </a:p>
        </p:txBody>
      </p:sp>
    </p:spTree>
    <p:extLst>
      <p:ext uri="{BB962C8B-B14F-4D97-AF65-F5344CB8AC3E}">
        <p14:creationId xmlns:p14="http://schemas.microsoft.com/office/powerpoint/2010/main" val="39154169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2770A-B250-3D4F-9B37-FB2C6CB16034}"/>
              </a:ext>
            </a:extLst>
          </p:cNvPr>
          <p:cNvSpPr>
            <a:spLocks noGrp="1"/>
          </p:cNvSpPr>
          <p:nvPr>
            <p:ph type="title"/>
          </p:nvPr>
        </p:nvSpPr>
        <p:spPr/>
        <p:txBody>
          <a:bodyPr/>
          <a:lstStyle/>
          <a:p>
            <a:r>
              <a:rPr lang="en-US" dirty="0"/>
              <a:t>Kernel Callback</a:t>
            </a:r>
          </a:p>
        </p:txBody>
      </p:sp>
      <p:sp>
        <p:nvSpPr>
          <p:cNvPr id="3" name="Content Placeholder 2">
            <a:extLst>
              <a:ext uri="{FF2B5EF4-FFF2-40B4-BE49-F238E27FC236}">
                <a16:creationId xmlns:a16="http://schemas.microsoft.com/office/drawing/2014/main" id="{0059EDC9-B0E4-8A44-98B6-4C5C833FA725}"/>
              </a:ext>
            </a:extLst>
          </p:cNvPr>
          <p:cNvSpPr>
            <a:spLocks noGrp="1"/>
          </p:cNvSpPr>
          <p:nvPr>
            <p:ph idx="1"/>
          </p:nvPr>
        </p:nvSpPr>
        <p:spPr>
          <a:xfrm>
            <a:off x="309562" y="1013587"/>
            <a:ext cx="8524875" cy="4313238"/>
          </a:xfrm>
        </p:spPr>
        <p:txBody>
          <a:bodyPr/>
          <a:lstStyle/>
          <a:p>
            <a:r>
              <a:rPr lang="en-US" dirty="0"/>
              <a:t>A </a:t>
            </a:r>
            <a:r>
              <a:rPr lang="en-US" b="1" dirty="0"/>
              <a:t>callback function </a:t>
            </a:r>
            <a:r>
              <a:rPr lang="en-US" dirty="0"/>
              <a:t>is one which is passed as an argument to another function and is invoked after the completion of the parent function.</a:t>
            </a:r>
          </a:p>
          <a:p>
            <a:pPr lvl="1"/>
            <a:r>
              <a:rPr lang="en-US" dirty="0"/>
              <a:t>In other words </a:t>
            </a:r>
            <a:r>
              <a:rPr lang="en-US" b="1" dirty="0"/>
              <a:t>callback</a:t>
            </a:r>
            <a:r>
              <a:rPr lang="en-US" dirty="0"/>
              <a:t> is a piece of executable code that is passed as an argument to other code, which is expected to </a:t>
            </a:r>
            <a:r>
              <a:rPr lang="en-US" i="1" dirty="0"/>
              <a:t>call back</a:t>
            </a:r>
            <a:r>
              <a:rPr lang="en-US" dirty="0"/>
              <a:t> (execute) the argument at some convenient time. </a:t>
            </a:r>
          </a:p>
          <a:p>
            <a:r>
              <a:rPr lang="en-US" dirty="0"/>
              <a:t>Kernel Callback</a:t>
            </a:r>
          </a:p>
          <a:p>
            <a:pPr lvl="1"/>
            <a:r>
              <a:rPr lang="en-US" dirty="0"/>
              <a:t>Supported on 64 bit systems</a:t>
            </a:r>
          </a:p>
          <a:p>
            <a:pPr lvl="1"/>
            <a:r>
              <a:rPr lang="en-US" dirty="0"/>
              <a:t>Safe for multicore machines</a:t>
            </a:r>
          </a:p>
          <a:p>
            <a:pPr lvl="1"/>
            <a:r>
              <a:rPr lang="en-US" dirty="0"/>
              <a:t>Lists of events:</a:t>
            </a:r>
          </a:p>
          <a:p>
            <a:pPr lvl="2"/>
            <a:r>
              <a:rPr lang="en-US" dirty="0"/>
              <a:t>Process creation</a:t>
            </a:r>
          </a:p>
          <a:p>
            <a:pPr lvl="2"/>
            <a:r>
              <a:rPr lang="en-US" dirty="0"/>
              <a:t>Thread creation</a:t>
            </a:r>
          </a:p>
          <a:p>
            <a:pPr lvl="2"/>
            <a:r>
              <a:rPr lang="en-US" dirty="0"/>
              <a:t>System shutdown</a:t>
            </a:r>
          </a:p>
          <a:p>
            <a:pPr lvl="2"/>
            <a:r>
              <a:rPr lang="en-US" dirty="0"/>
              <a:t>File system registration</a:t>
            </a:r>
          </a:p>
          <a:p>
            <a:pPr lvl="2"/>
            <a:r>
              <a:rPr lang="en-US" dirty="0"/>
              <a:t>PnP(Plug and Play)</a:t>
            </a:r>
          </a:p>
          <a:p>
            <a:pPr lvl="2"/>
            <a:r>
              <a:rPr lang="en-US" dirty="0" err="1"/>
              <a:t>etc</a:t>
            </a:r>
            <a:r>
              <a:rPr lang="en-US" dirty="0"/>
              <a:t>…</a:t>
            </a:r>
          </a:p>
        </p:txBody>
      </p:sp>
    </p:spTree>
    <p:extLst>
      <p:ext uri="{BB962C8B-B14F-4D97-AF65-F5344CB8AC3E}">
        <p14:creationId xmlns:p14="http://schemas.microsoft.com/office/powerpoint/2010/main" val="16203147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2770A-B250-3D4F-9B37-FB2C6CB16034}"/>
              </a:ext>
            </a:extLst>
          </p:cNvPr>
          <p:cNvSpPr>
            <a:spLocks noGrp="1"/>
          </p:cNvSpPr>
          <p:nvPr>
            <p:ph type="title"/>
          </p:nvPr>
        </p:nvSpPr>
        <p:spPr/>
        <p:txBody>
          <a:bodyPr/>
          <a:lstStyle/>
          <a:p>
            <a:r>
              <a:rPr lang="en-US" dirty="0"/>
              <a:t>Analysis </a:t>
            </a:r>
            <a:r>
              <a:rPr lang="en-US" dirty="0" err="1"/>
              <a:t>STUXnet</a:t>
            </a:r>
            <a:r>
              <a:rPr lang="en-US" dirty="0"/>
              <a:t> Memory Dump Image</a:t>
            </a:r>
          </a:p>
        </p:txBody>
      </p:sp>
      <p:sp>
        <p:nvSpPr>
          <p:cNvPr id="14" name="TextBox 13">
            <a:extLst>
              <a:ext uri="{FF2B5EF4-FFF2-40B4-BE49-F238E27FC236}">
                <a16:creationId xmlns:a16="http://schemas.microsoft.com/office/drawing/2014/main" id="{DB75848C-154F-D644-8739-F55765665EEF}"/>
              </a:ext>
            </a:extLst>
          </p:cNvPr>
          <p:cNvSpPr txBox="1"/>
          <p:nvPr/>
        </p:nvSpPr>
        <p:spPr>
          <a:xfrm>
            <a:off x="6356999" y="1092269"/>
            <a:ext cx="2157984" cy="4708981"/>
          </a:xfrm>
          <a:prstGeom prst="rect">
            <a:avLst/>
          </a:prstGeom>
          <a:noFill/>
        </p:spPr>
        <p:txBody>
          <a:bodyPr wrap="square" rtlCol="0">
            <a:spAutoFit/>
          </a:bodyPr>
          <a:lstStyle/>
          <a:p>
            <a:r>
              <a:rPr lang="en-US" dirty="0"/>
              <a:t>Now Stuxnet can receive notification when new file system become available – So it can immediately spread or hide files</a:t>
            </a:r>
          </a:p>
          <a:p>
            <a:endParaRPr lang="en-US" dirty="0"/>
          </a:p>
          <a:p>
            <a:r>
              <a:rPr lang="en-US" dirty="0"/>
              <a:t>And is able to inject code into process when they try to load other DLLs. </a:t>
            </a:r>
          </a:p>
        </p:txBody>
      </p:sp>
      <p:pic>
        <p:nvPicPr>
          <p:cNvPr id="8" name="Content Placeholder 7" descr="A close up of text on a black background&#10;&#10;Description automatically generated">
            <a:extLst>
              <a:ext uri="{FF2B5EF4-FFF2-40B4-BE49-F238E27FC236}">
                <a16:creationId xmlns:a16="http://schemas.microsoft.com/office/drawing/2014/main" id="{E0D7D4D4-FA55-934F-859C-65C33C206FD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701362"/>
            <a:ext cx="6271289" cy="6055038"/>
          </a:xfrm>
        </p:spPr>
      </p:pic>
      <p:sp>
        <p:nvSpPr>
          <p:cNvPr id="9" name="Right Arrow 8">
            <a:extLst>
              <a:ext uri="{FF2B5EF4-FFF2-40B4-BE49-F238E27FC236}">
                <a16:creationId xmlns:a16="http://schemas.microsoft.com/office/drawing/2014/main" id="{E72BA438-812B-CD46-9AE7-E1975C090D7D}"/>
              </a:ext>
            </a:extLst>
          </p:cNvPr>
          <p:cNvSpPr/>
          <p:nvPr/>
        </p:nvSpPr>
        <p:spPr bwMode="auto">
          <a:xfrm rot="19235251">
            <a:off x="4610885" y="2859672"/>
            <a:ext cx="1711195" cy="722905"/>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0" name="Right Arrow 9">
            <a:extLst>
              <a:ext uri="{FF2B5EF4-FFF2-40B4-BE49-F238E27FC236}">
                <a16:creationId xmlns:a16="http://schemas.microsoft.com/office/drawing/2014/main" id="{CC0EAB61-72CE-A44F-8D8E-C2C9C69899FF}"/>
              </a:ext>
            </a:extLst>
          </p:cNvPr>
          <p:cNvSpPr/>
          <p:nvPr/>
        </p:nvSpPr>
        <p:spPr bwMode="auto">
          <a:xfrm>
            <a:off x="4753250" y="4643361"/>
            <a:ext cx="1426464" cy="902208"/>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3313046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EC67D-F37F-914D-BB4A-774B1362F812}"/>
              </a:ext>
            </a:extLst>
          </p:cNvPr>
          <p:cNvSpPr>
            <a:spLocks noGrp="1"/>
          </p:cNvSpPr>
          <p:nvPr>
            <p:ph type="title"/>
          </p:nvPr>
        </p:nvSpPr>
        <p:spPr/>
        <p:txBody>
          <a:bodyPr/>
          <a:lstStyle/>
          <a:p>
            <a:endParaRPr lang="en-US" dirty="0"/>
          </a:p>
        </p:txBody>
      </p:sp>
      <p:pic>
        <p:nvPicPr>
          <p:cNvPr id="7" name="Picture 6">
            <a:extLst>
              <a:ext uri="{FF2B5EF4-FFF2-40B4-BE49-F238E27FC236}">
                <a16:creationId xmlns:a16="http://schemas.microsoft.com/office/drawing/2014/main" id="{D28C0C76-E4E3-E947-AE5C-19C230FDEB2E}"/>
              </a:ext>
            </a:extLst>
          </p:cNvPr>
          <p:cNvPicPr>
            <a:picLocks noChangeAspect="1"/>
          </p:cNvPicPr>
          <p:nvPr/>
        </p:nvPicPr>
        <p:blipFill>
          <a:blip r:embed="rId2"/>
          <a:stretch>
            <a:fillRect/>
          </a:stretch>
        </p:blipFill>
        <p:spPr>
          <a:xfrm>
            <a:off x="883989" y="0"/>
            <a:ext cx="7352209" cy="6858000"/>
          </a:xfrm>
          <a:prstGeom prst="rect">
            <a:avLst/>
          </a:prstGeom>
        </p:spPr>
        <p:style>
          <a:lnRef idx="2">
            <a:schemeClr val="dk1"/>
          </a:lnRef>
          <a:fillRef idx="1">
            <a:schemeClr val="lt1"/>
          </a:fillRef>
          <a:effectRef idx="0">
            <a:schemeClr val="dk1"/>
          </a:effectRef>
          <a:fontRef idx="minor">
            <a:schemeClr val="dk1"/>
          </a:fontRef>
        </p:style>
      </p:pic>
      <p:sp>
        <p:nvSpPr>
          <p:cNvPr id="6" name="TextBox 5">
            <a:extLst>
              <a:ext uri="{FF2B5EF4-FFF2-40B4-BE49-F238E27FC236}">
                <a16:creationId xmlns:a16="http://schemas.microsoft.com/office/drawing/2014/main" id="{B75FB14D-E7B1-BB43-BF86-D6323C60CFD2}"/>
              </a:ext>
            </a:extLst>
          </p:cNvPr>
          <p:cNvSpPr txBox="1"/>
          <p:nvPr/>
        </p:nvSpPr>
        <p:spPr>
          <a:xfrm>
            <a:off x="6453419" y="3710334"/>
            <a:ext cx="1885909"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b="1" dirty="0">
                <a:solidFill>
                  <a:srgbClr val="FF0000"/>
                </a:solidFill>
              </a:rPr>
              <a:t>7. DKOM</a:t>
            </a:r>
          </a:p>
        </p:txBody>
      </p:sp>
      <p:sp>
        <p:nvSpPr>
          <p:cNvPr id="10" name="Right Arrow 9">
            <a:extLst>
              <a:ext uri="{FF2B5EF4-FFF2-40B4-BE49-F238E27FC236}">
                <a16:creationId xmlns:a16="http://schemas.microsoft.com/office/drawing/2014/main" id="{D300E0A2-9060-AC46-B0CB-E5D38AA2E8FF}"/>
              </a:ext>
            </a:extLst>
          </p:cNvPr>
          <p:cNvSpPr/>
          <p:nvPr/>
        </p:nvSpPr>
        <p:spPr bwMode="auto">
          <a:xfrm rot="7786705">
            <a:off x="6964404" y="4151348"/>
            <a:ext cx="522561" cy="516128"/>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1" name="TextBox 10">
            <a:extLst>
              <a:ext uri="{FF2B5EF4-FFF2-40B4-BE49-F238E27FC236}">
                <a16:creationId xmlns:a16="http://schemas.microsoft.com/office/drawing/2014/main" id="{44802550-A8DA-FB48-A083-69C9653F8614}"/>
              </a:ext>
            </a:extLst>
          </p:cNvPr>
          <p:cNvSpPr txBox="1"/>
          <p:nvPr/>
        </p:nvSpPr>
        <p:spPr>
          <a:xfrm>
            <a:off x="5937505" y="5251734"/>
            <a:ext cx="2164080"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b="1" dirty="0">
                <a:solidFill>
                  <a:srgbClr val="FF0000"/>
                </a:solidFill>
              </a:rPr>
              <a:t>8.</a:t>
            </a:r>
            <a:r>
              <a:rPr lang="zh-CN" altLang="en-US" b="1" dirty="0">
                <a:solidFill>
                  <a:srgbClr val="FF0000"/>
                </a:solidFill>
              </a:rPr>
              <a:t> </a:t>
            </a:r>
            <a:r>
              <a:rPr lang="en-US" altLang="zh-CN" b="1" dirty="0">
                <a:solidFill>
                  <a:srgbClr val="FF0000"/>
                </a:solidFill>
              </a:rPr>
              <a:t>Virtualization</a:t>
            </a:r>
            <a:endParaRPr lang="en-US" b="1" dirty="0">
              <a:solidFill>
                <a:srgbClr val="FF0000"/>
              </a:solidFill>
            </a:endParaRPr>
          </a:p>
        </p:txBody>
      </p:sp>
      <p:sp>
        <p:nvSpPr>
          <p:cNvPr id="14" name="Right Arrow 13">
            <a:extLst>
              <a:ext uri="{FF2B5EF4-FFF2-40B4-BE49-F238E27FC236}">
                <a16:creationId xmlns:a16="http://schemas.microsoft.com/office/drawing/2014/main" id="{0E468EBC-3C02-6E4A-BDB0-2167AA3E72CB}"/>
              </a:ext>
            </a:extLst>
          </p:cNvPr>
          <p:cNvSpPr/>
          <p:nvPr/>
        </p:nvSpPr>
        <p:spPr bwMode="auto">
          <a:xfrm rot="7786705">
            <a:off x="6802210" y="5764195"/>
            <a:ext cx="522561" cy="516128"/>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 </a:t>
            </a:r>
          </a:p>
        </p:txBody>
      </p:sp>
      <p:sp>
        <p:nvSpPr>
          <p:cNvPr id="15" name="TextBox 14">
            <a:extLst>
              <a:ext uri="{FF2B5EF4-FFF2-40B4-BE49-F238E27FC236}">
                <a16:creationId xmlns:a16="http://schemas.microsoft.com/office/drawing/2014/main" id="{9FF08787-AFDA-724A-83B8-5DBA549110F8}"/>
              </a:ext>
            </a:extLst>
          </p:cNvPr>
          <p:cNvSpPr txBox="1"/>
          <p:nvPr/>
        </p:nvSpPr>
        <p:spPr>
          <a:xfrm>
            <a:off x="332442" y="5823160"/>
            <a:ext cx="2164080"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b="1" dirty="0">
                <a:solidFill>
                  <a:srgbClr val="FF0000"/>
                </a:solidFill>
              </a:rPr>
              <a:t>9. Hardware</a:t>
            </a:r>
          </a:p>
        </p:txBody>
      </p:sp>
      <p:sp>
        <p:nvSpPr>
          <p:cNvPr id="16" name="Right Arrow 15">
            <a:extLst>
              <a:ext uri="{FF2B5EF4-FFF2-40B4-BE49-F238E27FC236}">
                <a16:creationId xmlns:a16="http://schemas.microsoft.com/office/drawing/2014/main" id="{3DAF9A26-B362-5D4C-B4DE-76A165B39FEB}"/>
              </a:ext>
            </a:extLst>
          </p:cNvPr>
          <p:cNvSpPr/>
          <p:nvPr/>
        </p:nvSpPr>
        <p:spPr bwMode="auto">
          <a:xfrm rot="3322231">
            <a:off x="1092904" y="6238295"/>
            <a:ext cx="522561" cy="516128"/>
          </a:xfrm>
          <a:prstGeom prst="rightArrow">
            <a:avLst>
              <a:gd name="adj1" fmla="val 50000"/>
              <a:gd name="adj2" fmla="val 65647"/>
            </a:avLst>
          </a:prstGeom>
          <a:solidFill>
            <a:srgbClr val="FF0000"/>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 </a:t>
            </a:r>
          </a:p>
        </p:txBody>
      </p:sp>
    </p:spTree>
    <p:extLst>
      <p:ext uri="{BB962C8B-B14F-4D97-AF65-F5344CB8AC3E}">
        <p14:creationId xmlns:p14="http://schemas.microsoft.com/office/powerpoint/2010/main" val="78818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heckerboard(across)">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heckerboard(across)">
                                      <p:cBhvr>
                                        <p:cTn id="15" dur="500"/>
                                        <p:tgtEl>
                                          <p:spTgt spid="11"/>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heckerboard(across)">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checkerboard(across)">
                                      <p:cBhvr>
                                        <p:cTn id="23" dur="500"/>
                                        <p:tgtEl>
                                          <p:spTgt spid="15"/>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checkerboard(across)">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4"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58818-AD06-4A41-86F6-B31E2571DADD}"/>
              </a:ext>
            </a:extLst>
          </p:cNvPr>
          <p:cNvSpPr>
            <a:spLocks noGrp="1"/>
          </p:cNvSpPr>
          <p:nvPr>
            <p:ph type="title"/>
          </p:nvPr>
        </p:nvSpPr>
        <p:spPr/>
        <p:txBody>
          <a:bodyPr/>
          <a:lstStyle/>
          <a:p>
            <a:r>
              <a:rPr lang="en-US" dirty="0"/>
              <a:t>The “Ring”</a:t>
            </a:r>
          </a:p>
        </p:txBody>
      </p:sp>
      <p:pic>
        <p:nvPicPr>
          <p:cNvPr id="4" name="Picture 3">
            <a:extLst>
              <a:ext uri="{FF2B5EF4-FFF2-40B4-BE49-F238E27FC236}">
                <a16:creationId xmlns:a16="http://schemas.microsoft.com/office/drawing/2014/main" id="{09FA8EE5-3756-884A-A2E9-A819005A87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8256" y="1489075"/>
            <a:ext cx="5705409" cy="4107895"/>
          </a:xfrm>
          <a:prstGeom prst="rect">
            <a:avLst/>
          </a:prstGeom>
        </p:spPr>
      </p:pic>
      <p:cxnSp>
        <p:nvCxnSpPr>
          <p:cNvPr id="6" name="Straight Arrow Connector 5">
            <a:extLst>
              <a:ext uri="{FF2B5EF4-FFF2-40B4-BE49-F238E27FC236}">
                <a16:creationId xmlns:a16="http://schemas.microsoft.com/office/drawing/2014/main" id="{C3154F31-5D9F-AC4A-9653-FAEF3D253951}"/>
              </a:ext>
            </a:extLst>
          </p:cNvPr>
          <p:cNvCxnSpPr>
            <a:cxnSpLocks/>
          </p:cNvCxnSpPr>
          <p:nvPr/>
        </p:nvCxnSpPr>
        <p:spPr bwMode="auto">
          <a:xfrm>
            <a:off x="4718304" y="3645694"/>
            <a:ext cx="1207008" cy="0"/>
          </a:xfrm>
          <a:prstGeom prst="straightConnector1">
            <a:avLst/>
          </a:prstGeom>
          <a:solidFill>
            <a:schemeClr val="accent1"/>
          </a:solidFill>
          <a:ln w="76200" cap="flat" cmpd="sng" algn="ctr">
            <a:solidFill>
              <a:schemeClr val="tx1"/>
            </a:solidFill>
            <a:prstDash val="solid"/>
            <a:round/>
            <a:headEnd type="triangle"/>
            <a:tailEnd type="triangle"/>
          </a:ln>
          <a:effectLst/>
        </p:spPr>
      </p:cxnSp>
      <p:sp>
        <p:nvSpPr>
          <p:cNvPr id="8" name="TextBox 7">
            <a:extLst>
              <a:ext uri="{FF2B5EF4-FFF2-40B4-BE49-F238E27FC236}">
                <a16:creationId xmlns:a16="http://schemas.microsoft.com/office/drawing/2014/main" id="{4D7545AF-CFA2-4A4C-8736-1D6ADCE48FB6}"/>
              </a:ext>
            </a:extLst>
          </p:cNvPr>
          <p:cNvSpPr txBox="1"/>
          <p:nvPr/>
        </p:nvSpPr>
        <p:spPr>
          <a:xfrm>
            <a:off x="4572000" y="2931604"/>
            <a:ext cx="2048256"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b="1" dirty="0">
                <a:solidFill>
                  <a:srgbClr val="FF0000"/>
                </a:solidFill>
              </a:rPr>
              <a:t>System Call </a:t>
            </a:r>
            <a:r>
              <a:rPr lang="en-US" sz="1600" b="1" dirty="0">
                <a:solidFill>
                  <a:srgbClr val="FF0000"/>
                </a:solidFill>
                <a:sym typeface="Wingdings" pitchFamily="2" charset="2"/>
              </a:rPr>
              <a:t> </a:t>
            </a:r>
          </a:p>
          <a:p>
            <a:r>
              <a:rPr lang="en-US" sz="1600" b="1" dirty="0" err="1">
                <a:solidFill>
                  <a:srgbClr val="FF0000"/>
                </a:solidFill>
              </a:rPr>
              <a:t>WinAPI</a:t>
            </a:r>
            <a:r>
              <a:rPr lang="en-US" sz="1600" b="1" dirty="0">
                <a:solidFill>
                  <a:srgbClr val="FF0000"/>
                </a:solidFill>
              </a:rPr>
              <a:t> (Windows)</a:t>
            </a:r>
          </a:p>
        </p:txBody>
      </p:sp>
    </p:spTree>
    <p:extLst>
      <p:ext uri="{BB962C8B-B14F-4D97-AF65-F5344CB8AC3E}">
        <p14:creationId xmlns:p14="http://schemas.microsoft.com/office/powerpoint/2010/main" val="321358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zh-CN" altLang="en-US"/>
          </a:p>
        </p:txBody>
      </p:sp>
      <p:sp>
        <p:nvSpPr>
          <p:cNvPr id="3" name="内容占位符 2"/>
          <p:cNvSpPr>
            <a:spLocks noGrp="1"/>
          </p:cNvSpPr>
          <p:nvPr>
            <p:ph idx="1"/>
          </p:nvPr>
        </p:nvSpPr>
        <p:spPr/>
        <p:txBody>
          <a:bodyPr/>
          <a:lstStyle/>
          <a:p>
            <a:endParaRPr kumimoji="1" lang="zh-CN" altLang="en-US" dirty="0"/>
          </a:p>
        </p:txBody>
      </p:sp>
      <p:sp>
        <p:nvSpPr>
          <p:cNvPr id="4" name="TextBox 5"/>
          <p:cNvSpPr txBox="1"/>
          <p:nvPr/>
        </p:nvSpPr>
        <p:spPr>
          <a:xfrm>
            <a:off x="3307988" y="2373119"/>
            <a:ext cx="2420104" cy="1015663"/>
          </a:xfrm>
          <a:prstGeom prst="rect">
            <a:avLst/>
          </a:prstGeom>
          <a:noFill/>
        </p:spPr>
        <p:txBody>
          <a:bodyPr wrap="none" rtlCol="0">
            <a:spAutoFit/>
          </a:bodyPr>
          <a:lstStyle/>
          <a:p>
            <a:r>
              <a:rPr lang="en-US" sz="6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Q &amp; A</a:t>
            </a:r>
          </a:p>
        </p:txBody>
      </p:sp>
      <p:pic>
        <p:nvPicPr>
          <p:cNvPr id="5" name="Picture 9" descr="imgres.jpe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735411" y="3385498"/>
            <a:ext cx="1662089" cy="1654702"/>
          </a:xfrm>
          <a:prstGeom prst="rect">
            <a:avLst/>
          </a:prstGeom>
        </p:spPr>
      </p:pic>
    </p:spTree>
    <p:extLst>
      <p:ext uri="{BB962C8B-B14F-4D97-AF65-F5344CB8AC3E}">
        <p14:creationId xmlns:p14="http://schemas.microsoft.com/office/powerpoint/2010/main" val="9828466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C435B65-FD20-B04C-AB9A-05705DE41476}"/>
              </a:ext>
            </a:extLst>
          </p:cNvPr>
          <p:cNvSpPr/>
          <p:nvPr/>
        </p:nvSpPr>
        <p:spPr bwMode="auto">
          <a:xfrm>
            <a:off x="0" y="3367668"/>
            <a:ext cx="9069194" cy="211873"/>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2" name="Title 1">
            <a:extLst>
              <a:ext uri="{FF2B5EF4-FFF2-40B4-BE49-F238E27FC236}">
                <a16:creationId xmlns:a16="http://schemas.microsoft.com/office/drawing/2014/main" id="{8BB51CD4-7D05-5841-A1B6-35462642756C}"/>
              </a:ext>
            </a:extLst>
          </p:cNvPr>
          <p:cNvSpPr>
            <a:spLocks noGrp="1"/>
          </p:cNvSpPr>
          <p:nvPr>
            <p:ph type="title"/>
          </p:nvPr>
        </p:nvSpPr>
        <p:spPr/>
        <p:txBody>
          <a:bodyPr/>
          <a:lstStyle/>
          <a:p>
            <a:r>
              <a:rPr lang="en-US" dirty="0"/>
              <a:t>CPU Interrupt</a:t>
            </a:r>
          </a:p>
        </p:txBody>
      </p:sp>
      <p:sp>
        <p:nvSpPr>
          <p:cNvPr id="4" name="Rectangle 3">
            <a:extLst>
              <a:ext uri="{FF2B5EF4-FFF2-40B4-BE49-F238E27FC236}">
                <a16:creationId xmlns:a16="http://schemas.microsoft.com/office/drawing/2014/main" id="{5D988194-1E96-5446-AF01-A3369EEED680}"/>
              </a:ext>
            </a:extLst>
          </p:cNvPr>
          <p:cNvSpPr/>
          <p:nvPr/>
        </p:nvSpPr>
        <p:spPr bwMode="auto">
          <a:xfrm>
            <a:off x="232317" y="1628076"/>
            <a:ext cx="2553630" cy="101476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User Mode Execution</a:t>
            </a:r>
          </a:p>
        </p:txBody>
      </p:sp>
      <p:sp>
        <p:nvSpPr>
          <p:cNvPr id="5" name="Rectangle 4">
            <a:extLst>
              <a:ext uri="{FF2B5EF4-FFF2-40B4-BE49-F238E27FC236}">
                <a16:creationId xmlns:a16="http://schemas.microsoft.com/office/drawing/2014/main" id="{F1348BC2-D4CA-B247-A8DA-AB3835281785}"/>
              </a:ext>
            </a:extLst>
          </p:cNvPr>
          <p:cNvSpPr/>
          <p:nvPr/>
        </p:nvSpPr>
        <p:spPr bwMode="auto">
          <a:xfrm>
            <a:off x="3172289" y="1628076"/>
            <a:ext cx="2553630" cy="101476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Interruption occurred</a:t>
            </a:r>
          </a:p>
        </p:txBody>
      </p:sp>
      <p:sp>
        <p:nvSpPr>
          <p:cNvPr id="6" name="Rectangle 5">
            <a:extLst>
              <a:ext uri="{FF2B5EF4-FFF2-40B4-BE49-F238E27FC236}">
                <a16:creationId xmlns:a16="http://schemas.microsoft.com/office/drawing/2014/main" id="{37857EB3-2519-B14F-B1FB-37D71458AEC0}"/>
              </a:ext>
            </a:extLst>
          </p:cNvPr>
          <p:cNvSpPr/>
          <p:nvPr/>
        </p:nvSpPr>
        <p:spPr bwMode="auto">
          <a:xfrm>
            <a:off x="1509132" y="4122234"/>
            <a:ext cx="2553630" cy="101476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Interrupt Vector Table</a:t>
            </a:r>
          </a:p>
        </p:txBody>
      </p:sp>
      <p:sp>
        <p:nvSpPr>
          <p:cNvPr id="7" name="Rectangle 6">
            <a:extLst>
              <a:ext uri="{FF2B5EF4-FFF2-40B4-BE49-F238E27FC236}">
                <a16:creationId xmlns:a16="http://schemas.microsoft.com/office/drawing/2014/main" id="{072EF23D-B539-FA42-8EA3-92110093BC33}"/>
              </a:ext>
            </a:extLst>
          </p:cNvPr>
          <p:cNvSpPr/>
          <p:nvPr/>
        </p:nvSpPr>
        <p:spPr bwMode="auto">
          <a:xfrm>
            <a:off x="4557712" y="4122234"/>
            <a:ext cx="2553630" cy="101476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Interrupt Handler</a:t>
            </a:r>
          </a:p>
        </p:txBody>
      </p:sp>
      <p:sp>
        <p:nvSpPr>
          <p:cNvPr id="8" name="Rectangle 7">
            <a:extLst>
              <a:ext uri="{FF2B5EF4-FFF2-40B4-BE49-F238E27FC236}">
                <a16:creationId xmlns:a16="http://schemas.microsoft.com/office/drawing/2014/main" id="{4A7DC0F4-FEBF-5B45-BAAB-5740FEC00262}"/>
              </a:ext>
            </a:extLst>
          </p:cNvPr>
          <p:cNvSpPr/>
          <p:nvPr/>
        </p:nvSpPr>
        <p:spPr bwMode="auto">
          <a:xfrm>
            <a:off x="6515564" y="1628076"/>
            <a:ext cx="2553630" cy="101476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Next instruction</a:t>
            </a:r>
          </a:p>
        </p:txBody>
      </p:sp>
      <p:sp>
        <p:nvSpPr>
          <p:cNvPr id="9" name="Right Arrow 8">
            <a:extLst>
              <a:ext uri="{FF2B5EF4-FFF2-40B4-BE49-F238E27FC236}">
                <a16:creationId xmlns:a16="http://schemas.microsoft.com/office/drawing/2014/main" id="{2731391E-426C-2B49-90B8-3AC2B0D45BF7}"/>
              </a:ext>
            </a:extLst>
          </p:cNvPr>
          <p:cNvSpPr/>
          <p:nvPr/>
        </p:nvSpPr>
        <p:spPr bwMode="auto">
          <a:xfrm>
            <a:off x="2616473" y="2133909"/>
            <a:ext cx="587993" cy="557561"/>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0" name="Right Arrow 9">
            <a:extLst>
              <a:ext uri="{FF2B5EF4-FFF2-40B4-BE49-F238E27FC236}">
                <a16:creationId xmlns:a16="http://schemas.microsoft.com/office/drawing/2014/main" id="{95ED3000-661E-CA47-8921-716630210E7F}"/>
              </a:ext>
            </a:extLst>
          </p:cNvPr>
          <p:cNvSpPr/>
          <p:nvPr/>
        </p:nvSpPr>
        <p:spPr bwMode="auto">
          <a:xfrm rot="7481489">
            <a:off x="2731029" y="3152464"/>
            <a:ext cx="1818644" cy="557561"/>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1" name="Right Arrow 10">
            <a:extLst>
              <a:ext uri="{FF2B5EF4-FFF2-40B4-BE49-F238E27FC236}">
                <a16:creationId xmlns:a16="http://schemas.microsoft.com/office/drawing/2014/main" id="{3AF94A9D-CD76-544B-BBFA-B8C6E57F019D}"/>
              </a:ext>
            </a:extLst>
          </p:cNvPr>
          <p:cNvSpPr/>
          <p:nvPr/>
        </p:nvSpPr>
        <p:spPr bwMode="auto">
          <a:xfrm>
            <a:off x="4009156" y="4350833"/>
            <a:ext cx="587993" cy="557561"/>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2" name="Right Arrow 11">
            <a:extLst>
              <a:ext uri="{FF2B5EF4-FFF2-40B4-BE49-F238E27FC236}">
                <a16:creationId xmlns:a16="http://schemas.microsoft.com/office/drawing/2014/main" id="{62462919-FE8E-E64A-82BD-0C0DB6638438}"/>
              </a:ext>
            </a:extLst>
          </p:cNvPr>
          <p:cNvSpPr/>
          <p:nvPr/>
        </p:nvSpPr>
        <p:spPr bwMode="auto">
          <a:xfrm rot="17951213">
            <a:off x="5751747" y="3178136"/>
            <a:ext cx="1818644" cy="557561"/>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4" name="TextBox 13">
            <a:extLst>
              <a:ext uri="{FF2B5EF4-FFF2-40B4-BE49-F238E27FC236}">
                <a16:creationId xmlns:a16="http://schemas.microsoft.com/office/drawing/2014/main" id="{3048D1F7-0132-6D4C-B30E-9A6499C625D9}"/>
              </a:ext>
            </a:extLst>
          </p:cNvPr>
          <p:cNvSpPr txBox="1"/>
          <p:nvPr/>
        </p:nvSpPr>
        <p:spPr>
          <a:xfrm>
            <a:off x="100361" y="2943922"/>
            <a:ext cx="1438214" cy="400110"/>
          </a:xfrm>
          <a:prstGeom prst="rect">
            <a:avLst/>
          </a:prstGeom>
          <a:noFill/>
        </p:spPr>
        <p:txBody>
          <a:bodyPr wrap="none" rtlCol="0">
            <a:spAutoFit/>
          </a:bodyPr>
          <a:lstStyle/>
          <a:p>
            <a:r>
              <a:rPr lang="en-US" dirty="0"/>
              <a:t>User Mode</a:t>
            </a:r>
          </a:p>
        </p:txBody>
      </p:sp>
      <p:sp>
        <p:nvSpPr>
          <p:cNvPr id="15" name="TextBox 14">
            <a:extLst>
              <a:ext uri="{FF2B5EF4-FFF2-40B4-BE49-F238E27FC236}">
                <a16:creationId xmlns:a16="http://schemas.microsoft.com/office/drawing/2014/main" id="{770D5CC6-2F88-3E4B-8A7B-6DFE33E90D2C}"/>
              </a:ext>
            </a:extLst>
          </p:cNvPr>
          <p:cNvSpPr txBox="1"/>
          <p:nvPr/>
        </p:nvSpPr>
        <p:spPr>
          <a:xfrm>
            <a:off x="100361" y="3599671"/>
            <a:ext cx="1638590" cy="400110"/>
          </a:xfrm>
          <a:prstGeom prst="rect">
            <a:avLst/>
          </a:prstGeom>
          <a:noFill/>
        </p:spPr>
        <p:txBody>
          <a:bodyPr wrap="none" rtlCol="0">
            <a:spAutoFit/>
          </a:bodyPr>
          <a:lstStyle/>
          <a:p>
            <a:r>
              <a:rPr lang="en-US" dirty="0"/>
              <a:t>Kernel Mode</a:t>
            </a:r>
          </a:p>
        </p:txBody>
      </p:sp>
    </p:spTree>
    <p:extLst>
      <p:ext uri="{BB962C8B-B14F-4D97-AF65-F5344CB8AC3E}">
        <p14:creationId xmlns:p14="http://schemas.microsoft.com/office/powerpoint/2010/main" val="634858076"/>
      </p:ext>
    </p:extLst>
  </p:cSld>
  <p:clrMapOvr>
    <a:masterClrMapping/>
  </p:clrMapOvr>
</p:sld>
</file>

<file path=ppt/theme/theme1.xml><?xml version="1.0" encoding="utf-8"?>
<a:theme xmlns:a="http://schemas.openxmlformats.org/drawingml/2006/main" name="Standard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tandard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round/>
          <a:headEnd type="none" w="med" len="med"/>
          <a:tailEnd type="none" w="med" len="med"/>
        </a:ln>
        <a:effectLst/>
      </a:spPr>
      <a:bodyPr vert="horz" wrap="none" lIns="90000" tIns="46800" rIns="90000" bIns="46800" numCol="1" rtlCol="0"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Standarddesign 1">
        <a:dk1>
          <a:srgbClr val="000000"/>
        </a:dk1>
        <a:lt1>
          <a:srgbClr val="FFFFFF"/>
        </a:lt1>
        <a:dk2>
          <a:srgbClr val="4C7013"/>
        </a:dk2>
        <a:lt2>
          <a:srgbClr val="0061B2"/>
        </a:lt2>
        <a:accent1>
          <a:srgbClr val="FEA501"/>
        </a:accent1>
        <a:accent2>
          <a:srgbClr val="C8A058"/>
        </a:accent2>
        <a:accent3>
          <a:srgbClr val="FFFFFF"/>
        </a:accent3>
        <a:accent4>
          <a:srgbClr val="000000"/>
        </a:accent4>
        <a:accent5>
          <a:srgbClr val="FECFAA"/>
        </a:accent5>
        <a:accent6>
          <a:srgbClr val="B5914F"/>
        </a:accent6>
        <a:hlink>
          <a:srgbClr val="C40505"/>
        </a:hlink>
        <a:folHlink>
          <a:srgbClr val="919191"/>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51395</TotalTime>
  <Words>2290</Words>
  <Application>Microsoft Macintosh PowerPoint</Application>
  <PresentationFormat>On-screen Show (4:3)</PresentationFormat>
  <Paragraphs>536</Paragraphs>
  <Slides>80</Slides>
  <Notes>31</Notes>
  <HiddenSlides>1</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80</vt:i4>
      </vt:variant>
    </vt:vector>
  </HeadingPairs>
  <TitlesOfParts>
    <vt:vector size="90" baseType="lpstr">
      <vt:lpstr>Gotham SSm A</vt:lpstr>
      <vt:lpstr>Segoe UI</vt:lpstr>
      <vt:lpstr>Agency FB</vt:lpstr>
      <vt:lpstr>Arial</vt:lpstr>
      <vt:lpstr>Calibri</vt:lpstr>
      <vt:lpstr>Franklin Gothic Book</vt:lpstr>
      <vt:lpstr>Franklin Gothic Medium</vt:lpstr>
      <vt:lpstr>Times New Roman</vt:lpstr>
      <vt:lpstr>Wingdings</vt:lpstr>
      <vt:lpstr>Standarddesign</vt:lpstr>
      <vt:lpstr>PowerPoint Presentation</vt:lpstr>
      <vt:lpstr>Review – Hook</vt:lpstr>
      <vt:lpstr>River System ???</vt:lpstr>
      <vt:lpstr>PowerPoint Presentation</vt:lpstr>
      <vt:lpstr>Introduction to WinAPI</vt:lpstr>
      <vt:lpstr>System Call &amp; WinAPI</vt:lpstr>
      <vt:lpstr>What is System Call?</vt:lpstr>
      <vt:lpstr>The “Ring”</vt:lpstr>
      <vt:lpstr>CPU Interrupt</vt:lpstr>
      <vt:lpstr>Windows System Call and API</vt:lpstr>
      <vt:lpstr>User Mode and Kernel</vt:lpstr>
      <vt:lpstr>Write a file in Notepad</vt:lpstr>
      <vt:lpstr>API Hook</vt:lpstr>
      <vt:lpstr>API Call (Normally)</vt:lpstr>
      <vt:lpstr>API Hook</vt:lpstr>
      <vt:lpstr>API Hook Tech Map</vt:lpstr>
      <vt:lpstr>API Hook Tech Map</vt:lpstr>
      <vt:lpstr>API Hook Tech Map</vt:lpstr>
      <vt:lpstr> </vt:lpstr>
      <vt:lpstr>Processes in Windows</vt:lpstr>
      <vt:lpstr>Stealth Process</vt:lpstr>
      <vt:lpstr>Stealth Process</vt:lpstr>
      <vt:lpstr>API Hook Tech Map</vt:lpstr>
      <vt:lpstr>Processes in Windows</vt:lpstr>
      <vt:lpstr>Processes API</vt:lpstr>
      <vt:lpstr>Create Stealth Process</vt:lpstr>
      <vt:lpstr>Processes in Windows</vt:lpstr>
      <vt:lpstr>Example 1: Stealth Process</vt:lpstr>
      <vt:lpstr>stealth.cpp  DllMain()</vt:lpstr>
      <vt:lpstr>stealth.cpp  DllMain()</vt:lpstr>
      <vt:lpstr>stealth.cpp  DllMain()</vt:lpstr>
      <vt:lpstr>PowerPoint Presentation</vt:lpstr>
      <vt:lpstr>Create Stealth Process</vt:lpstr>
      <vt:lpstr>Create Stealth Process</vt:lpstr>
      <vt:lpstr>Create Stealth Process</vt:lpstr>
      <vt:lpstr>Example 2: Global Hook</vt:lpstr>
      <vt:lpstr>PowerPoint Presentation</vt:lpstr>
      <vt:lpstr>PowerPoint Presentation</vt:lpstr>
      <vt:lpstr>Review: Stealth Process</vt:lpstr>
      <vt:lpstr>Processes API</vt:lpstr>
      <vt:lpstr>Create Stealth Process</vt:lpstr>
      <vt:lpstr>The “Ring”</vt:lpstr>
      <vt:lpstr>CPU Interrupt</vt:lpstr>
      <vt:lpstr>Windows System Call and API</vt:lpstr>
      <vt:lpstr>Write a file in Notepad</vt:lpstr>
      <vt:lpstr>Rootkit (Kernel Mode)</vt:lpstr>
      <vt:lpstr>Rootkit (Kernel Mode)</vt:lpstr>
      <vt:lpstr>Rootkit (Kernel Mode)</vt:lpstr>
      <vt:lpstr>PowerPoint Presentation</vt:lpstr>
      <vt:lpstr>PowerPoint Presentation</vt:lpstr>
      <vt:lpstr>Hooking</vt:lpstr>
      <vt:lpstr>PowerPoint Presentation</vt:lpstr>
      <vt:lpstr>Interrupt Descriptor Table Hooking (IDT Hooking) </vt:lpstr>
      <vt:lpstr>IDT Hooking Problems </vt:lpstr>
      <vt:lpstr>PowerPoint Presentation</vt:lpstr>
      <vt:lpstr>Machine Specific Register Hooking (MSR Hooking) </vt:lpstr>
      <vt:lpstr>MSR Hooking Problems </vt:lpstr>
      <vt:lpstr>PowerPoint Presentation</vt:lpstr>
      <vt:lpstr>System Descriptor Table Hooking (SDT, SSDT) </vt:lpstr>
      <vt:lpstr>Registers available in the x86-64 instruction set  </vt:lpstr>
      <vt:lpstr>System Descriptor Table Hooking (SDT, SSDT) </vt:lpstr>
      <vt:lpstr>System Descriptor Table Hooking (SDT, SSDT) </vt:lpstr>
      <vt:lpstr>SSDT Hooking Problems</vt:lpstr>
      <vt:lpstr>PowerPoint Presentation</vt:lpstr>
      <vt:lpstr>Windows Driver 101</vt:lpstr>
      <vt:lpstr>Windows Driver 101</vt:lpstr>
      <vt:lpstr>Windows Driver 101</vt:lpstr>
      <vt:lpstr>Device Object and Driver Stack</vt:lpstr>
      <vt:lpstr>Filter Driver Rootkit</vt:lpstr>
      <vt:lpstr>Filter Driver Rootkit</vt:lpstr>
      <vt:lpstr>STUXnet</vt:lpstr>
      <vt:lpstr>STUXnet</vt:lpstr>
      <vt:lpstr>STUXnet</vt:lpstr>
      <vt:lpstr>Analysis STUXnet Memory Dump Image</vt:lpstr>
      <vt:lpstr>Analysis STUXnet Memory Dump Image</vt:lpstr>
      <vt:lpstr>Analysis STUXnet Memory Dump Image</vt:lpstr>
      <vt:lpstr>Kernel Callback</vt:lpstr>
      <vt:lpstr>Analysis STUXnet Memory Dump Image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quake0day</dc:creator>
  <dc:description>PresentationLoad.com</dc:description>
  <cp:lastModifiedBy>Chen, Si</cp:lastModifiedBy>
  <cp:revision>1328</cp:revision>
  <dcterms:created xsi:type="dcterms:W3CDTF">2011-12-10T02:50:46Z</dcterms:created>
  <dcterms:modified xsi:type="dcterms:W3CDTF">2020-04-29T04:01:55Z</dcterms:modified>
</cp:coreProperties>
</file>