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6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notesSlides/notesSlide7.xml" ContentType="application/vnd.openxmlformats-officedocument.presentationml.notesSlide+xml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87" r:id="rId2"/>
    <p:sldId id="1025" r:id="rId3"/>
    <p:sldId id="953" r:id="rId4"/>
    <p:sldId id="915" r:id="rId5"/>
    <p:sldId id="954" r:id="rId6"/>
    <p:sldId id="914" r:id="rId7"/>
    <p:sldId id="916" r:id="rId8"/>
    <p:sldId id="958" r:id="rId9"/>
    <p:sldId id="956" r:id="rId10"/>
    <p:sldId id="959" r:id="rId11"/>
    <p:sldId id="957" r:id="rId12"/>
    <p:sldId id="960" r:id="rId13"/>
    <p:sldId id="1026" r:id="rId14"/>
    <p:sldId id="1027" r:id="rId15"/>
    <p:sldId id="1028" r:id="rId16"/>
    <p:sldId id="1029" r:id="rId17"/>
    <p:sldId id="1030" r:id="rId18"/>
    <p:sldId id="966" r:id="rId19"/>
    <p:sldId id="932" r:id="rId20"/>
    <p:sldId id="967" r:id="rId21"/>
    <p:sldId id="965" r:id="rId22"/>
    <p:sldId id="1021" r:id="rId23"/>
    <p:sldId id="1023" r:id="rId24"/>
    <p:sldId id="1024" r:id="rId25"/>
    <p:sldId id="718" r:id="rId26"/>
    <p:sldId id="720" r:id="rId27"/>
    <p:sldId id="721" r:id="rId28"/>
    <p:sldId id="594" r:id="rId29"/>
    <p:sldId id="595" r:id="rId30"/>
    <p:sldId id="596" r:id="rId31"/>
    <p:sldId id="597" r:id="rId32"/>
    <p:sldId id="598" r:id="rId33"/>
    <p:sldId id="731" r:id="rId34"/>
    <p:sldId id="600" r:id="rId35"/>
    <p:sldId id="609" r:id="rId36"/>
    <p:sldId id="921" r:id="rId37"/>
    <p:sldId id="931" r:id="rId38"/>
    <p:sldId id="922" r:id="rId39"/>
    <p:sldId id="610" r:id="rId40"/>
    <p:sldId id="612" r:id="rId41"/>
    <p:sldId id="601" r:id="rId42"/>
    <p:sldId id="602" r:id="rId43"/>
    <p:sldId id="631" r:id="rId44"/>
    <p:sldId id="717" r:id="rId45"/>
    <p:sldId id="632" r:id="rId46"/>
    <p:sldId id="634" r:id="rId47"/>
    <p:sldId id="727" r:id="rId48"/>
    <p:sldId id="728" r:id="rId49"/>
    <p:sldId id="730" r:id="rId50"/>
    <p:sldId id="729" r:id="rId51"/>
    <p:sldId id="71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10BEB"/>
    <a:srgbClr val="00F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0" autoAdjust="0"/>
    <p:restoredTop sz="83347"/>
  </p:normalViewPr>
  <p:slideViewPr>
    <p:cSldViewPr snapToGrid="0" snapToObjects="1">
      <p:cViewPr varScale="1">
        <p:scale>
          <a:sx n="179" d="100"/>
          <a:sy n="179" d="100"/>
        </p:scale>
        <p:origin x="44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6083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10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9243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9378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90573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27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2417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36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4585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26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575" y="1279972"/>
            <a:ext cx="898842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7</a:t>
            </a:r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/583 Advanced Topics in Computer Security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Modern Malware Analysis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IAT, IAT Hook, 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Anti-virus Software, Dynamic Heuristic Analysis 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59749" y="-133062"/>
            <a:ext cx="1951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 spc="-150" dirty="0">
                <a:ln w="11430"/>
                <a:solidFill>
                  <a:srgbClr val="247793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Book" panose="020B0503020102020204"/>
              </a:rPr>
              <a:t>09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 descr="A picture containing rain, clock, nature, object&#13;&#10;&#13;&#10;Description automatically generated">
            <a:extLst>
              <a:ext uri="{FF2B5EF4-FFF2-40B4-BE49-F238E27FC236}">
                <a16:creationId xmlns:a16="http://schemas.microsoft.com/office/drawing/2014/main" id="{BC0292AE-5682-D341-B3F7-F6CF886D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0" y="3716402"/>
            <a:ext cx="3290400" cy="21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C932-BFB1-1443-A99A-2BFD3D46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Load DLL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882AC-9DFA-964D-A514-0C5CDBFB0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053" y="4027713"/>
            <a:ext cx="1969781" cy="2653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8498B-2391-0340-91B9-FA2BE82AD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145" y="721857"/>
            <a:ext cx="5406312" cy="31668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4FCADE-4B08-CF4A-B7A8-13D7D21D83D8}"/>
              </a:ext>
            </a:extLst>
          </p:cNvPr>
          <p:cNvSpPr/>
          <p:nvPr/>
        </p:nvSpPr>
        <p:spPr>
          <a:xfrm>
            <a:off x="5325835" y="4918372"/>
            <a:ext cx="2279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Implicit Linking (</a:t>
            </a:r>
            <a:r>
              <a:rPr lang="en-US" b="1" dirty="0">
                <a:solidFill>
                  <a:srgbClr val="FF0000"/>
                </a:solidFill>
              </a:rPr>
              <a:t>load-time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DB8CA-FF61-A64E-83FD-967C53787E6D}"/>
              </a:ext>
            </a:extLst>
          </p:cNvPr>
          <p:cNvSpPr/>
          <p:nvPr/>
        </p:nvSpPr>
        <p:spPr>
          <a:xfrm>
            <a:off x="1095829" y="2125950"/>
            <a:ext cx="2852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Explicit Linking (</a:t>
            </a:r>
            <a:r>
              <a:rPr lang="en-US" b="1" dirty="0">
                <a:solidFill>
                  <a:srgbClr val="FF0000"/>
                </a:solidFill>
              </a:rPr>
              <a:t>run-time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2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DF57-88AD-7C4A-A836-CBE6897A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Load DLL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55DA-9571-5446-A9FC-2F4FAF0E9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Linking (</a:t>
            </a:r>
            <a:r>
              <a:rPr lang="en-US" b="1" dirty="0">
                <a:solidFill>
                  <a:srgbClr val="FF0000"/>
                </a:solidFill>
              </a:rPr>
              <a:t>run-time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executable using the DLL must make function calls to explicitly load and unload the DLL, and to access the DLL's exported functions. 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82562" lvl="1" indent="0">
              <a:buNone/>
            </a:pPr>
            <a:endParaRPr lang="en-US" dirty="0"/>
          </a:p>
          <a:p>
            <a:r>
              <a:rPr lang="en-US" dirty="0"/>
              <a:t>Implicit Linking (</a:t>
            </a:r>
            <a:r>
              <a:rPr lang="en-US" b="1" dirty="0">
                <a:solidFill>
                  <a:srgbClr val="FF0000"/>
                </a:solidFill>
              </a:rPr>
              <a:t>load-time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operating system loads the DLL when the executable using it is loaded.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F4FB4-6D5D-B04B-BD48-68D0CE1B38E1}"/>
              </a:ext>
            </a:extLst>
          </p:cNvPr>
          <p:cNvSpPr/>
          <p:nvPr/>
        </p:nvSpPr>
        <p:spPr>
          <a:xfrm>
            <a:off x="121103" y="982422"/>
            <a:ext cx="7506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 executable file links to (or loads) a DLL in one of two ways: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43C0C-CC57-8143-BA78-44F32C696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2615765"/>
            <a:ext cx="9144000" cy="741097"/>
          </a:xfrm>
          <a:prstGeom prst="rect">
            <a:avLst/>
          </a:prstGeom>
        </p:spPr>
      </p:pic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F177754-084F-D145-BC04-9BBE239B1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326"/>
            <a:ext cx="9144000" cy="848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217A9E-3213-564B-A1FE-6D5F417D9C95}"/>
              </a:ext>
            </a:extLst>
          </p:cNvPr>
          <p:cNvSpPr txBox="1"/>
          <p:nvPr/>
        </p:nvSpPr>
        <p:spPr>
          <a:xfrm>
            <a:off x="5959559" y="1292488"/>
            <a:ext cx="2860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DLL Injection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0C58C-E28D-494D-976E-E77C26087D2F}"/>
              </a:ext>
            </a:extLst>
          </p:cNvPr>
          <p:cNvSpPr txBox="1"/>
          <p:nvPr/>
        </p:nvSpPr>
        <p:spPr>
          <a:xfrm>
            <a:off x="5964145" y="3537406"/>
            <a:ext cx="2083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IAT Table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B235C2B-F3EA-EA44-9A6E-34F80FC5DB7E}"/>
              </a:ext>
            </a:extLst>
          </p:cNvPr>
          <p:cNvSpPr/>
          <p:nvPr/>
        </p:nvSpPr>
        <p:spPr bwMode="auto">
          <a:xfrm>
            <a:off x="5558971" y="1489075"/>
            <a:ext cx="400588" cy="3905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8D645E6-807E-934D-A940-E2C5A5279C9D}"/>
              </a:ext>
            </a:extLst>
          </p:cNvPr>
          <p:cNvSpPr/>
          <p:nvPr/>
        </p:nvSpPr>
        <p:spPr bwMode="auto">
          <a:xfrm>
            <a:off x="5558332" y="3702502"/>
            <a:ext cx="400588" cy="3905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8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Implicit Linking and IAT (Import Address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4987-48D6-AB4A-A218-BC723167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89" y="930275"/>
            <a:ext cx="8524875" cy="4313238"/>
          </a:xfrm>
        </p:spPr>
        <p:txBody>
          <a:bodyPr/>
          <a:lstStyle/>
          <a:p>
            <a:r>
              <a:rPr lang="en-US" sz="1600" dirty="0" err="1"/>
              <a:t>Notepad.exe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Call </a:t>
            </a:r>
            <a:r>
              <a:rPr lang="en-US" sz="1600" dirty="0" err="1">
                <a:sym typeface="Wingdings" pitchFamily="2" charset="2"/>
              </a:rPr>
              <a:t>CreateFileW</a:t>
            </a:r>
            <a:r>
              <a:rPr lang="en-US" sz="1600" dirty="0">
                <a:sym typeface="Wingdings" pitchFamily="2" charset="2"/>
              </a:rPr>
              <a:t>()  Call </a:t>
            </a:r>
            <a:r>
              <a:rPr lang="en-US" sz="1600" b="1" dirty="0">
                <a:sym typeface="Wingdings" pitchFamily="2" charset="2"/>
              </a:rPr>
              <a:t>0x01001104</a:t>
            </a:r>
            <a:r>
              <a:rPr lang="en-US" sz="1600" dirty="0">
                <a:sym typeface="Wingdings" pitchFamily="2" charset="2"/>
              </a:rPr>
              <a:t>  Call 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0x7C810CD9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CF8ECFE6-218E-1E4F-95D7-3B7C11EBF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1" y="1211398"/>
            <a:ext cx="7758483" cy="5547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A0A0AA-10D1-B443-AF23-8A8AFA465DB8}"/>
              </a:ext>
            </a:extLst>
          </p:cNvPr>
          <p:cNvSpPr txBox="1"/>
          <p:nvPr/>
        </p:nvSpPr>
        <p:spPr>
          <a:xfrm>
            <a:off x="2198914" y="4075201"/>
            <a:ext cx="4517571" cy="1266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92ECD-E3AC-8446-9A3A-58BCB9E67050}"/>
              </a:ext>
            </a:extLst>
          </p:cNvPr>
          <p:cNvSpPr txBox="1"/>
          <p:nvPr/>
        </p:nvSpPr>
        <p:spPr>
          <a:xfrm>
            <a:off x="653141" y="4483009"/>
            <a:ext cx="2699659" cy="1266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6E645-2DAA-B548-90D8-E47D2C4C7061}"/>
              </a:ext>
            </a:extLst>
          </p:cNvPr>
          <p:cNvSpPr txBox="1"/>
          <p:nvPr/>
        </p:nvSpPr>
        <p:spPr>
          <a:xfrm>
            <a:off x="653142" y="4975087"/>
            <a:ext cx="1349830" cy="1266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Implicit Linking and IAT (Import Address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4987-48D6-AB4A-A218-BC723167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147352"/>
            <a:ext cx="8524875" cy="4313238"/>
          </a:xfrm>
        </p:spPr>
        <p:txBody>
          <a:bodyPr/>
          <a:lstStyle/>
          <a:p>
            <a:r>
              <a:rPr lang="en-US" sz="1600" dirty="0" err="1"/>
              <a:t>Notepad.exe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Call </a:t>
            </a:r>
            <a:r>
              <a:rPr lang="en-US" sz="1600" dirty="0" err="1">
                <a:sym typeface="Wingdings" pitchFamily="2" charset="2"/>
              </a:rPr>
              <a:t>CreateFileW</a:t>
            </a:r>
            <a:r>
              <a:rPr lang="en-US" sz="1600" dirty="0">
                <a:sym typeface="Wingdings" pitchFamily="2" charset="2"/>
              </a:rPr>
              <a:t>()  Call </a:t>
            </a:r>
            <a:r>
              <a:rPr lang="en-US" sz="1600" b="1" dirty="0">
                <a:sym typeface="Wingdings" pitchFamily="2" charset="2"/>
              </a:rPr>
              <a:t>0x01001104</a:t>
            </a:r>
            <a:r>
              <a:rPr lang="en-US" sz="1600" dirty="0">
                <a:sym typeface="Wingdings" pitchFamily="2" charset="2"/>
              </a:rPr>
              <a:t>  Call 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0x7C810CD9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7837A-1AF3-B84A-8844-4F8942CA4E6A}"/>
              </a:ext>
            </a:extLst>
          </p:cNvPr>
          <p:cNvSpPr txBox="1"/>
          <p:nvPr/>
        </p:nvSpPr>
        <p:spPr>
          <a:xfrm>
            <a:off x="2460268" y="1509785"/>
            <a:ext cx="2111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</a:t>
            </a:r>
            <a:r>
              <a:rPr lang="en-US" b="1" dirty="0">
                <a:sym typeface="Wingdings" pitchFamily="2" charset="2"/>
              </a:rPr>
              <a:t>0x01001104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5C9F9-0627-254E-9933-D9C31ED354B2}"/>
              </a:ext>
            </a:extLst>
          </p:cNvPr>
          <p:cNvCxnSpPr>
            <a:cxnSpLocks/>
          </p:cNvCxnSpPr>
          <p:nvPr/>
        </p:nvCxnSpPr>
        <p:spPr bwMode="auto">
          <a:xfrm>
            <a:off x="3512457" y="1933480"/>
            <a:ext cx="1" cy="592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CF8F8F-8855-EE44-BEC6-8957D02CCD6A}"/>
              </a:ext>
            </a:extLst>
          </p:cNvPr>
          <p:cNvSpPr txBox="1"/>
          <p:nvPr/>
        </p:nvSpPr>
        <p:spPr>
          <a:xfrm>
            <a:off x="2892223" y="2572956"/>
            <a:ext cx="1240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IAT Table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19F429-940C-6247-B43E-78E6A1CFB7CC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30519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0x7C810CD9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28AE38E-687E-0147-BA19-FE776709B56E}"/>
              </a:ext>
            </a:extLst>
          </p:cNvPr>
          <p:cNvSpPr/>
          <p:nvPr/>
        </p:nvSpPr>
        <p:spPr>
          <a:xfrm>
            <a:off x="641784" y="4832112"/>
            <a:ext cx="765768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When the application was first compiled, it was designed so that all API calls will </a:t>
            </a:r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NOT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 use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direct hardcoded addresses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but rather work through a function pointer.</a:t>
            </a:r>
          </a:p>
          <a:p>
            <a:endParaRPr lang="en-US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This was accomplished through the use of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an import address table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. This is 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a table of function pointers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filled in by the windows loader as the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dlls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are loaded. 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318CB-4569-C741-8E01-E6AF6E3310FC}"/>
              </a:ext>
            </a:extLst>
          </p:cNvPr>
          <p:cNvSpPr txBox="1"/>
          <p:nvPr/>
        </p:nvSpPr>
        <p:spPr>
          <a:xfrm>
            <a:off x="3512457" y="202283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up</a:t>
            </a:r>
          </a:p>
        </p:txBody>
      </p:sp>
    </p:spTree>
    <p:extLst>
      <p:ext uri="{BB962C8B-B14F-4D97-AF65-F5344CB8AC3E}">
        <p14:creationId xmlns:p14="http://schemas.microsoft.com/office/powerpoint/2010/main" val="245059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A082-428C-CC44-932E-4D3E4AB8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B10804-E0A4-D649-B31B-BE95CB3A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89" y="2648572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Why IAT?</a:t>
            </a:r>
          </a:p>
        </p:txBody>
      </p:sp>
    </p:spTree>
    <p:extLst>
      <p:ext uri="{BB962C8B-B14F-4D97-AF65-F5344CB8AC3E}">
        <p14:creationId xmlns:p14="http://schemas.microsoft.com/office/powerpoint/2010/main" val="428777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7837A-1AF3-B84A-8844-4F8942CA4E6A}"/>
              </a:ext>
            </a:extLst>
          </p:cNvPr>
          <p:cNvSpPr txBox="1"/>
          <p:nvPr/>
        </p:nvSpPr>
        <p:spPr>
          <a:xfrm>
            <a:off x="1719369" y="1535063"/>
            <a:ext cx="4682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</a:t>
            </a:r>
            <a:r>
              <a:rPr lang="en-US" dirty="0" err="1">
                <a:sym typeface="Wingdings" pitchFamily="2" charset="2"/>
              </a:rPr>
              <a:t>CreateFileW</a:t>
            </a:r>
            <a:r>
              <a:rPr lang="en-US" dirty="0">
                <a:sym typeface="Wingdings" pitchFamily="2" charset="2"/>
              </a:rPr>
              <a:t>() --&gt; Call </a:t>
            </a:r>
            <a:r>
              <a:rPr lang="en-US" b="1" dirty="0">
                <a:sym typeface="Wingdings" pitchFamily="2" charset="2"/>
              </a:rPr>
              <a:t>0x01001104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5C9F9-0627-254E-9933-D9C31ED354B2}"/>
              </a:ext>
            </a:extLst>
          </p:cNvPr>
          <p:cNvCxnSpPr>
            <a:cxnSpLocks/>
          </p:cNvCxnSpPr>
          <p:nvPr/>
        </p:nvCxnSpPr>
        <p:spPr bwMode="auto">
          <a:xfrm>
            <a:off x="3512457" y="1933480"/>
            <a:ext cx="1" cy="592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CF8F8F-8855-EE44-BEC6-8957D02CCD6A}"/>
              </a:ext>
            </a:extLst>
          </p:cNvPr>
          <p:cNvSpPr txBox="1"/>
          <p:nvPr/>
        </p:nvSpPr>
        <p:spPr>
          <a:xfrm>
            <a:off x="2892223" y="2572956"/>
            <a:ext cx="1240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IAT Table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19F429-940C-6247-B43E-78E6A1CFB7CC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30519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0x7C810CD9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6B318CB-4569-C741-8E01-E6AF6E3310FC}"/>
              </a:ext>
            </a:extLst>
          </p:cNvPr>
          <p:cNvSpPr txBox="1"/>
          <p:nvPr/>
        </p:nvSpPr>
        <p:spPr>
          <a:xfrm>
            <a:off x="3512457" y="202283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3C8A26-4B22-BB41-8B7F-3603F63A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895309"/>
            <a:ext cx="8524875" cy="4313238"/>
          </a:xfrm>
        </p:spPr>
        <p:txBody>
          <a:bodyPr/>
          <a:lstStyle/>
          <a:p>
            <a:r>
              <a:rPr lang="en-US" b="1" dirty="0"/>
              <a:t>Support different Windows Version (9X, 2K, XP, Vista, 7, 8, 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F524A-15F4-654B-BE1C-0FCFA9757CB6}"/>
              </a:ext>
            </a:extLst>
          </p:cNvPr>
          <p:cNvSpPr txBox="1"/>
          <p:nvPr/>
        </p:nvSpPr>
        <p:spPr>
          <a:xfrm>
            <a:off x="546755" y="2572956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XP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852AF5-539D-174B-A77B-D272995875BA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478135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0x7C81FFFF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A4AD50F-3758-7D43-9465-FCDD9A2A5EAC}"/>
              </a:ext>
            </a:extLst>
          </p:cNvPr>
          <p:cNvSpPr txBox="1"/>
          <p:nvPr/>
        </p:nvSpPr>
        <p:spPr>
          <a:xfrm>
            <a:off x="-21190" y="4463208"/>
            <a:ext cx="1520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Windows 7</a:t>
            </a:r>
          </a:p>
        </p:txBody>
      </p:sp>
    </p:spTree>
    <p:extLst>
      <p:ext uri="{BB962C8B-B14F-4D97-AF65-F5344CB8AC3E}">
        <p14:creationId xmlns:p14="http://schemas.microsoft.com/office/powerpoint/2010/main" val="338404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3C8A26-4B22-BB41-8B7F-3603F63A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895309"/>
            <a:ext cx="8524875" cy="4313238"/>
          </a:xfrm>
        </p:spPr>
        <p:txBody>
          <a:bodyPr/>
          <a:lstStyle/>
          <a:p>
            <a:r>
              <a:rPr lang="en-US" b="1" dirty="0"/>
              <a:t>Support DLL Relocation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88D36-593B-574E-B1AB-870809AB5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104900"/>
            <a:ext cx="6527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3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C7BE-6F78-CB41-813E-72F52872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up IAT Table with </a:t>
            </a:r>
            <a:r>
              <a:rPr lang="en-US" dirty="0" err="1"/>
              <a:t>PEview</a:t>
            </a:r>
            <a:endParaRPr lang="en-US" dirty="0"/>
          </a:p>
        </p:txBody>
      </p:sp>
      <p:pic>
        <p:nvPicPr>
          <p:cNvPr id="5" name="Content Placeholder 4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50AF2BC8-F9AF-0149-B827-BD4E3EEFA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3" y="702586"/>
            <a:ext cx="8132482" cy="6155413"/>
          </a:xfrm>
        </p:spPr>
      </p:pic>
    </p:spTree>
    <p:extLst>
      <p:ext uri="{BB962C8B-B14F-4D97-AF65-F5344CB8AC3E}">
        <p14:creationId xmlns:p14="http://schemas.microsoft.com/office/powerpoint/2010/main" val="3408034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C21F-D3B3-104E-8C02-0CD7903E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Directory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69A33-5EC7-2046-BAD7-179111768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46016"/>
            <a:ext cx="8524875" cy="4313238"/>
          </a:xfrm>
        </p:spPr>
        <p:txBody>
          <a:bodyPr/>
          <a:lstStyle/>
          <a:p>
            <a:r>
              <a:rPr lang="en-US" dirty="0"/>
              <a:t>The Import Directory Table contains entries for every DLL which is loaded by the executable. Each entry contains, among other, Import Lookup Table (ILT) and </a:t>
            </a:r>
            <a:r>
              <a:rPr lang="en-US" b="1" dirty="0">
                <a:solidFill>
                  <a:srgbClr val="FF0000"/>
                </a:solidFill>
              </a:rPr>
              <a:t>Import Address Table (IAT)</a:t>
            </a:r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56D737D-A98E-4040-920B-E68F08369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62" y="2041450"/>
            <a:ext cx="6392874" cy="48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6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0CF8-9695-6844-8F79-E3AA359F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file imports with </a:t>
            </a:r>
            <a:r>
              <a:rPr lang="en-US" dirty="0" err="1"/>
              <a:t>pefile</a:t>
            </a:r>
            <a:r>
              <a:rPr lang="en-US" dirty="0"/>
              <a:t> library</a:t>
            </a:r>
          </a:p>
        </p:txBody>
      </p:sp>
      <p:pic>
        <p:nvPicPr>
          <p:cNvPr id="7" name="Content Placeholder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3434870-ACC6-B342-AD90-838DB13F4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2" y="2013744"/>
            <a:ext cx="7785100" cy="3263900"/>
          </a:xfrm>
        </p:spPr>
      </p:pic>
    </p:spTree>
    <p:extLst>
      <p:ext uri="{BB962C8B-B14F-4D97-AF65-F5344CB8AC3E}">
        <p14:creationId xmlns:p14="http://schemas.microsoft.com/office/powerpoint/2010/main" val="323980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6201-B0CE-AD4A-8600-F87CA7BB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3ABB-3CD0-DC48-9641-D3ED17C3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73F0F-76ED-D04A-B644-AE66A8B7AA8F}"/>
              </a:ext>
            </a:extLst>
          </p:cNvPr>
          <p:cNvSpPr/>
          <p:nvPr/>
        </p:nvSpPr>
        <p:spPr>
          <a:xfrm>
            <a:off x="1936931" y="2582902"/>
            <a:ext cx="562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IAT (Import Address Table)</a:t>
            </a:r>
          </a:p>
        </p:txBody>
      </p:sp>
    </p:spTree>
    <p:extLst>
      <p:ext uri="{BB962C8B-B14F-4D97-AF65-F5344CB8AC3E}">
        <p14:creationId xmlns:p14="http://schemas.microsoft.com/office/powerpoint/2010/main" val="1059850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9930-7B7F-5845-A3A9-38EF5ED7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black background&#13;&#10;&#13;&#10;Description automatically generated">
            <a:extLst>
              <a:ext uri="{FF2B5EF4-FFF2-40B4-BE49-F238E27FC236}">
                <a16:creationId xmlns:a16="http://schemas.microsoft.com/office/drawing/2014/main" id="{5FC936FA-4345-2249-8E82-16FC095F7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27" y="0"/>
            <a:ext cx="2936788" cy="6854343"/>
          </a:xfrm>
        </p:spPr>
      </p:pic>
    </p:spTree>
    <p:extLst>
      <p:ext uri="{BB962C8B-B14F-4D97-AF65-F5344CB8AC3E}">
        <p14:creationId xmlns:p14="http://schemas.microsoft.com/office/powerpoint/2010/main" val="361084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B6B4-D237-3047-A1CF-CA179CAB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 (Export Address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572A3-91E4-054B-84A5-325CE83B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IAT, EAT data is stored in IMAGE_EXPORT_DIRECTORY</a:t>
            </a:r>
          </a:p>
          <a:p>
            <a:r>
              <a:rPr lang="en-US" dirty="0"/>
              <a:t>EAT contains an RVA that points to an array of pointers to </a:t>
            </a:r>
            <a:r>
              <a:rPr lang="en-US" b="1" dirty="0">
                <a:solidFill>
                  <a:srgbClr val="FF0000"/>
                </a:solidFill>
              </a:rPr>
              <a:t>(RVAs of) the functions in the module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74398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6201-B0CE-AD4A-8600-F87CA7BB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3ABB-3CD0-DC48-9641-D3ED17C3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73F0F-76ED-D04A-B644-AE66A8B7AA8F}"/>
              </a:ext>
            </a:extLst>
          </p:cNvPr>
          <p:cNvSpPr/>
          <p:nvPr/>
        </p:nvSpPr>
        <p:spPr>
          <a:xfrm>
            <a:off x="3460745" y="2582902"/>
            <a:ext cx="2193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IAT  Hook</a:t>
            </a:r>
          </a:p>
        </p:txBody>
      </p:sp>
    </p:spTree>
    <p:extLst>
      <p:ext uri="{BB962C8B-B14F-4D97-AF65-F5344CB8AC3E}">
        <p14:creationId xmlns:p14="http://schemas.microsoft.com/office/powerpoint/2010/main" val="2285823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43C6-9D42-3B49-9FF1-03FDEA8B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Hook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5664-88FD-7448-855F-3C3664603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IATHookMsgBox.zip</a:t>
            </a:r>
            <a:endParaRPr lang="en-US" dirty="0"/>
          </a:p>
          <a:p>
            <a:r>
              <a:rPr lang="en-US" dirty="0"/>
              <a:t>Unzip and run it</a:t>
            </a:r>
          </a:p>
        </p:txBody>
      </p:sp>
    </p:spTree>
    <p:extLst>
      <p:ext uri="{BB962C8B-B14F-4D97-AF65-F5344CB8AC3E}">
        <p14:creationId xmlns:p14="http://schemas.microsoft.com/office/powerpoint/2010/main" val="1657484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39A6-DDB9-E442-8039-9E9722B5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38176"/>
            <a:ext cx="8520112" cy="647700"/>
          </a:xfrm>
        </p:spPr>
        <p:txBody>
          <a:bodyPr/>
          <a:lstStyle/>
          <a:p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Hook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CE5A-41C9-0149-ACD9-B9EC85D4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/>
              <a:t>Ollydbg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42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7678-A7D8-3841-ABE3-7B666D41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spc="-5" dirty="0"/>
              <a:t>we’ve </a:t>
            </a:r>
            <a:r>
              <a:rPr lang="en-US" dirty="0"/>
              <a:t>learned so</a:t>
            </a:r>
            <a:r>
              <a:rPr lang="en-US" spc="-95" dirty="0"/>
              <a:t> </a:t>
            </a:r>
            <a:r>
              <a:rPr lang="en-US" spc="-105" dirty="0"/>
              <a:t>far...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415A-92C5-AC4B-AFBC-62AEED6E3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Basic Analysis</a:t>
            </a:r>
          </a:p>
          <a:p>
            <a:pPr lvl="1"/>
            <a:r>
              <a:rPr lang="en-US" sz="2000" dirty="0"/>
              <a:t>Quickly glean information from the sample(s)</a:t>
            </a:r>
          </a:p>
          <a:p>
            <a:pPr lvl="1"/>
            <a:r>
              <a:rPr lang="en-US" sz="2000" dirty="0"/>
              <a:t>Help guide and focus Advanced Analysis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9045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7678-A7D8-3841-ABE3-7B666D41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spc="-5" dirty="0"/>
              <a:t>we’ve </a:t>
            </a:r>
            <a:r>
              <a:rPr lang="en-US" dirty="0"/>
              <a:t>learned so</a:t>
            </a:r>
            <a:r>
              <a:rPr lang="en-US" spc="-95" dirty="0"/>
              <a:t> </a:t>
            </a:r>
            <a:r>
              <a:rPr lang="en-US" spc="-105" dirty="0"/>
              <a:t>far...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415A-92C5-AC4B-AFBC-62AEED6E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52848"/>
            <a:ext cx="8524875" cy="4313238"/>
          </a:xfrm>
        </p:spPr>
        <p:txBody>
          <a:bodyPr/>
          <a:lstStyle/>
          <a:p>
            <a:r>
              <a:rPr lang="en-US" sz="2400" dirty="0"/>
              <a:t>Advanced Analysis - Static</a:t>
            </a:r>
          </a:p>
          <a:p>
            <a:pPr lvl="1"/>
            <a:r>
              <a:rPr lang="en-US" sz="2000" dirty="0"/>
              <a:t>Used to see what is going on</a:t>
            </a:r>
          </a:p>
          <a:p>
            <a:pPr lvl="1"/>
            <a:r>
              <a:rPr lang="en-US" sz="2000" dirty="0"/>
              <a:t>Confirm suspicions aroused during basic analysis</a:t>
            </a:r>
          </a:p>
          <a:p>
            <a:pPr lvl="1"/>
            <a:r>
              <a:rPr lang="en-US" sz="2000" dirty="0"/>
              <a:t>Identify functionality</a:t>
            </a:r>
          </a:p>
          <a:p>
            <a:r>
              <a:rPr lang="en-US" sz="2400" dirty="0"/>
              <a:t>Advanced Analysis - Dynamic</a:t>
            </a:r>
          </a:p>
          <a:p>
            <a:pPr lvl="1"/>
            <a:r>
              <a:rPr lang="en-US" sz="2000" dirty="0"/>
              <a:t>Control the program</a:t>
            </a:r>
          </a:p>
          <a:p>
            <a:pPr lvl="2"/>
            <a:r>
              <a:rPr lang="en-US" sz="2000" dirty="0"/>
              <a:t>Take new code paths</a:t>
            </a:r>
          </a:p>
          <a:p>
            <a:pPr lvl="2"/>
            <a:r>
              <a:rPr lang="en-US" sz="2000" dirty="0"/>
              <a:t>Change data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933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7678-A7D8-3841-ABE3-7B666D41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spc="-5" dirty="0"/>
              <a:t>we’ve </a:t>
            </a:r>
            <a:r>
              <a:rPr lang="en-US" dirty="0"/>
              <a:t>learned so</a:t>
            </a:r>
            <a:r>
              <a:rPr lang="en-US" spc="-95" dirty="0"/>
              <a:t> </a:t>
            </a:r>
            <a:r>
              <a:rPr lang="en-US" spc="-105" dirty="0"/>
              <a:t>far...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415A-92C5-AC4B-AFBC-62AEED6E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52848"/>
            <a:ext cx="8524875" cy="4313238"/>
          </a:xfrm>
        </p:spPr>
        <p:txBody>
          <a:bodyPr/>
          <a:lstStyle/>
          <a:p>
            <a:r>
              <a:rPr lang="en-US" sz="2400" dirty="0"/>
              <a:t>Windows API and systems</a:t>
            </a:r>
          </a:p>
          <a:p>
            <a:pPr lvl="1"/>
            <a:r>
              <a:rPr lang="en-US" sz="2000" dirty="0"/>
              <a:t>How does malware interact with Windows?</a:t>
            </a:r>
          </a:p>
          <a:p>
            <a:pPr lvl="1"/>
            <a:r>
              <a:rPr lang="en-US" sz="2000" dirty="0"/>
              <a:t>How does Windows make malware author’s lives easier?</a:t>
            </a:r>
          </a:p>
          <a:p>
            <a:pPr lvl="1"/>
            <a:r>
              <a:rPr lang="en-US" sz="2000" dirty="0"/>
              <a:t>How does it make their lives harder?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EBCCCD1-58F4-F049-A3C9-37142FB35E2E}"/>
              </a:ext>
            </a:extLst>
          </p:cNvPr>
          <p:cNvSpPr/>
          <p:nvPr/>
        </p:nvSpPr>
        <p:spPr>
          <a:xfrm>
            <a:off x="773344" y="3951523"/>
            <a:ext cx="2459757" cy="1957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2981945-09C6-7044-B45C-847B0A467315}"/>
              </a:ext>
            </a:extLst>
          </p:cNvPr>
          <p:cNvSpPr/>
          <p:nvPr/>
        </p:nvSpPr>
        <p:spPr>
          <a:xfrm>
            <a:off x="2968889" y="3556268"/>
            <a:ext cx="1395610" cy="739990"/>
          </a:xfrm>
          <a:custGeom>
            <a:avLst/>
            <a:gdLst/>
            <a:ahLst/>
            <a:cxnLst/>
            <a:rect l="l" t="t" r="r" b="b"/>
            <a:pathLst>
              <a:path w="1679575" h="923289">
                <a:moveTo>
                  <a:pt x="1644709" y="14561"/>
                </a:moveTo>
                <a:lnTo>
                  <a:pt x="0" y="911733"/>
                </a:lnTo>
                <a:lnTo>
                  <a:pt x="6096" y="922909"/>
                </a:lnTo>
                <a:lnTo>
                  <a:pt x="1650852" y="25712"/>
                </a:lnTo>
                <a:lnTo>
                  <a:pt x="1657370" y="14926"/>
                </a:lnTo>
                <a:lnTo>
                  <a:pt x="1644709" y="14561"/>
                </a:lnTo>
                <a:close/>
              </a:path>
              <a:path w="1679575" h="923289">
                <a:moveTo>
                  <a:pt x="1679218" y="3301"/>
                </a:moveTo>
                <a:lnTo>
                  <a:pt x="1665351" y="3301"/>
                </a:lnTo>
                <a:lnTo>
                  <a:pt x="1671447" y="14478"/>
                </a:lnTo>
                <a:lnTo>
                  <a:pt x="1650852" y="25712"/>
                </a:lnTo>
                <a:lnTo>
                  <a:pt x="1617345" y="81153"/>
                </a:lnTo>
                <a:lnTo>
                  <a:pt x="1615567" y="84200"/>
                </a:lnTo>
                <a:lnTo>
                  <a:pt x="1616456" y="88011"/>
                </a:lnTo>
                <a:lnTo>
                  <a:pt x="1619503" y="89916"/>
                </a:lnTo>
                <a:lnTo>
                  <a:pt x="1622552" y="91694"/>
                </a:lnTo>
                <a:lnTo>
                  <a:pt x="1626362" y="90678"/>
                </a:lnTo>
                <a:lnTo>
                  <a:pt x="1628267" y="87757"/>
                </a:lnTo>
                <a:lnTo>
                  <a:pt x="1679218" y="3301"/>
                </a:lnTo>
                <a:close/>
              </a:path>
              <a:path w="1679575" h="923289">
                <a:moveTo>
                  <a:pt x="1657370" y="14926"/>
                </a:moveTo>
                <a:lnTo>
                  <a:pt x="1650852" y="25712"/>
                </a:lnTo>
                <a:lnTo>
                  <a:pt x="1670050" y="15240"/>
                </a:lnTo>
                <a:lnTo>
                  <a:pt x="1668272" y="15240"/>
                </a:lnTo>
                <a:lnTo>
                  <a:pt x="1657370" y="14926"/>
                </a:lnTo>
                <a:close/>
              </a:path>
              <a:path w="1679575" h="923289">
                <a:moveTo>
                  <a:pt x="1662938" y="5715"/>
                </a:moveTo>
                <a:lnTo>
                  <a:pt x="1657370" y="14926"/>
                </a:lnTo>
                <a:lnTo>
                  <a:pt x="1668272" y="15240"/>
                </a:lnTo>
                <a:lnTo>
                  <a:pt x="1662938" y="5715"/>
                </a:lnTo>
                <a:close/>
              </a:path>
              <a:path w="1679575" h="923289">
                <a:moveTo>
                  <a:pt x="1666667" y="5715"/>
                </a:moveTo>
                <a:lnTo>
                  <a:pt x="1662938" y="5715"/>
                </a:lnTo>
                <a:lnTo>
                  <a:pt x="1668272" y="15240"/>
                </a:lnTo>
                <a:lnTo>
                  <a:pt x="1670050" y="15240"/>
                </a:lnTo>
                <a:lnTo>
                  <a:pt x="1671447" y="14478"/>
                </a:lnTo>
                <a:lnTo>
                  <a:pt x="1666667" y="5715"/>
                </a:lnTo>
                <a:close/>
              </a:path>
              <a:path w="1679575" h="923289">
                <a:moveTo>
                  <a:pt x="1665351" y="3301"/>
                </a:moveTo>
                <a:lnTo>
                  <a:pt x="1644709" y="14561"/>
                </a:lnTo>
                <a:lnTo>
                  <a:pt x="1657370" y="14926"/>
                </a:lnTo>
                <a:lnTo>
                  <a:pt x="1662938" y="5715"/>
                </a:lnTo>
                <a:lnTo>
                  <a:pt x="1666667" y="5715"/>
                </a:lnTo>
                <a:lnTo>
                  <a:pt x="1665351" y="3301"/>
                </a:lnTo>
                <a:close/>
              </a:path>
              <a:path w="1679575" h="923289">
                <a:moveTo>
                  <a:pt x="1580388" y="0"/>
                </a:moveTo>
                <a:lnTo>
                  <a:pt x="1576959" y="0"/>
                </a:lnTo>
                <a:lnTo>
                  <a:pt x="1574038" y="2667"/>
                </a:lnTo>
                <a:lnTo>
                  <a:pt x="1573784" y="9779"/>
                </a:lnTo>
                <a:lnTo>
                  <a:pt x="1576577" y="12700"/>
                </a:lnTo>
                <a:lnTo>
                  <a:pt x="1580007" y="12700"/>
                </a:lnTo>
                <a:lnTo>
                  <a:pt x="1644709" y="14561"/>
                </a:lnTo>
                <a:lnTo>
                  <a:pt x="1665351" y="3301"/>
                </a:lnTo>
                <a:lnTo>
                  <a:pt x="1679218" y="3301"/>
                </a:lnTo>
                <a:lnTo>
                  <a:pt x="1679448" y="2921"/>
                </a:lnTo>
                <a:lnTo>
                  <a:pt x="158038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F26AD2D-B3ED-4840-8BCC-E7CAF34E5372}"/>
              </a:ext>
            </a:extLst>
          </p:cNvPr>
          <p:cNvSpPr/>
          <p:nvPr/>
        </p:nvSpPr>
        <p:spPr>
          <a:xfrm>
            <a:off x="3441381" y="4701947"/>
            <a:ext cx="1837773" cy="456514"/>
          </a:xfrm>
          <a:custGeom>
            <a:avLst/>
            <a:gdLst/>
            <a:ahLst/>
            <a:cxnLst/>
            <a:rect l="l" t="t" r="r" b="b"/>
            <a:pathLst>
              <a:path w="2211704" h="569595">
                <a:moveTo>
                  <a:pt x="2174843" y="537304"/>
                </a:moveTo>
                <a:lnTo>
                  <a:pt x="2109470" y="556895"/>
                </a:lnTo>
                <a:lnTo>
                  <a:pt x="2107565" y="560451"/>
                </a:lnTo>
                <a:lnTo>
                  <a:pt x="2108454" y="563880"/>
                </a:lnTo>
                <a:lnTo>
                  <a:pt x="2109470" y="567182"/>
                </a:lnTo>
                <a:lnTo>
                  <a:pt x="2113026" y="569087"/>
                </a:lnTo>
                <a:lnTo>
                  <a:pt x="2200731" y="542798"/>
                </a:lnTo>
                <a:lnTo>
                  <a:pt x="2197608" y="542798"/>
                </a:lnTo>
                <a:lnTo>
                  <a:pt x="2174843" y="537304"/>
                </a:lnTo>
                <a:close/>
              </a:path>
              <a:path w="2211704" h="569595">
                <a:moveTo>
                  <a:pt x="2186819" y="533720"/>
                </a:moveTo>
                <a:lnTo>
                  <a:pt x="2174843" y="537304"/>
                </a:lnTo>
                <a:lnTo>
                  <a:pt x="2197608" y="542798"/>
                </a:lnTo>
                <a:lnTo>
                  <a:pt x="2197985" y="541274"/>
                </a:lnTo>
                <a:lnTo>
                  <a:pt x="2194687" y="541274"/>
                </a:lnTo>
                <a:lnTo>
                  <a:pt x="2186819" y="533720"/>
                </a:lnTo>
                <a:close/>
              </a:path>
              <a:path w="2211704" h="569595">
                <a:moveTo>
                  <a:pt x="2137283" y="468630"/>
                </a:moveTo>
                <a:lnTo>
                  <a:pt x="2133346" y="468630"/>
                </a:lnTo>
                <a:lnTo>
                  <a:pt x="2130933" y="471170"/>
                </a:lnTo>
                <a:lnTo>
                  <a:pt x="2128393" y="473710"/>
                </a:lnTo>
                <a:lnTo>
                  <a:pt x="2128520" y="477774"/>
                </a:lnTo>
                <a:lnTo>
                  <a:pt x="2131060" y="480187"/>
                </a:lnTo>
                <a:lnTo>
                  <a:pt x="2177661" y="524928"/>
                </a:lnTo>
                <a:lnTo>
                  <a:pt x="2200656" y="530479"/>
                </a:lnTo>
                <a:lnTo>
                  <a:pt x="2197608" y="542798"/>
                </a:lnTo>
                <a:lnTo>
                  <a:pt x="2200731" y="542798"/>
                </a:lnTo>
                <a:lnTo>
                  <a:pt x="2211324" y="539623"/>
                </a:lnTo>
                <a:lnTo>
                  <a:pt x="2137283" y="468630"/>
                </a:lnTo>
                <a:close/>
              </a:path>
              <a:path w="2211704" h="569595">
                <a:moveTo>
                  <a:pt x="2197227" y="530606"/>
                </a:moveTo>
                <a:lnTo>
                  <a:pt x="2186819" y="533720"/>
                </a:lnTo>
                <a:lnTo>
                  <a:pt x="2194687" y="541274"/>
                </a:lnTo>
                <a:lnTo>
                  <a:pt x="2197227" y="530606"/>
                </a:lnTo>
                <a:close/>
              </a:path>
              <a:path w="2211704" h="569595">
                <a:moveTo>
                  <a:pt x="2200624" y="530606"/>
                </a:moveTo>
                <a:lnTo>
                  <a:pt x="2197227" y="530606"/>
                </a:lnTo>
                <a:lnTo>
                  <a:pt x="2194687" y="541274"/>
                </a:lnTo>
                <a:lnTo>
                  <a:pt x="2197985" y="541274"/>
                </a:lnTo>
                <a:lnTo>
                  <a:pt x="2200624" y="530606"/>
                </a:lnTo>
                <a:close/>
              </a:path>
              <a:path w="2211704" h="569595">
                <a:moveTo>
                  <a:pt x="3048" y="0"/>
                </a:moveTo>
                <a:lnTo>
                  <a:pt x="0" y="12446"/>
                </a:lnTo>
                <a:lnTo>
                  <a:pt x="2174843" y="537304"/>
                </a:lnTo>
                <a:lnTo>
                  <a:pt x="2186819" y="533720"/>
                </a:lnTo>
                <a:lnTo>
                  <a:pt x="2177661" y="524928"/>
                </a:lnTo>
                <a:lnTo>
                  <a:pt x="3048" y="0"/>
                </a:lnTo>
                <a:close/>
              </a:path>
              <a:path w="2211704" h="569595">
                <a:moveTo>
                  <a:pt x="2177661" y="524928"/>
                </a:moveTo>
                <a:lnTo>
                  <a:pt x="2186819" y="533720"/>
                </a:lnTo>
                <a:lnTo>
                  <a:pt x="2197227" y="530606"/>
                </a:lnTo>
                <a:lnTo>
                  <a:pt x="2200624" y="530606"/>
                </a:lnTo>
                <a:lnTo>
                  <a:pt x="2177661" y="52492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1779E63-D393-EF43-BAFF-3EF3A6FB1D69}"/>
              </a:ext>
            </a:extLst>
          </p:cNvPr>
          <p:cNvSpPr/>
          <p:nvPr/>
        </p:nvSpPr>
        <p:spPr>
          <a:xfrm>
            <a:off x="4462949" y="2575193"/>
            <a:ext cx="2216092" cy="1823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8C069C3-E5BB-1242-8804-B85EC5D00247}"/>
              </a:ext>
            </a:extLst>
          </p:cNvPr>
          <p:cNvSpPr/>
          <p:nvPr/>
        </p:nvSpPr>
        <p:spPr>
          <a:xfrm>
            <a:off x="5368542" y="4649237"/>
            <a:ext cx="2049146" cy="1976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959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566" y="123391"/>
            <a:ext cx="8041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Anti-virus: </a:t>
            </a:r>
            <a:r>
              <a:rPr spc="-5" dirty="0"/>
              <a:t>How </a:t>
            </a:r>
            <a:r>
              <a:rPr spc="-10" dirty="0"/>
              <a:t>they actually</a:t>
            </a:r>
            <a:r>
              <a:rPr dirty="0"/>
              <a:t> </a:t>
            </a:r>
            <a:r>
              <a:rPr spc="-15" dirty="0"/>
              <a:t>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158" y="1312570"/>
            <a:ext cx="7922259" cy="18729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446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Now</a:t>
            </a:r>
            <a:r>
              <a:rPr dirty="0">
                <a:latin typeface="+mn-lt"/>
                <a:cs typeface="Calibri"/>
              </a:rPr>
              <a:t>a</a:t>
            </a:r>
            <a:r>
              <a:rPr spc="-20" dirty="0">
                <a:latin typeface="+mn-lt"/>
                <a:cs typeface="Calibri"/>
              </a:rPr>
              <a:t>days </a:t>
            </a:r>
            <a:r>
              <a:rPr spc="-75" dirty="0">
                <a:latin typeface="+mn-lt"/>
                <a:cs typeface="Calibri"/>
              </a:rPr>
              <a:t>AV </a:t>
            </a:r>
            <a:r>
              <a:rPr spc="-10" dirty="0">
                <a:latin typeface="+mn-lt"/>
                <a:cs typeface="Calibri"/>
              </a:rPr>
              <a:t>scans </a:t>
            </a:r>
            <a:r>
              <a:rPr spc="-5" dirty="0">
                <a:latin typeface="+mn-lt"/>
                <a:cs typeface="Calibri"/>
              </a:rPr>
              <a:t>our </a:t>
            </a:r>
            <a:r>
              <a:rPr spc="-30" dirty="0">
                <a:latin typeface="+mn-lt"/>
                <a:cs typeface="Calibri"/>
              </a:rPr>
              <a:t>system </a:t>
            </a:r>
            <a:r>
              <a:rPr spc="-5" dirty="0">
                <a:latin typeface="+mn-lt"/>
                <a:cs typeface="Calibri"/>
              </a:rPr>
              <a:t>on real-time basis.</a:t>
            </a:r>
            <a:endParaRPr lang="en-US" spc="-5" dirty="0">
              <a:latin typeface="+mn-lt"/>
              <a:cs typeface="Calibri"/>
            </a:endParaRPr>
          </a:p>
          <a:p>
            <a:pPr marL="355600" marR="12446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dirty="0">
              <a:latin typeface="+mn-lt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latin typeface="+mn-lt"/>
                <a:cs typeface="Calibri"/>
              </a:rPr>
              <a:t>Information </a:t>
            </a:r>
            <a:r>
              <a:rPr dirty="0">
                <a:latin typeface="+mn-lt"/>
                <a:cs typeface="Calibri"/>
              </a:rPr>
              <a:t>is </a:t>
            </a:r>
            <a:r>
              <a:rPr spc="-15" dirty="0">
                <a:latin typeface="+mn-lt"/>
                <a:cs typeface="Calibri"/>
              </a:rPr>
              <a:t>analyzed </a:t>
            </a:r>
            <a:r>
              <a:rPr spc="-5" dirty="0">
                <a:latin typeface="+mn-lt"/>
                <a:cs typeface="Calibri"/>
              </a:rPr>
              <a:t>based </a:t>
            </a:r>
            <a:r>
              <a:rPr dirty="0">
                <a:latin typeface="+mn-lt"/>
                <a:cs typeface="Calibri"/>
              </a:rPr>
              <a:t>on the origin of the </a:t>
            </a:r>
            <a:r>
              <a:rPr spc="-15" dirty="0">
                <a:latin typeface="+mn-lt"/>
                <a:cs typeface="Calibri"/>
              </a:rPr>
              <a:t>information </a:t>
            </a:r>
            <a:endParaRPr lang="en-US" spc="-15" dirty="0">
              <a:latin typeface="+mn-lt"/>
              <a:cs typeface="Calibri"/>
            </a:endParaRPr>
          </a:p>
          <a:p>
            <a:pPr marL="812800" marR="5080" lvl="1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i.e. </a:t>
            </a:r>
            <a:r>
              <a:rPr spc="-10" dirty="0">
                <a:latin typeface="+mn-lt"/>
                <a:cs typeface="Calibri"/>
              </a:rPr>
              <a:t>source </a:t>
            </a:r>
            <a:r>
              <a:rPr dirty="0">
                <a:latin typeface="+mn-lt"/>
                <a:cs typeface="Calibri"/>
              </a:rPr>
              <a:t>of</a:t>
            </a:r>
            <a:r>
              <a:rPr spc="0" dirty="0">
                <a:latin typeface="+mn-lt"/>
                <a:cs typeface="Calibri"/>
              </a:rPr>
              <a:t> </a:t>
            </a:r>
            <a:r>
              <a:rPr spc="-15" dirty="0">
                <a:latin typeface="+mn-lt"/>
                <a:cs typeface="Calibri"/>
              </a:rPr>
              <a:t>information.</a:t>
            </a:r>
            <a:endParaRPr lang="en-US" spc="-15" dirty="0">
              <a:latin typeface="+mn-lt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dirty="0">
              <a:latin typeface="+mn-lt"/>
              <a:cs typeface="Times New Roman"/>
            </a:endParaRPr>
          </a:p>
          <a:p>
            <a:pPr marL="355600" marR="2717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>
                <a:latin typeface="+mn-lt"/>
                <a:cs typeface="Calibri"/>
              </a:rPr>
              <a:t>Operates differently </a:t>
            </a:r>
            <a:r>
              <a:rPr spc="-5" dirty="0">
                <a:latin typeface="+mn-lt"/>
                <a:cs typeface="Calibri"/>
              </a:rPr>
              <a:t>depending upon </a:t>
            </a:r>
            <a:r>
              <a:rPr spc="-10" dirty="0">
                <a:latin typeface="+mn-lt"/>
                <a:cs typeface="Calibri"/>
              </a:rPr>
              <a:t>source </a:t>
            </a:r>
            <a:r>
              <a:rPr spc="-5" dirty="0">
                <a:latin typeface="+mn-lt"/>
                <a:cs typeface="Calibri"/>
              </a:rPr>
              <a:t>of</a:t>
            </a:r>
            <a:r>
              <a:rPr spc="-30" dirty="0">
                <a:latin typeface="+mn-lt"/>
                <a:cs typeface="Calibri"/>
              </a:rPr>
              <a:t> </a:t>
            </a:r>
            <a:r>
              <a:rPr spc="-15" dirty="0">
                <a:latin typeface="+mn-lt"/>
                <a:cs typeface="Calibri"/>
              </a:rPr>
              <a:t>information.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D591B5F-7AE3-B84F-B77A-0DB0843AD8A5}"/>
              </a:ext>
            </a:extLst>
          </p:cNvPr>
          <p:cNvSpPr/>
          <p:nvPr/>
        </p:nvSpPr>
        <p:spPr>
          <a:xfrm>
            <a:off x="2214693" y="3429000"/>
            <a:ext cx="4557316" cy="243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999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464" y="1232482"/>
            <a:ext cx="77724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806" y="100208"/>
            <a:ext cx="65836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Anti-virus working </a:t>
            </a:r>
            <a:r>
              <a:rPr sz="2800" spc="-10" dirty="0"/>
              <a:t>from </a:t>
            </a:r>
            <a:r>
              <a:rPr sz="2800" spc="-15" dirty="0"/>
              <a:t>top </a:t>
            </a:r>
            <a:r>
              <a:rPr sz="2800" spc="-10" dirty="0"/>
              <a:t>level</a:t>
            </a:r>
            <a:r>
              <a:rPr sz="2800" spc="-60" dirty="0"/>
              <a:t> </a:t>
            </a:r>
            <a:r>
              <a:rPr sz="2800" spc="-10" dirty="0"/>
              <a:t>view</a:t>
            </a:r>
            <a:r>
              <a:rPr sz="2800" b="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403" y="3678883"/>
            <a:ext cx="678434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+mn-lt"/>
                <a:cs typeface="Calibri"/>
              </a:rPr>
              <a:t>If the </a:t>
            </a:r>
            <a:r>
              <a:rPr spc="-5" dirty="0">
                <a:latin typeface="+mn-lt"/>
                <a:cs typeface="Calibri"/>
              </a:rPr>
              <a:t>file </a:t>
            </a:r>
            <a:r>
              <a:rPr dirty="0">
                <a:latin typeface="+mn-lt"/>
                <a:cs typeface="Calibri"/>
              </a:rPr>
              <a:t>is </a:t>
            </a:r>
            <a:r>
              <a:rPr spc="-20" dirty="0">
                <a:latin typeface="+mn-lt"/>
                <a:cs typeface="Calibri"/>
              </a:rPr>
              <a:t>found </a:t>
            </a:r>
            <a:r>
              <a:rPr dirty="0">
                <a:latin typeface="+mn-lt"/>
                <a:cs typeface="Calibri"/>
              </a:rPr>
              <a:t>malicious then the  </a:t>
            </a:r>
            <a:r>
              <a:rPr spc="-15" dirty="0">
                <a:latin typeface="+mn-lt"/>
                <a:cs typeface="Calibri"/>
              </a:rPr>
              <a:t>information </a:t>
            </a:r>
            <a:r>
              <a:rPr dirty="0">
                <a:latin typeface="+mn-lt"/>
                <a:cs typeface="Calibri"/>
              </a:rPr>
              <a:t>will </a:t>
            </a:r>
            <a:r>
              <a:rPr spc="-5" dirty="0">
                <a:latin typeface="+mn-lt"/>
                <a:cs typeface="Calibri"/>
              </a:rPr>
              <a:t>not be </a:t>
            </a:r>
            <a:r>
              <a:rPr spc="-10" dirty="0">
                <a:latin typeface="+mn-lt"/>
                <a:cs typeface="Calibri"/>
              </a:rPr>
              <a:t>copied </a:t>
            </a:r>
            <a:r>
              <a:rPr spc="-20" dirty="0">
                <a:latin typeface="+mn-lt"/>
                <a:cs typeface="Calibri"/>
              </a:rPr>
              <a:t>onto </a:t>
            </a:r>
            <a:r>
              <a:rPr dirty="0">
                <a:latin typeface="+mn-lt"/>
                <a:cs typeface="Calibri"/>
              </a:rPr>
              <a:t>the  </a:t>
            </a:r>
            <a:r>
              <a:rPr spc="-10" dirty="0">
                <a:latin typeface="+mn-lt"/>
                <a:cs typeface="Calibri"/>
              </a:rPr>
              <a:t>destination </a:t>
            </a:r>
            <a:r>
              <a:rPr spc="-5" dirty="0">
                <a:latin typeface="+mn-lt"/>
                <a:cs typeface="Calibri"/>
              </a:rPr>
              <a:t>location. </a:t>
            </a:r>
            <a:endParaRPr lang="en-US" spc="-5" dirty="0">
              <a:latin typeface="+mn-lt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+mn-lt"/>
                <a:cs typeface="Calibri"/>
              </a:rPr>
              <a:t>(Here destination </a:t>
            </a:r>
            <a:r>
              <a:rPr dirty="0">
                <a:latin typeface="+mn-lt"/>
                <a:cs typeface="Calibri"/>
              </a:rPr>
              <a:t>in  </a:t>
            </a:r>
            <a:r>
              <a:rPr spc="-5" dirty="0">
                <a:latin typeface="+mn-lt"/>
                <a:cs typeface="Calibri"/>
              </a:rPr>
              <a:t>our </a:t>
            </a:r>
            <a:r>
              <a:rPr spc="-10" dirty="0">
                <a:latin typeface="+mn-lt"/>
                <a:cs typeface="Calibri"/>
              </a:rPr>
              <a:t>case </a:t>
            </a:r>
            <a:r>
              <a:rPr dirty="0">
                <a:latin typeface="+mn-lt"/>
                <a:cs typeface="Calibri"/>
              </a:rPr>
              <a:t>is</a:t>
            </a:r>
            <a:r>
              <a:rPr spc="-5" dirty="0">
                <a:latin typeface="+mn-lt"/>
                <a:cs typeface="Calibri"/>
              </a:rPr>
              <a:t> HD)</a:t>
            </a:r>
            <a:endParaRPr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85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A082-428C-CC44-932E-4D3E4AB8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FA5D5-C0DC-E743-8CFC-444589BF4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review the concept of DLL (Dynamic Link Library) </a:t>
            </a:r>
            <a:r>
              <a:rPr lang="en-US" b="1" dirty="0">
                <a:solidFill>
                  <a:srgbClr val="FF0000"/>
                </a:solidFill>
              </a:rPr>
              <a:t>again</a:t>
            </a:r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90715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679" y="137817"/>
            <a:ext cx="7867650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D9D9D9"/>
                </a:solidFill>
                <a:latin typeface="+mn-lt"/>
                <a:cs typeface="Calibri"/>
              </a:rPr>
              <a:t>One of the </a:t>
            </a:r>
            <a:r>
              <a:rPr b="1" spc="-5" dirty="0">
                <a:solidFill>
                  <a:srgbClr val="D9D9D9"/>
                </a:solidFill>
                <a:latin typeface="+mn-lt"/>
                <a:cs typeface="Calibri"/>
              </a:rPr>
              <a:t>two </a:t>
            </a:r>
            <a:r>
              <a:rPr b="1" dirty="0">
                <a:solidFill>
                  <a:srgbClr val="D9D9D9"/>
                </a:solidFill>
                <a:latin typeface="+mn-lt"/>
                <a:cs typeface="Calibri"/>
              </a:rPr>
              <a:t>possibilities </a:t>
            </a:r>
            <a:r>
              <a:rPr b="1" spc="-25" dirty="0">
                <a:solidFill>
                  <a:srgbClr val="D9D9D9"/>
                </a:solidFill>
                <a:latin typeface="+mn-lt"/>
                <a:cs typeface="Calibri"/>
              </a:rPr>
              <a:t>takes</a:t>
            </a:r>
            <a:r>
              <a:rPr b="1" spc="-70" dirty="0">
                <a:solidFill>
                  <a:srgbClr val="D9D9D9"/>
                </a:solidFill>
                <a:latin typeface="+mn-lt"/>
                <a:cs typeface="Calibri"/>
              </a:rPr>
              <a:t> </a:t>
            </a:r>
            <a:r>
              <a:rPr b="1" dirty="0">
                <a:solidFill>
                  <a:srgbClr val="D9D9D9"/>
                </a:solidFill>
                <a:latin typeface="+mn-lt"/>
                <a:cs typeface="Calibri"/>
              </a:rPr>
              <a:t>place</a:t>
            </a:r>
            <a:endParaRPr lang="en-US" b="1" dirty="0">
              <a:solidFill>
                <a:srgbClr val="D9D9D9"/>
              </a:solidFill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+mn-lt"/>
              <a:cs typeface="Times New Roman"/>
            </a:endParaRPr>
          </a:p>
          <a:p>
            <a:pPr marL="355600" marR="2667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+mn-lt"/>
                <a:cs typeface="Calibri"/>
              </a:rPr>
              <a:t>When the </a:t>
            </a:r>
            <a:r>
              <a:rPr spc="-20" dirty="0">
                <a:solidFill>
                  <a:srgbClr val="FF0000"/>
                </a:solidFill>
                <a:latin typeface="+mn-lt"/>
                <a:cs typeface="Calibri"/>
              </a:rPr>
              <a:t>data</a:t>
            </a:r>
            <a:r>
              <a:rPr spc="-20" dirty="0">
                <a:latin typeface="+mn-lt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+mn-lt"/>
                <a:cs typeface="Calibri"/>
              </a:rPr>
              <a:t>is </a:t>
            </a:r>
            <a:r>
              <a:rPr spc="-20" dirty="0">
                <a:solidFill>
                  <a:srgbClr val="FF0000"/>
                </a:solidFill>
                <a:latin typeface="+mn-lt"/>
                <a:cs typeface="Calibri"/>
              </a:rPr>
              <a:t>found </a:t>
            </a:r>
            <a:r>
              <a:rPr spc="-25" dirty="0">
                <a:solidFill>
                  <a:srgbClr val="FF0000"/>
                </a:solidFill>
                <a:latin typeface="+mn-lt"/>
                <a:cs typeface="Calibri"/>
              </a:rPr>
              <a:t>to </a:t>
            </a:r>
            <a:r>
              <a:rPr spc="-5" dirty="0">
                <a:solidFill>
                  <a:srgbClr val="FF0000"/>
                </a:solidFill>
                <a:latin typeface="+mn-lt"/>
                <a:cs typeface="Calibri"/>
              </a:rPr>
              <a:t>be </a:t>
            </a:r>
            <a:r>
              <a:rPr spc="-10" dirty="0">
                <a:solidFill>
                  <a:srgbClr val="FF0000"/>
                </a:solidFill>
                <a:latin typeface="+mn-lt"/>
                <a:cs typeface="Calibri"/>
              </a:rPr>
              <a:t>legitimate</a:t>
            </a:r>
            <a:r>
              <a:rPr spc="-10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the</a:t>
            </a:r>
            <a:r>
              <a:rPr lang="en-US" dirty="0">
                <a:latin typeface="+mn-lt"/>
                <a:cs typeface="Calibri"/>
              </a:rPr>
              <a:t> </a:t>
            </a:r>
            <a:r>
              <a:rPr spc="-5" dirty="0">
                <a:latin typeface="+mn-lt"/>
                <a:cs typeface="Calibri"/>
              </a:rPr>
              <a:t>scanner </a:t>
            </a:r>
            <a:r>
              <a:rPr spc="-25" dirty="0">
                <a:latin typeface="+mn-lt"/>
                <a:cs typeface="Calibri"/>
              </a:rPr>
              <a:t>forwards </a:t>
            </a:r>
            <a:r>
              <a:rPr spc="-10" dirty="0">
                <a:latin typeface="+mn-lt"/>
                <a:cs typeface="Calibri"/>
              </a:rPr>
              <a:t>that </a:t>
            </a:r>
            <a:r>
              <a:rPr spc="-20" dirty="0">
                <a:latin typeface="+mn-lt"/>
                <a:cs typeface="Calibri"/>
              </a:rPr>
              <a:t>data to </a:t>
            </a:r>
            <a:r>
              <a:rPr dirty="0">
                <a:latin typeface="+mn-lt"/>
                <a:cs typeface="Calibri"/>
              </a:rPr>
              <a:t>the </a:t>
            </a:r>
            <a:r>
              <a:rPr spc="-10" dirty="0">
                <a:latin typeface="+mn-lt"/>
                <a:cs typeface="Calibri"/>
              </a:rPr>
              <a:t>destination location.</a:t>
            </a:r>
            <a:endParaRPr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dirty="0">
              <a:latin typeface="+mn-lt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+mn-lt"/>
                <a:cs typeface="Calibri"/>
              </a:rPr>
              <a:t>When </a:t>
            </a:r>
            <a:r>
              <a:rPr dirty="0">
                <a:solidFill>
                  <a:srgbClr val="FF0000"/>
                </a:solidFill>
                <a:latin typeface="+mn-lt"/>
                <a:cs typeface="Calibri"/>
              </a:rPr>
              <a:t>virus is </a:t>
            </a:r>
            <a:r>
              <a:rPr spc="-15" dirty="0">
                <a:solidFill>
                  <a:srgbClr val="FF0000"/>
                </a:solidFill>
                <a:latin typeface="+mn-lt"/>
                <a:cs typeface="Calibri"/>
              </a:rPr>
              <a:t>detected </a:t>
            </a:r>
            <a:r>
              <a:rPr spc="-5" dirty="0">
                <a:latin typeface="+mn-lt"/>
                <a:cs typeface="Calibri"/>
              </a:rPr>
              <a:t>then </a:t>
            </a:r>
            <a:r>
              <a:rPr dirty="0">
                <a:latin typeface="+mn-lt"/>
                <a:cs typeface="Calibri"/>
              </a:rPr>
              <a:t>a </a:t>
            </a:r>
            <a:r>
              <a:rPr spc="-10" dirty="0">
                <a:latin typeface="+mn-lt"/>
                <a:cs typeface="Calibri"/>
              </a:rPr>
              <a:t>warning </a:t>
            </a:r>
            <a:r>
              <a:rPr dirty="0">
                <a:latin typeface="+mn-lt"/>
                <a:cs typeface="Calibri"/>
              </a:rPr>
              <a:t>is </a:t>
            </a:r>
            <a:r>
              <a:rPr spc="-10" dirty="0">
                <a:latin typeface="+mn-lt"/>
                <a:cs typeface="Calibri"/>
              </a:rPr>
              <a:t>sent </a:t>
            </a:r>
            <a:r>
              <a:rPr spc="-25" dirty="0">
                <a:latin typeface="+mn-lt"/>
                <a:cs typeface="Calibri"/>
              </a:rPr>
              <a:t>to </a:t>
            </a:r>
            <a:r>
              <a:rPr dirty="0">
                <a:latin typeface="+mn-lt"/>
                <a:cs typeface="Calibri"/>
              </a:rPr>
              <a:t>UI </a:t>
            </a:r>
            <a:r>
              <a:rPr spc="-30" dirty="0">
                <a:latin typeface="+mn-lt"/>
                <a:cs typeface="Calibri"/>
              </a:rPr>
              <a:t>for </a:t>
            </a:r>
            <a:r>
              <a:rPr spc="-5" dirty="0">
                <a:latin typeface="+mn-lt"/>
                <a:cs typeface="Calibri"/>
              </a:rPr>
              <a:t>user`s action. </a:t>
            </a:r>
            <a:r>
              <a:rPr spc="-20" dirty="0">
                <a:latin typeface="+mn-lt"/>
                <a:cs typeface="Calibri"/>
              </a:rPr>
              <a:t>Interface may</a:t>
            </a:r>
            <a:r>
              <a:rPr spc="80" dirty="0">
                <a:latin typeface="+mn-lt"/>
                <a:cs typeface="Calibri"/>
              </a:rPr>
              <a:t> </a:t>
            </a:r>
            <a:r>
              <a:rPr spc="-50" dirty="0">
                <a:latin typeface="+mn-lt"/>
                <a:cs typeface="Calibri"/>
              </a:rPr>
              <a:t>vary.</a:t>
            </a:r>
            <a:endParaRPr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021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96056"/>
            <a:ext cx="511175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5" dirty="0"/>
              <a:t>Process flow </a:t>
            </a:r>
            <a:r>
              <a:rPr sz="2400" dirty="0"/>
              <a:t>of </a:t>
            </a:r>
            <a:r>
              <a:rPr sz="2400" spc="-5" dirty="0"/>
              <a:t>working </a:t>
            </a:r>
            <a:r>
              <a:rPr sz="2400" dirty="0"/>
              <a:t>of</a:t>
            </a:r>
            <a:r>
              <a:rPr sz="2400" spc="-80" dirty="0"/>
              <a:t> </a:t>
            </a:r>
            <a:r>
              <a:rPr sz="2400" spc="-155" dirty="0"/>
              <a:t>AV.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1524000" y="1240235"/>
            <a:ext cx="6495288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5600" y="2002172"/>
            <a:ext cx="228600" cy="3505200"/>
          </a:xfrm>
          <a:custGeom>
            <a:avLst/>
            <a:gdLst/>
            <a:ahLst/>
            <a:cxnLst/>
            <a:rect l="l" t="t" r="r" b="b"/>
            <a:pathLst>
              <a:path w="228600" h="3505200">
                <a:moveTo>
                  <a:pt x="228600" y="3505200"/>
                </a:moveTo>
                <a:lnTo>
                  <a:pt x="184112" y="3503702"/>
                </a:lnTo>
                <a:lnTo>
                  <a:pt x="147780" y="3499618"/>
                </a:lnTo>
                <a:lnTo>
                  <a:pt x="123283" y="3493562"/>
                </a:lnTo>
                <a:lnTo>
                  <a:pt x="114300" y="3486150"/>
                </a:lnTo>
                <a:lnTo>
                  <a:pt x="114300" y="1771650"/>
                </a:lnTo>
                <a:lnTo>
                  <a:pt x="105316" y="1764226"/>
                </a:lnTo>
                <a:lnTo>
                  <a:pt x="80819" y="1758172"/>
                </a:lnTo>
                <a:lnTo>
                  <a:pt x="44487" y="1754094"/>
                </a:lnTo>
                <a:lnTo>
                  <a:pt x="0" y="1752600"/>
                </a:lnTo>
                <a:lnTo>
                  <a:pt x="44487" y="1751105"/>
                </a:lnTo>
                <a:lnTo>
                  <a:pt x="80819" y="1747027"/>
                </a:lnTo>
                <a:lnTo>
                  <a:pt x="105316" y="1740973"/>
                </a:lnTo>
                <a:lnTo>
                  <a:pt x="114300" y="1733550"/>
                </a:lnTo>
                <a:lnTo>
                  <a:pt x="114300" y="19050"/>
                </a:lnTo>
                <a:lnTo>
                  <a:pt x="123283" y="11626"/>
                </a:lnTo>
                <a:lnTo>
                  <a:pt x="147780" y="5572"/>
                </a:lnTo>
                <a:lnTo>
                  <a:pt x="184112" y="1494"/>
                </a:lnTo>
                <a:lnTo>
                  <a:pt x="228600" y="0"/>
                </a:lnTo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703082"/>
            <a:ext cx="1600200" cy="103505"/>
          </a:xfrm>
          <a:custGeom>
            <a:avLst/>
            <a:gdLst/>
            <a:ahLst/>
            <a:cxnLst/>
            <a:rect l="l" t="t" r="r" b="b"/>
            <a:pathLst>
              <a:path w="1600200" h="103504">
                <a:moveTo>
                  <a:pt x="1575090" y="51688"/>
                </a:moveTo>
                <a:lnTo>
                  <a:pt x="1505204" y="92456"/>
                </a:lnTo>
                <a:lnTo>
                  <a:pt x="1504188" y="96265"/>
                </a:lnTo>
                <a:lnTo>
                  <a:pt x="1507744" y="102362"/>
                </a:lnTo>
                <a:lnTo>
                  <a:pt x="1511554" y="103377"/>
                </a:lnTo>
                <a:lnTo>
                  <a:pt x="1589309" y="58038"/>
                </a:lnTo>
                <a:lnTo>
                  <a:pt x="1587627" y="58038"/>
                </a:lnTo>
                <a:lnTo>
                  <a:pt x="1587627" y="57150"/>
                </a:lnTo>
                <a:lnTo>
                  <a:pt x="1584452" y="57150"/>
                </a:lnTo>
                <a:lnTo>
                  <a:pt x="1575090" y="51688"/>
                </a:lnTo>
                <a:close/>
              </a:path>
              <a:path w="1600200" h="103504">
                <a:moveTo>
                  <a:pt x="15642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564204" y="58038"/>
                </a:lnTo>
                <a:lnTo>
                  <a:pt x="1575090" y="51688"/>
                </a:lnTo>
                <a:lnTo>
                  <a:pt x="1564204" y="45338"/>
                </a:lnTo>
                <a:close/>
              </a:path>
              <a:path w="1600200" h="103504">
                <a:moveTo>
                  <a:pt x="1589309" y="45338"/>
                </a:moveTo>
                <a:lnTo>
                  <a:pt x="1587627" y="45338"/>
                </a:lnTo>
                <a:lnTo>
                  <a:pt x="1587627" y="58038"/>
                </a:lnTo>
                <a:lnTo>
                  <a:pt x="1589309" y="58038"/>
                </a:lnTo>
                <a:lnTo>
                  <a:pt x="1600200" y="51688"/>
                </a:lnTo>
                <a:lnTo>
                  <a:pt x="1589309" y="45338"/>
                </a:lnTo>
                <a:close/>
              </a:path>
              <a:path w="1600200" h="103504">
                <a:moveTo>
                  <a:pt x="1584452" y="46227"/>
                </a:moveTo>
                <a:lnTo>
                  <a:pt x="1575090" y="51688"/>
                </a:lnTo>
                <a:lnTo>
                  <a:pt x="1584452" y="57150"/>
                </a:lnTo>
                <a:lnTo>
                  <a:pt x="1584452" y="46227"/>
                </a:lnTo>
                <a:close/>
              </a:path>
              <a:path w="1600200" h="103504">
                <a:moveTo>
                  <a:pt x="1587627" y="46227"/>
                </a:moveTo>
                <a:lnTo>
                  <a:pt x="1584452" y="46227"/>
                </a:lnTo>
                <a:lnTo>
                  <a:pt x="1584452" y="57150"/>
                </a:lnTo>
                <a:lnTo>
                  <a:pt x="1587627" y="57150"/>
                </a:lnTo>
                <a:lnTo>
                  <a:pt x="1587627" y="46227"/>
                </a:lnTo>
                <a:close/>
              </a:path>
              <a:path w="1600200" h="103504">
                <a:moveTo>
                  <a:pt x="1511554" y="0"/>
                </a:moveTo>
                <a:lnTo>
                  <a:pt x="1507744" y="1015"/>
                </a:lnTo>
                <a:lnTo>
                  <a:pt x="1504188" y="7112"/>
                </a:lnTo>
                <a:lnTo>
                  <a:pt x="1505204" y="10921"/>
                </a:lnTo>
                <a:lnTo>
                  <a:pt x="1575090" y="51688"/>
                </a:lnTo>
                <a:lnTo>
                  <a:pt x="1584452" y="46227"/>
                </a:lnTo>
                <a:lnTo>
                  <a:pt x="1587627" y="46227"/>
                </a:lnTo>
                <a:lnTo>
                  <a:pt x="1587627" y="45338"/>
                </a:lnTo>
                <a:lnTo>
                  <a:pt x="1589309" y="45338"/>
                </a:lnTo>
                <a:lnTo>
                  <a:pt x="151155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2044" y="2579894"/>
            <a:ext cx="14128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/>
                <a:cs typeface="Calibri"/>
              </a:rPr>
              <a:t>AV </a:t>
            </a:r>
            <a:r>
              <a:rPr sz="1800" spc="-25" dirty="0">
                <a:latin typeface="Calibri"/>
                <a:cs typeface="Calibri"/>
              </a:rPr>
              <a:t>scanner,  </a:t>
            </a:r>
            <a:r>
              <a:rPr sz="1800" spc="-5" dirty="0">
                <a:latin typeface="Calibri"/>
                <a:cs typeface="Calibri"/>
              </a:rPr>
              <a:t>scanning  </a:t>
            </a:r>
            <a:r>
              <a:rPr sz="1800" spc="-10" dirty="0">
                <a:latin typeface="Calibri"/>
                <a:cs typeface="Calibri"/>
              </a:rPr>
              <a:t>information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  </a:t>
            </a:r>
            <a:r>
              <a:rPr sz="1800" spc="-10" dirty="0">
                <a:latin typeface="Calibri"/>
                <a:cs typeface="Calibri"/>
              </a:rPr>
              <a:t>real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time.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811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288" y="125260"/>
            <a:ext cx="656272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spc="-105" dirty="0"/>
              <a:t>AV </a:t>
            </a:r>
            <a:r>
              <a:rPr sz="2400" spc="-15" dirty="0"/>
              <a:t>detection techniques(Scan </a:t>
            </a:r>
            <a:r>
              <a:rPr sz="2400" spc="-5" dirty="0"/>
              <a:t>-  Engines)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52076" y="913265"/>
            <a:ext cx="7856855" cy="257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8989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+mn-lt"/>
                <a:cs typeface="Calibri"/>
              </a:rPr>
              <a:t>Signature </a:t>
            </a:r>
            <a:r>
              <a:rPr spc="-5" dirty="0">
                <a:latin typeface="+mn-lt"/>
                <a:cs typeface="Calibri"/>
              </a:rPr>
              <a:t>Based </a:t>
            </a:r>
            <a:r>
              <a:rPr spc="-10" dirty="0">
                <a:latin typeface="+mn-lt"/>
                <a:cs typeface="Calibri"/>
              </a:rPr>
              <a:t>detection </a:t>
            </a:r>
            <a:r>
              <a:rPr spc="-5" dirty="0">
                <a:latin typeface="+mn-lt"/>
                <a:cs typeface="Calibri"/>
              </a:rPr>
              <a:t>(also sometimes </a:t>
            </a:r>
            <a:r>
              <a:rPr spc="-10" dirty="0">
                <a:latin typeface="+mn-lt"/>
                <a:cs typeface="Calibri"/>
              </a:rPr>
              <a:t>called </a:t>
            </a:r>
            <a:r>
              <a:rPr dirty="0">
                <a:latin typeface="+mn-lt"/>
                <a:cs typeface="Calibri"/>
              </a:rPr>
              <a:t>as </a:t>
            </a:r>
            <a:r>
              <a:rPr spc="-20" dirty="0">
                <a:latin typeface="+mn-lt"/>
                <a:cs typeface="Calibri"/>
              </a:rPr>
              <a:t>“string </a:t>
            </a:r>
            <a:r>
              <a:rPr spc="-5" dirty="0">
                <a:latin typeface="+mn-lt"/>
                <a:cs typeface="Calibri"/>
              </a:rPr>
              <a:t>based”</a:t>
            </a:r>
            <a:r>
              <a:rPr spc="5" dirty="0">
                <a:latin typeface="+mn-lt"/>
                <a:cs typeface="Calibri"/>
              </a:rPr>
              <a:t> </a:t>
            </a:r>
            <a:r>
              <a:rPr spc="-10" dirty="0">
                <a:latin typeface="+mn-lt"/>
                <a:cs typeface="Calibri"/>
              </a:rPr>
              <a:t>detection)</a:t>
            </a:r>
            <a:endParaRPr dirty="0">
              <a:latin typeface="+mn-lt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75" dirty="0">
                <a:latin typeface="+mn-lt"/>
                <a:cs typeface="Calibri"/>
              </a:rPr>
              <a:t>AV </a:t>
            </a:r>
            <a:r>
              <a:rPr spc="-15" dirty="0">
                <a:latin typeface="+mn-lt"/>
                <a:cs typeface="Calibri"/>
              </a:rPr>
              <a:t>maintains </a:t>
            </a:r>
            <a:r>
              <a:rPr dirty="0">
                <a:latin typeface="+mn-lt"/>
                <a:cs typeface="Calibri"/>
              </a:rPr>
              <a:t>a </a:t>
            </a:r>
            <a:r>
              <a:rPr spc="-5" dirty="0">
                <a:latin typeface="+mn-lt"/>
                <a:cs typeface="Calibri"/>
              </a:rPr>
              <a:t>dictionary of </a:t>
            </a:r>
            <a:r>
              <a:rPr dirty="0">
                <a:latin typeface="+mn-lt"/>
                <a:cs typeface="Calibri"/>
              </a:rPr>
              <a:t>the </a:t>
            </a:r>
            <a:r>
              <a:rPr spc="-10" dirty="0">
                <a:latin typeface="+mn-lt"/>
                <a:cs typeface="Calibri"/>
              </a:rPr>
              <a:t>signatures </a:t>
            </a:r>
            <a:r>
              <a:rPr spc="-5" dirty="0">
                <a:latin typeface="+mn-lt"/>
                <a:cs typeface="Calibri"/>
              </a:rPr>
              <a:t>of known Viruses, </a:t>
            </a:r>
            <a:r>
              <a:rPr spc="-10" dirty="0">
                <a:latin typeface="+mn-lt"/>
                <a:cs typeface="Calibri"/>
              </a:rPr>
              <a:t>malwares, </a:t>
            </a:r>
            <a:r>
              <a:rPr spc="-15" dirty="0">
                <a:latin typeface="+mn-lt"/>
                <a:cs typeface="Calibri"/>
              </a:rPr>
              <a:t>spywares</a:t>
            </a:r>
            <a:r>
              <a:rPr dirty="0">
                <a:latin typeface="+mn-lt"/>
                <a:cs typeface="Calibri"/>
              </a:rPr>
              <a:t> </a:t>
            </a:r>
            <a:r>
              <a:rPr spc="-15" dirty="0">
                <a:latin typeface="+mn-lt"/>
                <a:cs typeface="Calibri"/>
              </a:rPr>
              <a:t>etc.</a:t>
            </a:r>
            <a:endParaRPr dirty="0">
              <a:latin typeface="+mn-lt"/>
              <a:cs typeface="Calibri"/>
            </a:endParaRPr>
          </a:p>
          <a:p>
            <a:pPr marL="355600" marR="34417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This dictionary </a:t>
            </a:r>
            <a:r>
              <a:rPr dirty="0">
                <a:latin typeface="+mn-lt"/>
                <a:cs typeface="Calibri"/>
              </a:rPr>
              <a:t>is </a:t>
            </a:r>
            <a:r>
              <a:rPr spc="-20" dirty="0">
                <a:latin typeface="+mn-lt"/>
                <a:cs typeface="Calibri"/>
              </a:rPr>
              <a:t>stored </a:t>
            </a:r>
            <a:r>
              <a:rPr spc="-15" dirty="0">
                <a:latin typeface="+mn-lt"/>
                <a:cs typeface="Calibri"/>
              </a:rPr>
              <a:t>at </a:t>
            </a:r>
            <a:r>
              <a:rPr spc="-5" dirty="0">
                <a:latin typeface="+mn-lt"/>
                <a:cs typeface="Calibri"/>
              </a:rPr>
              <a:t>client side and </a:t>
            </a:r>
            <a:r>
              <a:rPr dirty="0">
                <a:latin typeface="+mn-lt"/>
                <a:cs typeface="Calibri"/>
              </a:rPr>
              <a:t>is </a:t>
            </a:r>
            <a:r>
              <a:rPr spc="-5" dirty="0">
                <a:latin typeface="+mn-lt"/>
                <a:cs typeface="Calibri"/>
              </a:rPr>
              <a:t>usually </a:t>
            </a:r>
            <a:r>
              <a:rPr dirty="0">
                <a:latin typeface="+mn-lt"/>
                <a:cs typeface="Calibri"/>
              </a:rPr>
              <a:t>in</a:t>
            </a:r>
            <a:r>
              <a:rPr spc="10" dirty="0">
                <a:latin typeface="+mn-lt"/>
                <a:cs typeface="Calibri"/>
              </a:rPr>
              <a:t> </a:t>
            </a:r>
            <a:r>
              <a:rPr spc="-35" dirty="0">
                <a:latin typeface="+mn-lt"/>
                <a:cs typeface="Calibri"/>
              </a:rPr>
              <a:t>binary.</a:t>
            </a:r>
            <a:endParaRPr dirty="0">
              <a:latin typeface="+mn-lt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latin typeface="+mn-lt"/>
                <a:cs typeface="Calibri"/>
              </a:rPr>
              <a:t>Next-generation </a:t>
            </a:r>
            <a:r>
              <a:rPr spc="-10" dirty="0">
                <a:latin typeface="+mn-lt"/>
                <a:cs typeface="Calibri"/>
              </a:rPr>
              <a:t>signature </a:t>
            </a:r>
            <a:r>
              <a:rPr spc="-5" dirty="0">
                <a:latin typeface="+mn-lt"/>
                <a:cs typeface="Calibri"/>
              </a:rPr>
              <a:t>based</a:t>
            </a:r>
            <a:r>
              <a:rPr spc="-15" dirty="0">
                <a:latin typeface="+mn-lt"/>
                <a:cs typeface="Calibri"/>
              </a:rPr>
              <a:t> </a:t>
            </a:r>
            <a:r>
              <a:rPr spc="-5" dirty="0">
                <a:latin typeface="+mn-lt"/>
                <a:cs typeface="Calibri"/>
              </a:rPr>
              <a:t>detection</a:t>
            </a:r>
            <a:endParaRPr dirty="0">
              <a:latin typeface="+mn-lt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latin typeface="+mn-lt"/>
                <a:cs typeface="Calibri"/>
              </a:rPr>
              <a:t>Disadvantage</a:t>
            </a:r>
            <a:r>
              <a:rPr dirty="0">
                <a:latin typeface="+mn-lt"/>
                <a:cs typeface="Calibri"/>
              </a:rPr>
              <a:t>?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236C0A2-AB93-D34F-8DEB-1BC283880A82}"/>
              </a:ext>
            </a:extLst>
          </p:cNvPr>
          <p:cNvSpPr/>
          <p:nvPr/>
        </p:nvSpPr>
        <p:spPr>
          <a:xfrm>
            <a:off x="1540328" y="3622164"/>
            <a:ext cx="6063343" cy="3032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296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3096-582E-E44E-9F13-28201088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spc="-105" dirty="0"/>
              <a:t>AV </a:t>
            </a:r>
            <a:r>
              <a:rPr lang="fr" spc="-15" dirty="0" err="1"/>
              <a:t>detection</a:t>
            </a:r>
            <a:r>
              <a:rPr lang="fr" spc="-15" dirty="0"/>
              <a:t> techniques(Scan </a:t>
            </a:r>
            <a:r>
              <a:rPr lang="fr" spc="-5" dirty="0"/>
              <a:t>-  </a:t>
            </a:r>
            <a:r>
              <a:rPr lang="fr" spc="-5" dirty="0" err="1"/>
              <a:t>Engines</a:t>
            </a:r>
            <a:r>
              <a:rPr lang="fr" spc="-5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8484-9DB2-9E4D-A5AE-F8E5D4BFE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" y="1272381"/>
            <a:ext cx="8524875" cy="4313238"/>
          </a:xfrm>
        </p:spPr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386447-8630-2148-942C-01A9348D3FA0}"/>
              </a:ext>
            </a:extLst>
          </p:cNvPr>
          <p:cNvSpPr/>
          <p:nvPr/>
        </p:nvSpPr>
        <p:spPr>
          <a:xfrm>
            <a:off x="688929" y="1803605"/>
            <a:ext cx="7615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www.cs.wcupa.edu</a:t>
            </a:r>
            <a:r>
              <a:rPr lang="en-US" dirty="0"/>
              <a:t>/</a:t>
            </a:r>
            <a:r>
              <a:rPr lang="en-US" dirty="0" err="1"/>
              <a:t>schen</a:t>
            </a:r>
            <a:r>
              <a:rPr lang="en-US" dirty="0"/>
              <a:t>/malware/VirusShare_00001.md5</a:t>
            </a:r>
          </a:p>
        </p:txBody>
      </p:sp>
    </p:spTree>
    <p:extLst>
      <p:ext uri="{BB962C8B-B14F-4D97-AF65-F5344CB8AC3E}">
        <p14:creationId xmlns:p14="http://schemas.microsoft.com/office/powerpoint/2010/main" val="2799326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0969"/>
            <a:ext cx="5974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Heuristic </a:t>
            </a:r>
            <a:r>
              <a:rPr dirty="0"/>
              <a:t>based</a:t>
            </a:r>
            <a:r>
              <a:rPr spc="-90" dirty="0"/>
              <a:t> </a:t>
            </a:r>
            <a:r>
              <a:rPr spc="-15" dirty="0"/>
              <a:t>Detection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03510"/>
            <a:ext cx="7973695" cy="29886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129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Used </a:t>
            </a:r>
            <a:r>
              <a:rPr spc="-20" dirty="0">
                <a:latin typeface="+mn-lt"/>
                <a:cs typeface="Calibri"/>
              </a:rPr>
              <a:t>to </a:t>
            </a:r>
            <a:r>
              <a:rPr spc="-10" dirty="0">
                <a:latin typeface="+mn-lt"/>
                <a:cs typeface="Calibri"/>
              </a:rPr>
              <a:t>detect </a:t>
            </a:r>
            <a:r>
              <a:rPr spc="-75" dirty="0">
                <a:latin typeface="+mn-lt"/>
                <a:cs typeface="Calibri"/>
              </a:rPr>
              <a:t>new, </a:t>
            </a:r>
            <a:r>
              <a:rPr spc="-5" dirty="0">
                <a:latin typeface="+mn-lt"/>
                <a:cs typeface="Calibri"/>
              </a:rPr>
              <a:t>unknown </a:t>
            </a:r>
            <a:r>
              <a:rPr dirty="0">
                <a:latin typeface="+mn-lt"/>
                <a:cs typeface="Calibri"/>
              </a:rPr>
              <a:t>viruses in </a:t>
            </a:r>
            <a:r>
              <a:rPr spc="-10" dirty="0">
                <a:latin typeface="+mn-lt"/>
                <a:cs typeface="Calibri"/>
              </a:rPr>
              <a:t>your </a:t>
            </a:r>
            <a:r>
              <a:rPr spc="-30" dirty="0">
                <a:latin typeface="+mn-lt"/>
                <a:cs typeface="Calibri"/>
              </a:rPr>
              <a:t>system </a:t>
            </a:r>
            <a:r>
              <a:rPr spc="-15" dirty="0">
                <a:latin typeface="+mn-lt"/>
                <a:cs typeface="Calibri"/>
              </a:rPr>
              <a:t>that </a:t>
            </a:r>
            <a:r>
              <a:rPr spc="-5" dirty="0">
                <a:latin typeface="+mn-lt"/>
                <a:cs typeface="Calibri"/>
              </a:rPr>
              <a:t>has not </a:t>
            </a:r>
            <a:r>
              <a:rPr spc="-15" dirty="0">
                <a:latin typeface="+mn-lt"/>
                <a:cs typeface="Calibri"/>
              </a:rPr>
              <a:t>yet </a:t>
            </a:r>
            <a:r>
              <a:rPr spc="-5" dirty="0">
                <a:latin typeface="+mn-lt"/>
                <a:cs typeface="Calibri"/>
              </a:rPr>
              <a:t>been</a:t>
            </a:r>
            <a:r>
              <a:rPr spc="65" dirty="0">
                <a:latin typeface="+mn-lt"/>
                <a:cs typeface="Calibri"/>
              </a:rPr>
              <a:t> </a:t>
            </a:r>
            <a:r>
              <a:rPr spc="-10" dirty="0">
                <a:latin typeface="+mn-lt"/>
                <a:cs typeface="Calibri"/>
              </a:rPr>
              <a:t>identified.</a:t>
            </a:r>
            <a:endParaRPr dirty="0">
              <a:latin typeface="+mn-lt"/>
              <a:cs typeface="Calibri"/>
            </a:endParaRPr>
          </a:p>
          <a:p>
            <a:pPr marL="355600" marR="10350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+mn-lt"/>
                <a:cs typeface="Calibri"/>
              </a:rPr>
              <a:t>Based </a:t>
            </a:r>
            <a:r>
              <a:rPr spc="-5" dirty="0">
                <a:latin typeface="+mn-lt"/>
                <a:cs typeface="Calibri"/>
              </a:rPr>
              <a:t>on </a:t>
            </a:r>
            <a:r>
              <a:rPr dirty="0">
                <a:latin typeface="+mn-lt"/>
                <a:cs typeface="Calibri"/>
              </a:rPr>
              <a:t>the </a:t>
            </a:r>
            <a:r>
              <a:rPr spc="-5" dirty="0">
                <a:latin typeface="+mn-lt"/>
                <a:cs typeface="Calibri"/>
              </a:rPr>
              <a:t>piece-by-piece </a:t>
            </a:r>
            <a:r>
              <a:rPr spc="-15" dirty="0">
                <a:latin typeface="+mn-lt"/>
                <a:cs typeface="Calibri"/>
              </a:rPr>
              <a:t>examination </a:t>
            </a:r>
            <a:r>
              <a:rPr spc="-5" dirty="0">
                <a:latin typeface="+mn-lt"/>
                <a:cs typeface="Calibri"/>
              </a:rPr>
              <a:t>of </a:t>
            </a:r>
            <a:r>
              <a:rPr dirty="0">
                <a:latin typeface="+mn-lt"/>
                <a:cs typeface="Calibri"/>
              </a:rPr>
              <a:t>a</a:t>
            </a:r>
            <a:r>
              <a:rPr lang="en-US" dirty="0">
                <a:latin typeface="+mn-lt"/>
                <a:cs typeface="Calibri"/>
              </a:rPr>
              <a:t> </a:t>
            </a:r>
            <a:r>
              <a:rPr spc="-5" dirty="0">
                <a:latin typeface="+mn-lt"/>
                <a:cs typeface="Calibri"/>
              </a:rPr>
              <a:t>virus.</a:t>
            </a:r>
            <a:endParaRPr dirty="0">
              <a:latin typeface="+mn-lt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+mn-lt"/>
                <a:cs typeface="Calibri"/>
              </a:rPr>
              <a:t>Looks </a:t>
            </a:r>
            <a:r>
              <a:rPr spc="-30" dirty="0">
                <a:latin typeface="+mn-lt"/>
                <a:cs typeface="Calibri"/>
              </a:rPr>
              <a:t>for </a:t>
            </a:r>
            <a:r>
              <a:rPr spc="-5" dirty="0">
                <a:latin typeface="+mn-lt"/>
                <a:cs typeface="Calibri"/>
              </a:rPr>
              <a:t>the sequence of instruction </a:t>
            </a:r>
            <a:r>
              <a:rPr spc="-10" dirty="0">
                <a:latin typeface="+mn-lt"/>
                <a:cs typeface="Calibri"/>
              </a:rPr>
              <a:t>that  </a:t>
            </a:r>
            <a:r>
              <a:rPr spc="-25" dirty="0">
                <a:latin typeface="+mn-lt"/>
                <a:cs typeface="Calibri"/>
              </a:rPr>
              <a:t>differentiate </a:t>
            </a:r>
            <a:r>
              <a:rPr spc="-5" dirty="0">
                <a:latin typeface="+mn-lt"/>
                <a:cs typeface="Calibri"/>
              </a:rPr>
              <a:t>the </a:t>
            </a:r>
            <a:r>
              <a:rPr dirty="0">
                <a:latin typeface="+mn-lt"/>
                <a:cs typeface="Calibri"/>
              </a:rPr>
              <a:t>virus </a:t>
            </a:r>
            <a:r>
              <a:rPr spc="-20" dirty="0">
                <a:latin typeface="+mn-lt"/>
                <a:cs typeface="Calibri"/>
              </a:rPr>
              <a:t>from </a:t>
            </a:r>
            <a:r>
              <a:rPr dirty="0">
                <a:latin typeface="+mn-lt"/>
                <a:cs typeface="Calibri"/>
              </a:rPr>
              <a:t>‘normal</a:t>
            </a:r>
            <a:r>
              <a:rPr spc="50" dirty="0">
                <a:latin typeface="+mn-lt"/>
                <a:cs typeface="Calibri"/>
              </a:rPr>
              <a:t> </a:t>
            </a:r>
            <a:r>
              <a:rPr spc="-15" dirty="0">
                <a:latin typeface="+mn-lt"/>
                <a:cs typeface="Calibri"/>
              </a:rPr>
              <a:t>programs’</a:t>
            </a:r>
            <a:endParaRPr lang="en-US" spc="-15" dirty="0">
              <a:latin typeface="+mn-lt"/>
              <a:cs typeface="Calibri"/>
            </a:endParaRPr>
          </a:p>
          <a:p>
            <a:pPr marL="355600" marR="508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15" dirty="0">
                <a:cs typeface="Calibri"/>
              </a:rPr>
              <a:t>Disadvantage</a:t>
            </a:r>
            <a:r>
              <a:rPr lang="en-US" dirty="0">
                <a:cs typeface="Calibri"/>
              </a:rPr>
              <a:t>?</a:t>
            </a:r>
            <a:endParaRPr lang="en-US" spc="-15" dirty="0">
              <a:latin typeface="+mn-lt"/>
              <a:cs typeface="Calibri"/>
            </a:endParaRPr>
          </a:p>
          <a:p>
            <a:pPr marL="355600" marR="508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+mn-lt"/>
              </a:rPr>
              <a:t>Example:</a:t>
            </a:r>
          </a:p>
          <a:p>
            <a:pPr marL="812800" marR="5080" lvl="1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+mn-lt"/>
                <a:cs typeface="Calibri"/>
              </a:rPr>
              <a:t>Lab1</a:t>
            </a:r>
            <a:endParaRPr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846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76658"/>
            <a:ext cx="804164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/>
              <a:t>AV </a:t>
            </a:r>
            <a:r>
              <a:rPr spc="-5" dirty="0"/>
              <a:t>bypassing</a:t>
            </a:r>
            <a:r>
              <a:rPr spc="75" dirty="0"/>
              <a:t> </a:t>
            </a:r>
            <a:r>
              <a:rPr spc="-10" dirty="0"/>
              <a:t>techniques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2263140" cy="4526280"/>
          </a:xfrm>
          <a:custGeom>
            <a:avLst/>
            <a:gdLst/>
            <a:ahLst/>
            <a:cxnLst/>
            <a:rect l="l" t="t" r="r" b="b"/>
            <a:pathLst>
              <a:path w="2263140" h="4526280">
                <a:moveTo>
                  <a:pt x="2263013" y="0"/>
                </a:moveTo>
                <a:lnTo>
                  <a:pt x="2214440" y="510"/>
                </a:lnTo>
                <a:lnTo>
                  <a:pt x="2166117" y="2037"/>
                </a:lnTo>
                <a:lnTo>
                  <a:pt x="2118055" y="4568"/>
                </a:lnTo>
                <a:lnTo>
                  <a:pt x="2070262" y="8093"/>
                </a:lnTo>
                <a:lnTo>
                  <a:pt x="2022749" y="12604"/>
                </a:lnTo>
                <a:lnTo>
                  <a:pt x="1975527" y="18088"/>
                </a:lnTo>
                <a:lnTo>
                  <a:pt x="1928606" y="24537"/>
                </a:lnTo>
                <a:lnTo>
                  <a:pt x="1881995" y="31939"/>
                </a:lnTo>
                <a:lnTo>
                  <a:pt x="1835706" y="40286"/>
                </a:lnTo>
                <a:lnTo>
                  <a:pt x="1789748" y="49565"/>
                </a:lnTo>
                <a:lnTo>
                  <a:pt x="1744131" y="59768"/>
                </a:lnTo>
                <a:lnTo>
                  <a:pt x="1698866" y="70884"/>
                </a:lnTo>
                <a:lnTo>
                  <a:pt x="1653963" y="82903"/>
                </a:lnTo>
                <a:lnTo>
                  <a:pt x="1609432" y="95815"/>
                </a:lnTo>
                <a:lnTo>
                  <a:pt x="1565283" y="109609"/>
                </a:lnTo>
                <a:lnTo>
                  <a:pt x="1521527" y="124275"/>
                </a:lnTo>
                <a:lnTo>
                  <a:pt x="1478174" y="139804"/>
                </a:lnTo>
                <a:lnTo>
                  <a:pt x="1435234" y="156184"/>
                </a:lnTo>
                <a:lnTo>
                  <a:pt x="1392716" y="173405"/>
                </a:lnTo>
                <a:lnTo>
                  <a:pt x="1350633" y="191459"/>
                </a:lnTo>
                <a:lnTo>
                  <a:pt x="1308992" y="210333"/>
                </a:lnTo>
                <a:lnTo>
                  <a:pt x="1267806" y="230018"/>
                </a:lnTo>
                <a:lnTo>
                  <a:pt x="1227083" y="250505"/>
                </a:lnTo>
                <a:lnTo>
                  <a:pt x="1186835" y="271781"/>
                </a:lnTo>
                <a:lnTo>
                  <a:pt x="1147071" y="293838"/>
                </a:lnTo>
                <a:lnTo>
                  <a:pt x="1107801" y="316666"/>
                </a:lnTo>
                <a:lnTo>
                  <a:pt x="1069037" y="340253"/>
                </a:lnTo>
                <a:lnTo>
                  <a:pt x="1030787" y="364590"/>
                </a:lnTo>
                <a:lnTo>
                  <a:pt x="993063" y="389667"/>
                </a:lnTo>
                <a:lnTo>
                  <a:pt x="955874" y="415473"/>
                </a:lnTo>
                <a:lnTo>
                  <a:pt x="919231" y="441998"/>
                </a:lnTo>
                <a:lnTo>
                  <a:pt x="883143" y="469232"/>
                </a:lnTo>
                <a:lnTo>
                  <a:pt x="847622" y="497165"/>
                </a:lnTo>
                <a:lnTo>
                  <a:pt x="812677" y="525786"/>
                </a:lnTo>
                <a:lnTo>
                  <a:pt x="778318" y="555085"/>
                </a:lnTo>
                <a:lnTo>
                  <a:pt x="744556" y="585053"/>
                </a:lnTo>
                <a:lnTo>
                  <a:pt x="711401" y="615679"/>
                </a:lnTo>
                <a:lnTo>
                  <a:pt x="678863" y="646952"/>
                </a:lnTo>
                <a:lnTo>
                  <a:pt x="646952" y="678863"/>
                </a:lnTo>
                <a:lnTo>
                  <a:pt x="615679" y="711401"/>
                </a:lnTo>
                <a:lnTo>
                  <a:pt x="585053" y="744556"/>
                </a:lnTo>
                <a:lnTo>
                  <a:pt x="555085" y="778318"/>
                </a:lnTo>
                <a:lnTo>
                  <a:pt x="525786" y="812677"/>
                </a:lnTo>
                <a:lnTo>
                  <a:pt x="497165" y="847622"/>
                </a:lnTo>
                <a:lnTo>
                  <a:pt x="469232" y="883143"/>
                </a:lnTo>
                <a:lnTo>
                  <a:pt x="441998" y="919231"/>
                </a:lnTo>
                <a:lnTo>
                  <a:pt x="415473" y="955874"/>
                </a:lnTo>
                <a:lnTo>
                  <a:pt x="389667" y="993063"/>
                </a:lnTo>
                <a:lnTo>
                  <a:pt x="364590" y="1030787"/>
                </a:lnTo>
                <a:lnTo>
                  <a:pt x="340253" y="1069037"/>
                </a:lnTo>
                <a:lnTo>
                  <a:pt x="316666" y="1107801"/>
                </a:lnTo>
                <a:lnTo>
                  <a:pt x="293838" y="1147071"/>
                </a:lnTo>
                <a:lnTo>
                  <a:pt x="271781" y="1186835"/>
                </a:lnTo>
                <a:lnTo>
                  <a:pt x="250505" y="1227083"/>
                </a:lnTo>
                <a:lnTo>
                  <a:pt x="230018" y="1267806"/>
                </a:lnTo>
                <a:lnTo>
                  <a:pt x="210333" y="1308992"/>
                </a:lnTo>
                <a:lnTo>
                  <a:pt x="191459" y="1350633"/>
                </a:lnTo>
                <a:lnTo>
                  <a:pt x="173405" y="1392716"/>
                </a:lnTo>
                <a:lnTo>
                  <a:pt x="156184" y="1435234"/>
                </a:lnTo>
                <a:lnTo>
                  <a:pt x="139804" y="1478174"/>
                </a:lnTo>
                <a:lnTo>
                  <a:pt x="124275" y="1521527"/>
                </a:lnTo>
                <a:lnTo>
                  <a:pt x="109609" y="1565283"/>
                </a:lnTo>
                <a:lnTo>
                  <a:pt x="95815" y="1609432"/>
                </a:lnTo>
                <a:lnTo>
                  <a:pt x="82903" y="1653963"/>
                </a:lnTo>
                <a:lnTo>
                  <a:pt x="70884" y="1698866"/>
                </a:lnTo>
                <a:lnTo>
                  <a:pt x="59768" y="1744131"/>
                </a:lnTo>
                <a:lnTo>
                  <a:pt x="49565" y="1789748"/>
                </a:lnTo>
                <a:lnTo>
                  <a:pt x="40286" y="1835706"/>
                </a:lnTo>
                <a:lnTo>
                  <a:pt x="31939" y="1881995"/>
                </a:lnTo>
                <a:lnTo>
                  <a:pt x="24537" y="1928606"/>
                </a:lnTo>
                <a:lnTo>
                  <a:pt x="18088" y="1975527"/>
                </a:lnTo>
                <a:lnTo>
                  <a:pt x="12604" y="2022749"/>
                </a:lnTo>
                <a:lnTo>
                  <a:pt x="8093" y="2070262"/>
                </a:lnTo>
                <a:lnTo>
                  <a:pt x="4568" y="2118055"/>
                </a:lnTo>
                <a:lnTo>
                  <a:pt x="2037" y="2166117"/>
                </a:lnTo>
                <a:lnTo>
                  <a:pt x="510" y="2214440"/>
                </a:lnTo>
                <a:lnTo>
                  <a:pt x="0" y="2263013"/>
                </a:lnTo>
                <a:lnTo>
                  <a:pt x="510" y="2311585"/>
                </a:lnTo>
                <a:lnTo>
                  <a:pt x="2037" y="2359907"/>
                </a:lnTo>
                <a:lnTo>
                  <a:pt x="4568" y="2407970"/>
                </a:lnTo>
                <a:lnTo>
                  <a:pt x="8093" y="2455763"/>
                </a:lnTo>
                <a:lnTo>
                  <a:pt x="12604" y="2503275"/>
                </a:lnTo>
                <a:lnTo>
                  <a:pt x="18088" y="2550497"/>
                </a:lnTo>
                <a:lnTo>
                  <a:pt x="24537" y="2597418"/>
                </a:lnTo>
                <a:lnTo>
                  <a:pt x="31939" y="2644028"/>
                </a:lnTo>
                <a:lnTo>
                  <a:pt x="40286" y="2690317"/>
                </a:lnTo>
                <a:lnTo>
                  <a:pt x="49565" y="2736275"/>
                </a:lnTo>
                <a:lnTo>
                  <a:pt x="59768" y="2781891"/>
                </a:lnTo>
                <a:lnTo>
                  <a:pt x="70884" y="2827155"/>
                </a:lnTo>
                <a:lnTo>
                  <a:pt x="82903" y="2872057"/>
                </a:lnTo>
                <a:lnTo>
                  <a:pt x="95815" y="2916588"/>
                </a:lnTo>
                <a:lnTo>
                  <a:pt x="109609" y="2960735"/>
                </a:lnTo>
                <a:lnTo>
                  <a:pt x="124275" y="3004491"/>
                </a:lnTo>
                <a:lnTo>
                  <a:pt x="139804" y="3047843"/>
                </a:lnTo>
                <a:lnTo>
                  <a:pt x="156184" y="3090783"/>
                </a:lnTo>
                <a:lnTo>
                  <a:pt x="173405" y="3133299"/>
                </a:lnTo>
                <a:lnTo>
                  <a:pt x="191459" y="3175382"/>
                </a:lnTo>
                <a:lnTo>
                  <a:pt x="210333" y="3217021"/>
                </a:lnTo>
                <a:lnTo>
                  <a:pt x="230018" y="3258207"/>
                </a:lnTo>
                <a:lnTo>
                  <a:pt x="250505" y="3298928"/>
                </a:lnTo>
                <a:lnTo>
                  <a:pt x="271781" y="3339176"/>
                </a:lnTo>
                <a:lnTo>
                  <a:pt x="293838" y="3378938"/>
                </a:lnTo>
                <a:lnTo>
                  <a:pt x="316666" y="3418207"/>
                </a:lnTo>
                <a:lnTo>
                  <a:pt x="340253" y="3456970"/>
                </a:lnTo>
                <a:lnTo>
                  <a:pt x="364590" y="3495219"/>
                </a:lnTo>
                <a:lnTo>
                  <a:pt x="389667" y="3532942"/>
                </a:lnTo>
                <a:lnTo>
                  <a:pt x="415473" y="3570130"/>
                </a:lnTo>
                <a:lnTo>
                  <a:pt x="441998" y="3606772"/>
                </a:lnTo>
                <a:lnTo>
                  <a:pt x="469232" y="3642858"/>
                </a:lnTo>
                <a:lnTo>
                  <a:pt x="497165" y="3678378"/>
                </a:lnTo>
                <a:lnTo>
                  <a:pt x="525786" y="3713322"/>
                </a:lnTo>
                <a:lnTo>
                  <a:pt x="555085" y="3747679"/>
                </a:lnTo>
                <a:lnTo>
                  <a:pt x="585053" y="3781440"/>
                </a:lnTo>
                <a:lnTo>
                  <a:pt x="615679" y="3814594"/>
                </a:lnTo>
                <a:lnTo>
                  <a:pt x="646952" y="3847131"/>
                </a:lnTo>
                <a:lnTo>
                  <a:pt x="678863" y="3879041"/>
                </a:lnTo>
                <a:lnTo>
                  <a:pt x="711401" y="3910313"/>
                </a:lnTo>
                <a:lnTo>
                  <a:pt x="744556" y="3940937"/>
                </a:lnTo>
                <a:lnTo>
                  <a:pt x="778318" y="3970904"/>
                </a:lnTo>
                <a:lnTo>
                  <a:pt x="812677" y="4000202"/>
                </a:lnTo>
                <a:lnTo>
                  <a:pt x="847622" y="4028822"/>
                </a:lnTo>
                <a:lnTo>
                  <a:pt x="883143" y="4056754"/>
                </a:lnTo>
                <a:lnTo>
                  <a:pt x="919231" y="4083986"/>
                </a:lnTo>
                <a:lnTo>
                  <a:pt x="955874" y="4110510"/>
                </a:lnTo>
                <a:lnTo>
                  <a:pt x="993063" y="4136315"/>
                </a:lnTo>
                <a:lnTo>
                  <a:pt x="1030787" y="4161391"/>
                </a:lnTo>
                <a:lnTo>
                  <a:pt x="1069037" y="4185726"/>
                </a:lnTo>
                <a:lnTo>
                  <a:pt x="1107801" y="4209313"/>
                </a:lnTo>
                <a:lnTo>
                  <a:pt x="1147071" y="4232139"/>
                </a:lnTo>
                <a:lnTo>
                  <a:pt x="1186835" y="4254195"/>
                </a:lnTo>
                <a:lnTo>
                  <a:pt x="1227083" y="4275471"/>
                </a:lnTo>
                <a:lnTo>
                  <a:pt x="1267806" y="4295956"/>
                </a:lnTo>
                <a:lnTo>
                  <a:pt x="1308992" y="4315640"/>
                </a:lnTo>
                <a:lnTo>
                  <a:pt x="1350633" y="4334514"/>
                </a:lnTo>
                <a:lnTo>
                  <a:pt x="1392716" y="4352566"/>
                </a:lnTo>
                <a:lnTo>
                  <a:pt x="1435234" y="4369787"/>
                </a:lnTo>
                <a:lnTo>
                  <a:pt x="1478174" y="4386166"/>
                </a:lnTo>
                <a:lnTo>
                  <a:pt x="1521527" y="4401693"/>
                </a:lnTo>
                <a:lnTo>
                  <a:pt x="1565283" y="4416359"/>
                </a:lnTo>
                <a:lnTo>
                  <a:pt x="1609432" y="4430152"/>
                </a:lnTo>
                <a:lnTo>
                  <a:pt x="1653963" y="4443063"/>
                </a:lnTo>
                <a:lnTo>
                  <a:pt x="1698866" y="4455081"/>
                </a:lnTo>
                <a:lnTo>
                  <a:pt x="1744131" y="4466197"/>
                </a:lnTo>
                <a:lnTo>
                  <a:pt x="1789748" y="4476399"/>
                </a:lnTo>
                <a:lnTo>
                  <a:pt x="1835706" y="4485678"/>
                </a:lnTo>
                <a:lnTo>
                  <a:pt x="1881995" y="4494024"/>
                </a:lnTo>
                <a:lnTo>
                  <a:pt x="1928606" y="4501426"/>
                </a:lnTo>
                <a:lnTo>
                  <a:pt x="1975527" y="4507874"/>
                </a:lnTo>
                <a:lnTo>
                  <a:pt x="2022749" y="4513359"/>
                </a:lnTo>
                <a:lnTo>
                  <a:pt x="2070262" y="4517869"/>
                </a:lnTo>
                <a:lnTo>
                  <a:pt x="2118055" y="4521394"/>
                </a:lnTo>
                <a:lnTo>
                  <a:pt x="2166117" y="4523925"/>
                </a:lnTo>
                <a:lnTo>
                  <a:pt x="2214440" y="4525451"/>
                </a:lnTo>
                <a:lnTo>
                  <a:pt x="2263013" y="4525962"/>
                </a:lnTo>
                <a:lnTo>
                  <a:pt x="22630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600200"/>
            <a:ext cx="2263140" cy="4526280"/>
          </a:xfrm>
          <a:custGeom>
            <a:avLst/>
            <a:gdLst/>
            <a:ahLst/>
            <a:cxnLst/>
            <a:rect l="l" t="t" r="r" b="b"/>
            <a:pathLst>
              <a:path w="2263140" h="4526280">
                <a:moveTo>
                  <a:pt x="2263013" y="4525962"/>
                </a:moveTo>
                <a:lnTo>
                  <a:pt x="2214440" y="4525451"/>
                </a:lnTo>
                <a:lnTo>
                  <a:pt x="2166117" y="4523925"/>
                </a:lnTo>
                <a:lnTo>
                  <a:pt x="2118055" y="4521394"/>
                </a:lnTo>
                <a:lnTo>
                  <a:pt x="2070262" y="4517869"/>
                </a:lnTo>
                <a:lnTo>
                  <a:pt x="2022749" y="4513359"/>
                </a:lnTo>
                <a:lnTo>
                  <a:pt x="1975527" y="4507874"/>
                </a:lnTo>
                <a:lnTo>
                  <a:pt x="1928606" y="4501426"/>
                </a:lnTo>
                <a:lnTo>
                  <a:pt x="1881995" y="4494024"/>
                </a:lnTo>
                <a:lnTo>
                  <a:pt x="1835706" y="4485678"/>
                </a:lnTo>
                <a:lnTo>
                  <a:pt x="1789748" y="4476399"/>
                </a:lnTo>
                <a:lnTo>
                  <a:pt x="1744131" y="4466197"/>
                </a:lnTo>
                <a:lnTo>
                  <a:pt x="1698866" y="4455081"/>
                </a:lnTo>
                <a:lnTo>
                  <a:pt x="1653963" y="4443063"/>
                </a:lnTo>
                <a:lnTo>
                  <a:pt x="1609432" y="4430152"/>
                </a:lnTo>
                <a:lnTo>
                  <a:pt x="1565283" y="4416359"/>
                </a:lnTo>
                <a:lnTo>
                  <a:pt x="1521527" y="4401693"/>
                </a:lnTo>
                <a:lnTo>
                  <a:pt x="1478174" y="4386166"/>
                </a:lnTo>
                <a:lnTo>
                  <a:pt x="1435234" y="4369787"/>
                </a:lnTo>
                <a:lnTo>
                  <a:pt x="1392716" y="4352566"/>
                </a:lnTo>
                <a:lnTo>
                  <a:pt x="1350633" y="4334514"/>
                </a:lnTo>
                <a:lnTo>
                  <a:pt x="1308992" y="4315640"/>
                </a:lnTo>
                <a:lnTo>
                  <a:pt x="1267806" y="4295956"/>
                </a:lnTo>
                <a:lnTo>
                  <a:pt x="1227083" y="4275471"/>
                </a:lnTo>
                <a:lnTo>
                  <a:pt x="1186835" y="4254195"/>
                </a:lnTo>
                <a:lnTo>
                  <a:pt x="1147071" y="4232139"/>
                </a:lnTo>
                <a:lnTo>
                  <a:pt x="1107801" y="4209313"/>
                </a:lnTo>
                <a:lnTo>
                  <a:pt x="1069037" y="4185726"/>
                </a:lnTo>
                <a:lnTo>
                  <a:pt x="1030787" y="4161391"/>
                </a:lnTo>
                <a:lnTo>
                  <a:pt x="993063" y="4136315"/>
                </a:lnTo>
                <a:lnTo>
                  <a:pt x="955874" y="4110510"/>
                </a:lnTo>
                <a:lnTo>
                  <a:pt x="919231" y="4083986"/>
                </a:lnTo>
                <a:lnTo>
                  <a:pt x="883143" y="4056754"/>
                </a:lnTo>
                <a:lnTo>
                  <a:pt x="847622" y="4028822"/>
                </a:lnTo>
                <a:lnTo>
                  <a:pt x="812677" y="4000202"/>
                </a:lnTo>
                <a:lnTo>
                  <a:pt x="778318" y="3970904"/>
                </a:lnTo>
                <a:lnTo>
                  <a:pt x="744556" y="3940937"/>
                </a:lnTo>
                <a:lnTo>
                  <a:pt x="711401" y="3910313"/>
                </a:lnTo>
                <a:lnTo>
                  <a:pt x="678863" y="3879041"/>
                </a:lnTo>
                <a:lnTo>
                  <a:pt x="646952" y="3847131"/>
                </a:lnTo>
                <a:lnTo>
                  <a:pt x="615679" y="3814594"/>
                </a:lnTo>
                <a:lnTo>
                  <a:pt x="585053" y="3781440"/>
                </a:lnTo>
                <a:lnTo>
                  <a:pt x="555085" y="3747679"/>
                </a:lnTo>
                <a:lnTo>
                  <a:pt x="525786" y="3713322"/>
                </a:lnTo>
                <a:lnTo>
                  <a:pt x="497165" y="3678378"/>
                </a:lnTo>
                <a:lnTo>
                  <a:pt x="469232" y="3642858"/>
                </a:lnTo>
                <a:lnTo>
                  <a:pt x="441998" y="3606772"/>
                </a:lnTo>
                <a:lnTo>
                  <a:pt x="415473" y="3570130"/>
                </a:lnTo>
                <a:lnTo>
                  <a:pt x="389667" y="3532942"/>
                </a:lnTo>
                <a:lnTo>
                  <a:pt x="364590" y="3495219"/>
                </a:lnTo>
                <a:lnTo>
                  <a:pt x="340253" y="3456970"/>
                </a:lnTo>
                <a:lnTo>
                  <a:pt x="316666" y="3418207"/>
                </a:lnTo>
                <a:lnTo>
                  <a:pt x="293838" y="3378938"/>
                </a:lnTo>
                <a:lnTo>
                  <a:pt x="271781" y="3339176"/>
                </a:lnTo>
                <a:lnTo>
                  <a:pt x="250505" y="3298928"/>
                </a:lnTo>
                <a:lnTo>
                  <a:pt x="230018" y="3258207"/>
                </a:lnTo>
                <a:lnTo>
                  <a:pt x="210333" y="3217021"/>
                </a:lnTo>
                <a:lnTo>
                  <a:pt x="191459" y="3175382"/>
                </a:lnTo>
                <a:lnTo>
                  <a:pt x="173405" y="3133299"/>
                </a:lnTo>
                <a:lnTo>
                  <a:pt x="156184" y="3090783"/>
                </a:lnTo>
                <a:lnTo>
                  <a:pt x="139804" y="3047843"/>
                </a:lnTo>
                <a:lnTo>
                  <a:pt x="124275" y="3004491"/>
                </a:lnTo>
                <a:lnTo>
                  <a:pt x="109609" y="2960735"/>
                </a:lnTo>
                <a:lnTo>
                  <a:pt x="95815" y="2916588"/>
                </a:lnTo>
                <a:lnTo>
                  <a:pt x="82903" y="2872057"/>
                </a:lnTo>
                <a:lnTo>
                  <a:pt x="70884" y="2827155"/>
                </a:lnTo>
                <a:lnTo>
                  <a:pt x="59768" y="2781891"/>
                </a:lnTo>
                <a:lnTo>
                  <a:pt x="49565" y="2736275"/>
                </a:lnTo>
                <a:lnTo>
                  <a:pt x="40286" y="2690317"/>
                </a:lnTo>
                <a:lnTo>
                  <a:pt x="31939" y="2644028"/>
                </a:lnTo>
                <a:lnTo>
                  <a:pt x="24537" y="2597418"/>
                </a:lnTo>
                <a:lnTo>
                  <a:pt x="18088" y="2550497"/>
                </a:lnTo>
                <a:lnTo>
                  <a:pt x="12604" y="2503275"/>
                </a:lnTo>
                <a:lnTo>
                  <a:pt x="8093" y="2455763"/>
                </a:lnTo>
                <a:lnTo>
                  <a:pt x="4568" y="2407970"/>
                </a:lnTo>
                <a:lnTo>
                  <a:pt x="2037" y="2359907"/>
                </a:lnTo>
                <a:lnTo>
                  <a:pt x="510" y="2311585"/>
                </a:lnTo>
                <a:lnTo>
                  <a:pt x="0" y="2263013"/>
                </a:lnTo>
                <a:lnTo>
                  <a:pt x="510" y="2214440"/>
                </a:lnTo>
                <a:lnTo>
                  <a:pt x="2037" y="2166117"/>
                </a:lnTo>
                <a:lnTo>
                  <a:pt x="4568" y="2118055"/>
                </a:lnTo>
                <a:lnTo>
                  <a:pt x="8093" y="2070262"/>
                </a:lnTo>
                <a:lnTo>
                  <a:pt x="12604" y="2022749"/>
                </a:lnTo>
                <a:lnTo>
                  <a:pt x="18088" y="1975527"/>
                </a:lnTo>
                <a:lnTo>
                  <a:pt x="24537" y="1928606"/>
                </a:lnTo>
                <a:lnTo>
                  <a:pt x="31939" y="1881995"/>
                </a:lnTo>
                <a:lnTo>
                  <a:pt x="40286" y="1835706"/>
                </a:lnTo>
                <a:lnTo>
                  <a:pt x="49565" y="1789748"/>
                </a:lnTo>
                <a:lnTo>
                  <a:pt x="59768" y="1744131"/>
                </a:lnTo>
                <a:lnTo>
                  <a:pt x="70884" y="1698866"/>
                </a:lnTo>
                <a:lnTo>
                  <a:pt x="82903" y="1653963"/>
                </a:lnTo>
                <a:lnTo>
                  <a:pt x="95815" y="1609432"/>
                </a:lnTo>
                <a:lnTo>
                  <a:pt x="109609" y="1565283"/>
                </a:lnTo>
                <a:lnTo>
                  <a:pt x="124275" y="1521527"/>
                </a:lnTo>
                <a:lnTo>
                  <a:pt x="139804" y="1478174"/>
                </a:lnTo>
                <a:lnTo>
                  <a:pt x="156184" y="1435234"/>
                </a:lnTo>
                <a:lnTo>
                  <a:pt x="173405" y="1392716"/>
                </a:lnTo>
                <a:lnTo>
                  <a:pt x="191459" y="1350633"/>
                </a:lnTo>
                <a:lnTo>
                  <a:pt x="210333" y="1308992"/>
                </a:lnTo>
                <a:lnTo>
                  <a:pt x="230018" y="1267806"/>
                </a:lnTo>
                <a:lnTo>
                  <a:pt x="250505" y="1227083"/>
                </a:lnTo>
                <a:lnTo>
                  <a:pt x="271781" y="1186835"/>
                </a:lnTo>
                <a:lnTo>
                  <a:pt x="293838" y="1147071"/>
                </a:lnTo>
                <a:lnTo>
                  <a:pt x="316666" y="1107801"/>
                </a:lnTo>
                <a:lnTo>
                  <a:pt x="340253" y="1069037"/>
                </a:lnTo>
                <a:lnTo>
                  <a:pt x="364590" y="1030787"/>
                </a:lnTo>
                <a:lnTo>
                  <a:pt x="389667" y="993063"/>
                </a:lnTo>
                <a:lnTo>
                  <a:pt x="415473" y="955874"/>
                </a:lnTo>
                <a:lnTo>
                  <a:pt x="441998" y="919231"/>
                </a:lnTo>
                <a:lnTo>
                  <a:pt x="469232" y="883143"/>
                </a:lnTo>
                <a:lnTo>
                  <a:pt x="497165" y="847622"/>
                </a:lnTo>
                <a:lnTo>
                  <a:pt x="525786" y="812677"/>
                </a:lnTo>
                <a:lnTo>
                  <a:pt x="555085" y="778318"/>
                </a:lnTo>
                <a:lnTo>
                  <a:pt x="585053" y="744556"/>
                </a:lnTo>
                <a:lnTo>
                  <a:pt x="615679" y="711401"/>
                </a:lnTo>
                <a:lnTo>
                  <a:pt x="646952" y="678863"/>
                </a:lnTo>
                <a:lnTo>
                  <a:pt x="678863" y="646952"/>
                </a:lnTo>
                <a:lnTo>
                  <a:pt x="711401" y="615679"/>
                </a:lnTo>
                <a:lnTo>
                  <a:pt x="744556" y="585053"/>
                </a:lnTo>
                <a:lnTo>
                  <a:pt x="778318" y="555085"/>
                </a:lnTo>
                <a:lnTo>
                  <a:pt x="812677" y="525786"/>
                </a:lnTo>
                <a:lnTo>
                  <a:pt x="847622" y="497165"/>
                </a:lnTo>
                <a:lnTo>
                  <a:pt x="883143" y="469232"/>
                </a:lnTo>
                <a:lnTo>
                  <a:pt x="919231" y="441998"/>
                </a:lnTo>
                <a:lnTo>
                  <a:pt x="955874" y="415473"/>
                </a:lnTo>
                <a:lnTo>
                  <a:pt x="993063" y="389667"/>
                </a:lnTo>
                <a:lnTo>
                  <a:pt x="1030787" y="364590"/>
                </a:lnTo>
                <a:lnTo>
                  <a:pt x="1069037" y="340253"/>
                </a:lnTo>
                <a:lnTo>
                  <a:pt x="1107801" y="316666"/>
                </a:lnTo>
                <a:lnTo>
                  <a:pt x="1147071" y="293838"/>
                </a:lnTo>
                <a:lnTo>
                  <a:pt x="1186835" y="271781"/>
                </a:lnTo>
                <a:lnTo>
                  <a:pt x="1227083" y="250505"/>
                </a:lnTo>
                <a:lnTo>
                  <a:pt x="1267806" y="230018"/>
                </a:lnTo>
                <a:lnTo>
                  <a:pt x="1308992" y="210333"/>
                </a:lnTo>
                <a:lnTo>
                  <a:pt x="1350633" y="191459"/>
                </a:lnTo>
                <a:lnTo>
                  <a:pt x="1392716" y="173405"/>
                </a:lnTo>
                <a:lnTo>
                  <a:pt x="1435234" y="156184"/>
                </a:lnTo>
                <a:lnTo>
                  <a:pt x="1478174" y="139804"/>
                </a:lnTo>
                <a:lnTo>
                  <a:pt x="1521527" y="124275"/>
                </a:lnTo>
                <a:lnTo>
                  <a:pt x="1565283" y="109609"/>
                </a:lnTo>
                <a:lnTo>
                  <a:pt x="1609432" y="95815"/>
                </a:lnTo>
                <a:lnTo>
                  <a:pt x="1653963" y="82903"/>
                </a:lnTo>
                <a:lnTo>
                  <a:pt x="1698866" y="70884"/>
                </a:lnTo>
                <a:lnTo>
                  <a:pt x="1744131" y="59768"/>
                </a:lnTo>
                <a:lnTo>
                  <a:pt x="1789748" y="49565"/>
                </a:lnTo>
                <a:lnTo>
                  <a:pt x="1835706" y="40286"/>
                </a:lnTo>
                <a:lnTo>
                  <a:pt x="1881995" y="31939"/>
                </a:lnTo>
                <a:lnTo>
                  <a:pt x="1928606" y="24537"/>
                </a:lnTo>
                <a:lnTo>
                  <a:pt x="1975527" y="18088"/>
                </a:lnTo>
                <a:lnTo>
                  <a:pt x="2022749" y="12604"/>
                </a:lnTo>
                <a:lnTo>
                  <a:pt x="2070262" y="8093"/>
                </a:lnTo>
                <a:lnTo>
                  <a:pt x="2118055" y="4568"/>
                </a:lnTo>
                <a:lnTo>
                  <a:pt x="2166117" y="2037"/>
                </a:lnTo>
                <a:lnTo>
                  <a:pt x="2214440" y="510"/>
                </a:lnTo>
                <a:lnTo>
                  <a:pt x="2263013" y="0"/>
                </a:lnTo>
                <a:lnTo>
                  <a:pt x="2263013" y="2263013"/>
                </a:lnTo>
                <a:lnTo>
                  <a:pt x="2263013" y="452596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285" y="3750055"/>
            <a:ext cx="1075055" cy="2150110"/>
          </a:xfrm>
          <a:custGeom>
            <a:avLst/>
            <a:gdLst/>
            <a:ahLst/>
            <a:cxnLst/>
            <a:rect l="l" t="t" r="r" b="b"/>
            <a:pathLst>
              <a:path w="1075055" h="2150110">
                <a:moveTo>
                  <a:pt x="1074927" y="0"/>
                </a:moveTo>
                <a:lnTo>
                  <a:pt x="1027041" y="1047"/>
                </a:lnTo>
                <a:lnTo>
                  <a:pt x="979692" y="4159"/>
                </a:lnTo>
                <a:lnTo>
                  <a:pt x="932924" y="9293"/>
                </a:lnTo>
                <a:lnTo>
                  <a:pt x="886779" y="16406"/>
                </a:lnTo>
                <a:lnTo>
                  <a:pt x="841302" y="25452"/>
                </a:lnTo>
                <a:lnTo>
                  <a:pt x="796537" y="36389"/>
                </a:lnTo>
                <a:lnTo>
                  <a:pt x="752527" y="49173"/>
                </a:lnTo>
                <a:lnTo>
                  <a:pt x="709316" y="63761"/>
                </a:lnTo>
                <a:lnTo>
                  <a:pt x="666948" y="80108"/>
                </a:lnTo>
                <a:lnTo>
                  <a:pt x="625465" y="98171"/>
                </a:lnTo>
                <a:lnTo>
                  <a:pt x="584913" y="117906"/>
                </a:lnTo>
                <a:lnTo>
                  <a:pt x="545334" y="139270"/>
                </a:lnTo>
                <a:lnTo>
                  <a:pt x="506772" y="162219"/>
                </a:lnTo>
                <a:lnTo>
                  <a:pt x="469271" y="186709"/>
                </a:lnTo>
                <a:lnTo>
                  <a:pt x="432875" y="212697"/>
                </a:lnTo>
                <a:lnTo>
                  <a:pt x="397627" y="240138"/>
                </a:lnTo>
                <a:lnTo>
                  <a:pt x="363571" y="268990"/>
                </a:lnTo>
                <a:lnTo>
                  <a:pt x="330750" y="299209"/>
                </a:lnTo>
                <a:lnTo>
                  <a:pt x="299209" y="330750"/>
                </a:lnTo>
                <a:lnTo>
                  <a:pt x="268990" y="363571"/>
                </a:lnTo>
                <a:lnTo>
                  <a:pt x="240138" y="397627"/>
                </a:lnTo>
                <a:lnTo>
                  <a:pt x="212697" y="432875"/>
                </a:lnTo>
                <a:lnTo>
                  <a:pt x="186709" y="469271"/>
                </a:lnTo>
                <a:lnTo>
                  <a:pt x="162219" y="506772"/>
                </a:lnTo>
                <a:lnTo>
                  <a:pt x="139270" y="545334"/>
                </a:lnTo>
                <a:lnTo>
                  <a:pt x="117906" y="584913"/>
                </a:lnTo>
                <a:lnTo>
                  <a:pt x="98171" y="625465"/>
                </a:lnTo>
                <a:lnTo>
                  <a:pt x="80108" y="666948"/>
                </a:lnTo>
                <a:lnTo>
                  <a:pt x="63761" y="709316"/>
                </a:lnTo>
                <a:lnTo>
                  <a:pt x="49173" y="752527"/>
                </a:lnTo>
                <a:lnTo>
                  <a:pt x="36389" y="796537"/>
                </a:lnTo>
                <a:lnTo>
                  <a:pt x="25452" y="841302"/>
                </a:lnTo>
                <a:lnTo>
                  <a:pt x="16406" y="886779"/>
                </a:lnTo>
                <a:lnTo>
                  <a:pt x="9293" y="932924"/>
                </a:lnTo>
                <a:lnTo>
                  <a:pt x="4159" y="979692"/>
                </a:lnTo>
                <a:lnTo>
                  <a:pt x="1047" y="1027041"/>
                </a:lnTo>
                <a:lnTo>
                  <a:pt x="0" y="1074928"/>
                </a:lnTo>
                <a:lnTo>
                  <a:pt x="1047" y="1122804"/>
                </a:lnTo>
                <a:lnTo>
                  <a:pt x="4159" y="1170144"/>
                </a:lnTo>
                <a:lnTo>
                  <a:pt x="9293" y="1216904"/>
                </a:lnTo>
                <a:lnTo>
                  <a:pt x="16406" y="1263041"/>
                </a:lnTo>
                <a:lnTo>
                  <a:pt x="25452" y="1308511"/>
                </a:lnTo>
                <a:lnTo>
                  <a:pt x="36389" y="1353271"/>
                </a:lnTo>
                <a:lnTo>
                  <a:pt x="49173" y="1397276"/>
                </a:lnTo>
                <a:lnTo>
                  <a:pt x="63761" y="1440482"/>
                </a:lnTo>
                <a:lnTo>
                  <a:pt x="80108" y="1482847"/>
                </a:lnTo>
                <a:lnTo>
                  <a:pt x="98171" y="1524326"/>
                </a:lnTo>
                <a:lnTo>
                  <a:pt x="117906" y="1564876"/>
                </a:lnTo>
                <a:lnTo>
                  <a:pt x="139270" y="1604452"/>
                </a:lnTo>
                <a:lnTo>
                  <a:pt x="162219" y="1643012"/>
                </a:lnTo>
                <a:lnTo>
                  <a:pt x="186709" y="1680512"/>
                </a:lnTo>
                <a:lnTo>
                  <a:pt x="212697" y="1716907"/>
                </a:lnTo>
                <a:lnTo>
                  <a:pt x="240138" y="1752155"/>
                </a:lnTo>
                <a:lnTo>
                  <a:pt x="268990" y="1786211"/>
                </a:lnTo>
                <a:lnTo>
                  <a:pt x="299209" y="1819032"/>
                </a:lnTo>
                <a:lnTo>
                  <a:pt x="330750" y="1850574"/>
                </a:lnTo>
                <a:lnTo>
                  <a:pt x="363571" y="1880793"/>
                </a:lnTo>
                <a:lnTo>
                  <a:pt x="397627" y="1909646"/>
                </a:lnTo>
                <a:lnTo>
                  <a:pt x="432875" y="1937089"/>
                </a:lnTo>
                <a:lnTo>
                  <a:pt x="469271" y="1963078"/>
                </a:lnTo>
                <a:lnTo>
                  <a:pt x="506772" y="1987569"/>
                </a:lnTo>
                <a:lnTo>
                  <a:pt x="545334" y="2010520"/>
                </a:lnTo>
                <a:lnTo>
                  <a:pt x="584913" y="2031885"/>
                </a:lnTo>
                <a:lnTo>
                  <a:pt x="625465" y="2051622"/>
                </a:lnTo>
                <a:lnTo>
                  <a:pt x="666948" y="2069687"/>
                </a:lnTo>
                <a:lnTo>
                  <a:pt x="709316" y="2086036"/>
                </a:lnTo>
                <a:lnTo>
                  <a:pt x="752527" y="2100625"/>
                </a:lnTo>
                <a:lnTo>
                  <a:pt x="796537" y="2113410"/>
                </a:lnTo>
                <a:lnTo>
                  <a:pt x="841302" y="2124349"/>
                </a:lnTo>
                <a:lnTo>
                  <a:pt x="886779" y="2133396"/>
                </a:lnTo>
                <a:lnTo>
                  <a:pt x="932924" y="2140509"/>
                </a:lnTo>
                <a:lnTo>
                  <a:pt x="979692" y="2145644"/>
                </a:lnTo>
                <a:lnTo>
                  <a:pt x="1027041" y="2148757"/>
                </a:lnTo>
                <a:lnTo>
                  <a:pt x="1074927" y="2149805"/>
                </a:lnTo>
                <a:lnTo>
                  <a:pt x="107492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285" y="3750055"/>
            <a:ext cx="1075055" cy="2150110"/>
          </a:xfrm>
          <a:custGeom>
            <a:avLst/>
            <a:gdLst/>
            <a:ahLst/>
            <a:cxnLst/>
            <a:rect l="l" t="t" r="r" b="b"/>
            <a:pathLst>
              <a:path w="1075055" h="2150110">
                <a:moveTo>
                  <a:pt x="1074927" y="2149805"/>
                </a:moveTo>
                <a:lnTo>
                  <a:pt x="1027041" y="2148757"/>
                </a:lnTo>
                <a:lnTo>
                  <a:pt x="979692" y="2145644"/>
                </a:lnTo>
                <a:lnTo>
                  <a:pt x="932924" y="2140509"/>
                </a:lnTo>
                <a:lnTo>
                  <a:pt x="886779" y="2133396"/>
                </a:lnTo>
                <a:lnTo>
                  <a:pt x="841302" y="2124349"/>
                </a:lnTo>
                <a:lnTo>
                  <a:pt x="796537" y="2113410"/>
                </a:lnTo>
                <a:lnTo>
                  <a:pt x="752527" y="2100625"/>
                </a:lnTo>
                <a:lnTo>
                  <a:pt x="709316" y="2086036"/>
                </a:lnTo>
                <a:lnTo>
                  <a:pt x="666948" y="2069687"/>
                </a:lnTo>
                <a:lnTo>
                  <a:pt x="625465" y="2051622"/>
                </a:lnTo>
                <a:lnTo>
                  <a:pt x="584913" y="2031885"/>
                </a:lnTo>
                <a:lnTo>
                  <a:pt x="545334" y="2010520"/>
                </a:lnTo>
                <a:lnTo>
                  <a:pt x="506772" y="1987569"/>
                </a:lnTo>
                <a:lnTo>
                  <a:pt x="469271" y="1963078"/>
                </a:lnTo>
                <a:lnTo>
                  <a:pt x="432875" y="1937089"/>
                </a:lnTo>
                <a:lnTo>
                  <a:pt x="397627" y="1909646"/>
                </a:lnTo>
                <a:lnTo>
                  <a:pt x="363571" y="1880793"/>
                </a:lnTo>
                <a:lnTo>
                  <a:pt x="330750" y="1850574"/>
                </a:lnTo>
                <a:lnTo>
                  <a:pt x="299209" y="1819032"/>
                </a:lnTo>
                <a:lnTo>
                  <a:pt x="268990" y="1786211"/>
                </a:lnTo>
                <a:lnTo>
                  <a:pt x="240138" y="1752155"/>
                </a:lnTo>
                <a:lnTo>
                  <a:pt x="212697" y="1716907"/>
                </a:lnTo>
                <a:lnTo>
                  <a:pt x="186709" y="1680512"/>
                </a:lnTo>
                <a:lnTo>
                  <a:pt x="162219" y="1643012"/>
                </a:lnTo>
                <a:lnTo>
                  <a:pt x="139270" y="1604452"/>
                </a:lnTo>
                <a:lnTo>
                  <a:pt x="117906" y="1564876"/>
                </a:lnTo>
                <a:lnTo>
                  <a:pt x="98171" y="1524326"/>
                </a:lnTo>
                <a:lnTo>
                  <a:pt x="80108" y="1482847"/>
                </a:lnTo>
                <a:lnTo>
                  <a:pt x="63761" y="1440482"/>
                </a:lnTo>
                <a:lnTo>
                  <a:pt x="49173" y="1397276"/>
                </a:lnTo>
                <a:lnTo>
                  <a:pt x="36389" y="1353271"/>
                </a:lnTo>
                <a:lnTo>
                  <a:pt x="25452" y="1308511"/>
                </a:lnTo>
                <a:lnTo>
                  <a:pt x="16406" y="1263041"/>
                </a:lnTo>
                <a:lnTo>
                  <a:pt x="9293" y="1216904"/>
                </a:lnTo>
                <a:lnTo>
                  <a:pt x="4159" y="1170144"/>
                </a:lnTo>
                <a:lnTo>
                  <a:pt x="1047" y="1122804"/>
                </a:lnTo>
                <a:lnTo>
                  <a:pt x="0" y="1074928"/>
                </a:lnTo>
                <a:lnTo>
                  <a:pt x="1047" y="1027041"/>
                </a:lnTo>
                <a:lnTo>
                  <a:pt x="4159" y="979692"/>
                </a:lnTo>
                <a:lnTo>
                  <a:pt x="9293" y="932924"/>
                </a:lnTo>
                <a:lnTo>
                  <a:pt x="16406" y="886779"/>
                </a:lnTo>
                <a:lnTo>
                  <a:pt x="25452" y="841302"/>
                </a:lnTo>
                <a:lnTo>
                  <a:pt x="36389" y="796537"/>
                </a:lnTo>
                <a:lnTo>
                  <a:pt x="49173" y="752527"/>
                </a:lnTo>
                <a:lnTo>
                  <a:pt x="63761" y="709316"/>
                </a:lnTo>
                <a:lnTo>
                  <a:pt x="80108" y="666948"/>
                </a:lnTo>
                <a:lnTo>
                  <a:pt x="98171" y="625465"/>
                </a:lnTo>
                <a:lnTo>
                  <a:pt x="117906" y="584913"/>
                </a:lnTo>
                <a:lnTo>
                  <a:pt x="139270" y="545334"/>
                </a:lnTo>
                <a:lnTo>
                  <a:pt x="162219" y="506772"/>
                </a:lnTo>
                <a:lnTo>
                  <a:pt x="186709" y="469271"/>
                </a:lnTo>
                <a:lnTo>
                  <a:pt x="212697" y="432875"/>
                </a:lnTo>
                <a:lnTo>
                  <a:pt x="240138" y="397627"/>
                </a:lnTo>
                <a:lnTo>
                  <a:pt x="268990" y="363571"/>
                </a:lnTo>
                <a:lnTo>
                  <a:pt x="299209" y="330750"/>
                </a:lnTo>
                <a:lnTo>
                  <a:pt x="330750" y="299209"/>
                </a:lnTo>
                <a:lnTo>
                  <a:pt x="363571" y="268990"/>
                </a:lnTo>
                <a:lnTo>
                  <a:pt x="397627" y="240138"/>
                </a:lnTo>
                <a:lnTo>
                  <a:pt x="432875" y="212697"/>
                </a:lnTo>
                <a:lnTo>
                  <a:pt x="469271" y="186709"/>
                </a:lnTo>
                <a:lnTo>
                  <a:pt x="506772" y="162219"/>
                </a:lnTo>
                <a:lnTo>
                  <a:pt x="545334" y="139270"/>
                </a:lnTo>
                <a:lnTo>
                  <a:pt x="584913" y="117906"/>
                </a:lnTo>
                <a:lnTo>
                  <a:pt x="625465" y="98171"/>
                </a:lnTo>
                <a:lnTo>
                  <a:pt x="666948" y="80108"/>
                </a:lnTo>
                <a:lnTo>
                  <a:pt x="709316" y="63761"/>
                </a:lnTo>
                <a:lnTo>
                  <a:pt x="752527" y="49173"/>
                </a:lnTo>
                <a:lnTo>
                  <a:pt x="796537" y="36389"/>
                </a:lnTo>
                <a:lnTo>
                  <a:pt x="841302" y="25452"/>
                </a:lnTo>
                <a:lnTo>
                  <a:pt x="886779" y="16406"/>
                </a:lnTo>
                <a:lnTo>
                  <a:pt x="932924" y="9293"/>
                </a:lnTo>
                <a:lnTo>
                  <a:pt x="979692" y="4159"/>
                </a:lnTo>
                <a:lnTo>
                  <a:pt x="1027041" y="1047"/>
                </a:lnTo>
                <a:lnTo>
                  <a:pt x="1074927" y="0"/>
                </a:lnTo>
                <a:lnTo>
                  <a:pt x="1074927" y="1074928"/>
                </a:lnTo>
                <a:lnTo>
                  <a:pt x="1074927" y="214980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07513" y="1587436"/>
          <a:ext cx="5966460" cy="452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6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9475">
                <a:tc>
                  <a:txBody>
                    <a:bodyPr/>
                    <a:lstStyle/>
                    <a:p>
                      <a:pPr marL="144780" marR="3089910" indent="-4445" algn="ctr">
                        <a:lnSpc>
                          <a:spcPct val="91600"/>
                        </a:lnSpc>
                        <a:spcBef>
                          <a:spcPts val="86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2700" spc="-20" dirty="0">
                          <a:latin typeface="Calibri"/>
                          <a:cs typeface="Calibri"/>
                        </a:rPr>
                        <a:t>are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those 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techniques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7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700" spc="-25" dirty="0">
                          <a:latin typeface="Calibri"/>
                          <a:cs typeface="Calibri"/>
                        </a:rPr>
                        <a:t>hackers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2700" spc="-30" dirty="0">
                          <a:latin typeface="Calibri"/>
                          <a:cs typeface="Calibri"/>
                        </a:rPr>
                        <a:t>crackers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already  </a:t>
                      </a:r>
                      <a:r>
                        <a:rPr sz="2700" spc="-40" dirty="0">
                          <a:latin typeface="Calibri"/>
                          <a:cs typeface="Calibri"/>
                        </a:rPr>
                        <a:t>knew.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9475">
                <a:tc>
                  <a:txBody>
                    <a:bodyPr/>
                    <a:lstStyle/>
                    <a:p>
                      <a:pPr marL="3233420" indent="-172085">
                        <a:lnSpc>
                          <a:spcPct val="100000"/>
                        </a:lnSpc>
                        <a:spcBef>
                          <a:spcPts val="869"/>
                        </a:spcBef>
                        <a:buChar char="•"/>
                        <a:tabLst>
                          <a:tab pos="3234055" algn="l"/>
                        </a:tabLst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Binders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7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packers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233420" indent="-172085">
                        <a:lnSpc>
                          <a:spcPct val="100000"/>
                        </a:lnSpc>
                        <a:spcBef>
                          <a:spcPts val="135"/>
                        </a:spcBef>
                        <a:buChar char="•"/>
                        <a:tabLst>
                          <a:tab pos="3234055" algn="l"/>
                        </a:tabLst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Using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splitter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233420" indent="-172085">
                        <a:lnSpc>
                          <a:spcPts val="1450"/>
                        </a:lnSpc>
                        <a:spcBef>
                          <a:spcPts val="140"/>
                        </a:spcBef>
                        <a:buChar char="•"/>
                        <a:tabLst>
                          <a:tab pos="3234055" algn="l"/>
                        </a:tabLst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Code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conversion from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EXE</a:t>
                      </a:r>
                      <a:r>
                        <a:rPr sz="17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to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784860">
                        <a:lnSpc>
                          <a:spcPts val="2620"/>
                        </a:lnSpc>
                        <a:tabLst>
                          <a:tab pos="3233420" algn="l"/>
                        </a:tabLst>
                      </a:pPr>
                      <a:r>
                        <a:rPr sz="4050" spc="-7" baseline="-9259" dirty="0">
                          <a:latin typeface="Calibri"/>
                          <a:cs typeface="Calibri"/>
                        </a:rPr>
                        <a:t>These </a:t>
                      </a:r>
                      <a:r>
                        <a:rPr sz="4050" spc="-22" baseline="-9259" dirty="0">
                          <a:latin typeface="Calibri"/>
                          <a:cs typeface="Calibri"/>
                        </a:rPr>
                        <a:t>are:	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client side</a:t>
                      </a:r>
                      <a:r>
                        <a:rPr sz="17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script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233420" indent="-172085">
                        <a:lnSpc>
                          <a:spcPts val="2010"/>
                        </a:lnSpc>
                        <a:buChar char="•"/>
                        <a:tabLst>
                          <a:tab pos="3234055" algn="l"/>
                        </a:tabLst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Code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obfuscation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233420" indent="-172085">
                        <a:lnSpc>
                          <a:spcPct val="100000"/>
                        </a:lnSpc>
                        <a:spcBef>
                          <a:spcPts val="145"/>
                        </a:spcBef>
                        <a:buChar char="•"/>
                        <a:tabLst>
                          <a:tab pos="3234055" algn="l"/>
                        </a:tabLst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Using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metasploit</a:t>
                      </a:r>
                      <a:r>
                        <a:rPr sz="17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framework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233420" indent="-172085">
                        <a:lnSpc>
                          <a:spcPct val="100000"/>
                        </a:lnSpc>
                        <a:spcBef>
                          <a:spcPts val="135"/>
                        </a:spcBef>
                        <a:buChar char="•"/>
                        <a:tabLst>
                          <a:tab pos="3234055" algn="l"/>
                        </a:tabLst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Code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or DLL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Injection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634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229D-CF6A-804B-BA04-EA2DA729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and Obfuscated Malware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6DE37D5A-D2EA-AA4D-A17C-96087839B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23" y="3653592"/>
            <a:ext cx="5730645" cy="2754407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49FD0B-A4F2-C34D-8BB7-6008ED7F4F05}"/>
              </a:ext>
            </a:extLst>
          </p:cNvPr>
          <p:cNvSpPr/>
          <p:nvPr/>
        </p:nvSpPr>
        <p:spPr>
          <a:xfrm>
            <a:off x="300038" y="874455"/>
            <a:ext cx="8290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Malware writers often use </a:t>
            </a:r>
            <a:r>
              <a:rPr lang="en-US" b="1" dirty="0"/>
              <a:t>packing or obfuscation </a:t>
            </a:r>
            <a:r>
              <a:rPr lang="en-US" dirty="0"/>
              <a:t>to make their files more difficult to detect or analyze.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Obfuscated</a:t>
            </a:r>
            <a:r>
              <a:rPr lang="en-US" dirty="0"/>
              <a:t> programs are ones whose execution the malware author has attempted to hide.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Packed</a:t>
            </a:r>
            <a:r>
              <a:rPr lang="en-US" dirty="0"/>
              <a:t> programs are a subset of obfuscated programs in which the malicious program is compressed and cannot be analyzed.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techniques will severely limit your attempts to statically analyze the malware.</a:t>
            </a:r>
          </a:p>
        </p:txBody>
      </p:sp>
    </p:spTree>
    <p:extLst>
      <p:ext uri="{BB962C8B-B14F-4D97-AF65-F5344CB8AC3E}">
        <p14:creationId xmlns:p14="http://schemas.microsoft.com/office/powerpoint/2010/main" val="1449837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E3F-5FEE-7242-8F23-A3B3327A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Packers and Cryptos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1143CCA-9444-B243-A986-CF16D8D96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14366"/>
            <a:ext cx="8140700" cy="2260600"/>
          </a:xfrm>
        </p:spPr>
      </p:pic>
    </p:spTree>
    <p:extLst>
      <p:ext uri="{BB962C8B-B14F-4D97-AF65-F5344CB8AC3E}">
        <p14:creationId xmlns:p14="http://schemas.microsoft.com/office/powerpoint/2010/main" val="4162802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8806-8507-014D-BF16-EF9F589F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and Obfuscated Malware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F38DD2F-CE83-D54C-BB58-BF4DB84C8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12" y="1355544"/>
            <a:ext cx="5461000" cy="3111500"/>
          </a:xfrm>
        </p:spPr>
      </p:pic>
    </p:spTree>
    <p:extLst>
      <p:ext uri="{BB962C8B-B14F-4D97-AF65-F5344CB8AC3E}">
        <p14:creationId xmlns:p14="http://schemas.microsoft.com/office/powerpoint/2010/main" val="1048228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48443"/>
            <a:ext cx="4647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Binders </a:t>
            </a:r>
            <a:r>
              <a:rPr dirty="0"/>
              <a:t>and</a:t>
            </a:r>
            <a:r>
              <a:rPr spc="-80" dirty="0"/>
              <a:t> </a:t>
            </a:r>
            <a:r>
              <a:rPr spc="-40" dirty="0"/>
              <a:t>Packers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1604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Binders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2667000"/>
            <a:ext cx="7848600" cy="265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56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2A4E-CDF2-2541-BB81-11FB515F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7CB9BF-DF04-D448-999C-190D45A1783C}"/>
              </a:ext>
            </a:extLst>
          </p:cNvPr>
          <p:cNvSpPr/>
          <p:nvPr/>
        </p:nvSpPr>
        <p:spPr>
          <a:xfrm>
            <a:off x="1565203" y="2354621"/>
            <a:ext cx="5989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Dynamic</a:t>
            </a:r>
            <a:r>
              <a:rPr lang="zh-CN" altLang="en-US" sz="40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40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Linking</a:t>
            </a:r>
          </a:p>
        </p:txBody>
      </p:sp>
    </p:spTree>
    <p:extLst>
      <p:ext uri="{BB962C8B-B14F-4D97-AF65-F5344CB8AC3E}">
        <p14:creationId xmlns:p14="http://schemas.microsoft.com/office/powerpoint/2010/main" val="1112997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890" y="123391"/>
            <a:ext cx="591874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Splitting </a:t>
            </a:r>
            <a:r>
              <a:rPr dirty="0"/>
              <a:t>the</a:t>
            </a:r>
            <a:r>
              <a:rPr spc="-80" dirty="0"/>
              <a:t> </a:t>
            </a:r>
            <a:r>
              <a:rPr spc="-5" dirty="0"/>
              <a:t>File</a:t>
            </a:r>
            <a:r>
              <a:rPr lang="en-US" spc="-5" dirty="0"/>
              <a:t> and Code Obfuscation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53237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These </a:t>
            </a:r>
            <a:r>
              <a:rPr spc="-15" dirty="0">
                <a:latin typeface="+mn-lt"/>
                <a:cs typeface="Calibri"/>
              </a:rPr>
              <a:t>are </a:t>
            </a:r>
            <a:r>
              <a:rPr dirty="0">
                <a:latin typeface="+mn-lt"/>
                <a:cs typeface="Calibri"/>
              </a:rPr>
              <a:t>those </a:t>
            </a:r>
            <a:r>
              <a:rPr spc="-20" dirty="0">
                <a:latin typeface="+mn-lt"/>
                <a:cs typeface="Calibri"/>
              </a:rPr>
              <a:t>programs </a:t>
            </a:r>
            <a:r>
              <a:rPr spc="-10" dirty="0">
                <a:latin typeface="+mn-lt"/>
                <a:cs typeface="Calibri"/>
              </a:rPr>
              <a:t>that </a:t>
            </a:r>
            <a:r>
              <a:rPr spc="-5" dirty="0">
                <a:latin typeface="+mn-lt"/>
                <a:cs typeface="Calibri"/>
              </a:rPr>
              <a:t>split </a:t>
            </a:r>
            <a:r>
              <a:rPr dirty="0">
                <a:latin typeface="+mn-lt"/>
                <a:cs typeface="Calibri"/>
              </a:rPr>
              <a:t>a </a:t>
            </a:r>
            <a:r>
              <a:rPr spc="-10" dirty="0">
                <a:latin typeface="+mn-lt"/>
                <a:cs typeface="Calibri"/>
              </a:rPr>
              <a:t>single </a:t>
            </a:r>
            <a:r>
              <a:rPr spc="-5" dirty="0">
                <a:latin typeface="+mn-lt"/>
                <a:cs typeface="Calibri"/>
              </a:rPr>
              <a:t>files </a:t>
            </a:r>
            <a:r>
              <a:rPr spc="-20" dirty="0">
                <a:latin typeface="+mn-lt"/>
                <a:cs typeface="Calibri"/>
              </a:rPr>
              <a:t>into </a:t>
            </a:r>
            <a:r>
              <a:rPr spc="-5" dirty="0">
                <a:latin typeface="+mn-lt"/>
                <a:cs typeface="Calibri"/>
              </a:rPr>
              <a:t>no. </a:t>
            </a:r>
            <a:r>
              <a:rPr dirty="0">
                <a:latin typeface="+mn-lt"/>
                <a:cs typeface="Calibri"/>
              </a:rPr>
              <a:t>of </a:t>
            </a:r>
            <a:r>
              <a:rPr spc="-5" dirty="0">
                <a:latin typeface="+mn-lt"/>
                <a:cs typeface="Calibri"/>
              </a:rPr>
              <a:t>small </a:t>
            </a:r>
            <a:r>
              <a:rPr spc="-20" dirty="0">
                <a:latin typeface="+mn-lt"/>
                <a:cs typeface="Calibri"/>
              </a:rPr>
              <a:t>sized</a:t>
            </a:r>
            <a:r>
              <a:rPr spc="40" dirty="0">
                <a:latin typeface="+mn-lt"/>
                <a:cs typeface="Calibri"/>
              </a:rPr>
              <a:t> </a:t>
            </a:r>
            <a:r>
              <a:rPr spc="-5" dirty="0">
                <a:latin typeface="+mn-lt"/>
                <a:cs typeface="Calibri"/>
              </a:rPr>
              <a:t>files.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236583"/>
            <a:ext cx="9144000" cy="2887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BCA77-4113-FF4D-8BA1-26F2F6FE667F}"/>
              </a:ext>
            </a:extLst>
          </p:cNvPr>
          <p:cNvSpPr/>
          <p:nvPr/>
        </p:nvSpPr>
        <p:spPr>
          <a:xfrm>
            <a:off x="422728" y="5250435"/>
            <a:ext cx="8033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pc="-5" dirty="0">
                <a:latin typeface="+mn-lt"/>
                <a:cs typeface="Calibri"/>
              </a:rPr>
              <a:t>One </a:t>
            </a:r>
            <a:r>
              <a:rPr lang="en-US" spc="-20" dirty="0">
                <a:latin typeface="+mn-lt"/>
                <a:cs typeface="Calibri"/>
              </a:rPr>
              <a:t>may </a:t>
            </a:r>
            <a:r>
              <a:rPr lang="en-US" spc="-5" dirty="0">
                <a:latin typeface="+mn-lt"/>
                <a:cs typeface="Calibri"/>
              </a:rPr>
              <a:t>change some </a:t>
            </a:r>
            <a:r>
              <a:rPr lang="en-US" spc="-10" dirty="0">
                <a:latin typeface="+mn-lt"/>
                <a:cs typeface="Calibri"/>
              </a:rPr>
              <a:t>code </a:t>
            </a:r>
            <a:r>
              <a:rPr lang="en-US" spc="-20" dirty="0">
                <a:latin typeface="+mn-lt"/>
                <a:cs typeface="Calibri"/>
              </a:rPr>
              <a:t>into </a:t>
            </a:r>
            <a:r>
              <a:rPr lang="en-US" spc="-5" dirty="0">
                <a:latin typeface="+mn-lt"/>
                <a:cs typeface="Calibri"/>
              </a:rPr>
              <a:t>some small </a:t>
            </a:r>
            <a:r>
              <a:rPr lang="en-US" spc="-15" dirty="0">
                <a:latin typeface="+mn-lt"/>
                <a:cs typeface="Calibri"/>
              </a:rPr>
              <a:t>chunked </a:t>
            </a:r>
            <a:r>
              <a:rPr lang="en-US" spc="-5" dirty="0">
                <a:latin typeface="+mn-lt"/>
                <a:cs typeface="Calibri"/>
              </a:rPr>
              <a:t>file </a:t>
            </a:r>
            <a:r>
              <a:rPr lang="en-US" spc="-20" dirty="0">
                <a:latin typeface="+mn-lt"/>
                <a:cs typeface="Calibri"/>
              </a:rPr>
              <a:t>to </a:t>
            </a:r>
            <a:r>
              <a:rPr lang="en-US" spc="-10" dirty="0">
                <a:latin typeface="+mn-lt"/>
                <a:cs typeface="Calibri"/>
              </a:rPr>
              <a:t>evade </a:t>
            </a:r>
            <a:r>
              <a:rPr lang="en-US" spc="-75" dirty="0">
                <a:latin typeface="+mn-lt"/>
                <a:cs typeface="Calibri"/>
              </a:rPr>
              <a:t>AV </a:t>
            </a:r>
            <a:r>
              <a:rPr lang="en-US" spc="-10" dirty="0">
                <a:latin typeface="+mn-lt"/>
                <a:cs typeface="Calibri"/>
              </a:rPr>
              <a:t>detection </a:t>
            </a:r>
            <a:r>
              <a:rPr lang="en-US" spc="-5" dirty="0">
                <a:latin typeface="+mn-lt"/>
                <a:cs typeface="Calibri"/>
              </a:rPr>
              <a:t>and </a:t>
            </a:r>
            <a:r>
              <a:rPr lang="en-US" spc="-15" dirty="0">
                <a:latin typeface="+mn-lt"/>
                <a:cs typeface="Calibri"/>
              </a:rPr>
              <a:t>again </a:t>
            </a:r>
            <a:r>
              <a:rPr lang="en-US" spc="-5" dirty="0">
                <a:latin typeface="+mn-lt"/>
                <a:cs typeface="Calibri"/>
              </a:rPr>
              <a:t>join it and </a:t>
            </a:r>
            <a:r>
              <a:rPr lang="en-US" spc="-10" dirty="0">
                <a:latin typeface="+mn-lt"/>
                <a:cs typeface="Calibri"/>
              </a:rPr>
              <a:t>scan </a:t>
            </a:r>
            <a:r>
              <a:rPr lang="en-US" dirty="0">
                <a:latin typeface="+mn-lt"/>
                <a:cs typeface="Calibri"/>
              </a:rPr>
              <a:t>it </a:t>
            </a:r>
            <a:r>
              <a:rPr lang="en-US" spc="-20" dirty="0">
                <a:latin typeface="+mn-lt"/>
                <a:cs typeface="Calibri"/>
              </a:rPr>
              <a:t>to </a:t>
            </a:r>
            <a:r>
              <a:rPr lang="en-US" dirty="0">
                <a:latin typeface="+mn-lt"/>
                <a:cs typeface="Calibri"/>
              </a:rPr>
              <a:t>check </a:t>
            </a:r>
            <a:r>
              <a:rPr lang="en-US" spc="-5" dirty="0">
                <a:latin typeface="+mn-lt"/>
                <a:cs typeface="Calibri"/>
              </a:rPr>
              <a:t>whether </a:t>
            </a:r>
            <a:r>
              <a:rPr lang="en-US" spc="-75" dirty="0">
                <a:latin typeface="+mn-lt"/>
                <a:cs typeface="Calibri"/>
              </a:rPr>
              <a:t>AV </a:t>
            </a:r>
            <a:r>
              <a:rPr lang="en-US" spc="-5" dirty="0">
                <a:latin typeface="+mn-lt"/>
                <a:cs typeface="Calibri"/>
              </a:rPr>
              <a:t>flags </a:t>
            </a:r>
            <a:r>
              <a:rPr lang="en-US" dirty="0">
                <a:latin typeface="+mn-lt"/>
                <a:cs typeface="Calibri"/>
              </a:rPr>
              <a:t>it malicious </a:t>
            </a:r>
            <a:r>
              <a:rPr lang="en-US" spc="-5" dirty="0">
                <a:latin typeface="+mn-lt"/>
                <a:cs typeface="Calibri"/>
              </a:rPr>
              <a:t>or not. </a:t>
            </a:r>
            <a:r>
              <a:rPr lang="en-US" dirty="0">
                <a:latin typeface="+mn-lt"/>
                <a:cs typeface="Calibri"/>
              </a:rPr>
              <a:t>A </a:t>
            </a:r>
            <a:r>
              <a:rPr lang="en-US" spc="-5" dirty="0">
                <a:latin typeface="+mn-lt"/>
                <a:cs typeface="Calibri"/>
              </a:rPr>
              <a:t>trial and </a:t>
            </a:r>
            <a:r>
              <a:rPr lang="en-US" spc="-15" dirty="0">
                <a:latin typeface="+mn-lt"/>
                <a:cs typeface="Calibri"/>
              </a:rPr>
              <a:t>Error</a:t>
            </a:r>
            <a:r>
              <a:rPr lang="en-US" dirty="0">
                <a:latin typeface="+mn-lt"/>
                <a:cs typeface="Calibri"/>
              </a:rPr>
              <a:t> </a:t>
            </a:r>
            <a:r>
              <a:rPr lang="en-US" spc="-5" dirty="0">
                <a:latin typeface="+mn-lt"/>
                <a:cs typeface="Calibri"/>
              </a:rPr>
              <a:t>method..</a:t>
            </a:r>
            <a:endParaRPr lang="en-US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823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908" y="135917"/>
            <a:ext cx="6339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Behavioral </a:t>
            </a:r>
            <a:r>
              <a:rPr dirty="0"/>
              <a:t>based</a:t>
            </a:r>
            <a:r>
              <a:rPr spc="-55" dirty="0"/>
              <a:t> </a:t>
            </a:r>
            <a:r>
              <a:rPr spc="-10" dirty="0"/>
              <a:t>detection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310" y="1119049"/>
            <a:ext cx="7513320" cy="19627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+mn-lt"/>
                <a:cs typeface="Calibri"/>
              </a:rPr>
              <a:t>Just </a:t>
            </a:r>
            <a:r>
              <a:rPr spc="-5" dirty="0">
                <a:latin typeface="+mn-lt"/>
                <a:cs typeface="Calibri"/>
              </a:rPr>
              <a:t>observes how </a:t>
            </a:r>
            <a:r>
              <a:rPr dirty="0">
                <a:latin typeface="+mn-lt"/>
                <a:cs typeface="Calibri"/>
              </a:rPr>
              <a:t>the </a:t>
            </a:r>
            <a:r>
              <a:rPr spc="-20" dirty="0">
                <a:latin typeface="+mn-lt"/>
                <a:cs typeface="Calibri"/>
              </a:rPr>
              <a:t>program executes,  </a:t>
            </a:r>
            <a:r>
              <a:rPr spc="-15" dirty="0">
                <a:latin typeface="+mn-lt"/>
                <a:cs typeface="Calibri"/>
              </a:rPr>
              <a:t>rather </a:t>
            </a:r>
            <a:r>
              <a:rPr dirty="0">
                <a:latin typeface="+mn-lt"/>
                <a:cs typeface="Calibri"/>
              </a:rPr>
              <a:t>than </a:t>
            </a:r>
            <a:r>
              <a:rPr spc="-5" dirty="0">
                <a:latin typeface="+mn-lt"/>
                <a:cs typeface="Calibri"/>
              </a:rPr>
              <a:t>merely emulating its</a:t>
            </a:r>
            <a:r>
              <a:rPr spc="-25" dirty="0">
                <a:latin typeface="+mn-lt"/>
                <a:cs typeface="Calibri"/>
              </a:rPr>
              <a:t> </a:t>
            </a:r>
            <a:r>
              <a:rPr spc="-15" dirty="0">
                <a:latin typeface="+mn-lt"/>
                <a:cs typeface="Calibri"/>
              </a:rPr>
              <a:t>execution.</a:t>
            </a:r>
            <a:endParaRPr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dirty="0">
              <a:latin typeface="+mn-lt"/>
              <a:cs typeface="Times New Roman"/>
            </a:endParaRPr>
          </a:p>
          <a:p>
            <a:pPr marL="355600" marR="22606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Identify </a:t>
            </a:r>
            <a:r>
              <a:rPr spc="-15" dirty="0">
                <a:latin typeface="+mn-lt"/>
                <a:cs typeface="Calibri"/>
              </a:rPr>
              <a:t>malware </a:t>
            </a:r>
            <a:r>
              <a:rPr spc="-10" dirty="0">
                <a:latin typeface="+mn-lt"/>
                <a:cs typeface="Calibri"/>
              </a:rPr>
              <a:t>by </a:t>
            </a:r>
            <a:r>
              <a:rPr spc="-5" dirty="0">
                <a:latin typeface="+mn-lt"/>
                <a:cs typeface="Calibri"/>
              </a:rPr>
              <a:t>looking </a:t>
            </a:r>
            <a:r>
              <a:rPr spc="-25" dirty="0">
                <a:latin typeface="+mn-lt"/>
                <a:cs typeface="Calibri"/>
              </a:rPr>
              <a:t>for </a:t>
            </a:r>
            <a:r>
              <a:rPr spc="-5" dirty="0">
                <a:latin typeface="+mn-lt"/>
                <a:cs typeface="Calibri"/>
              </a:rPr>
              <a:t>suspicious</a:t>
            </a:r>
            <a:r>
              <a:rPr lang="en-US" spc="-5" dirty="0">
                <a:latin typeface="+mn-lt"/>
                <a:cs typeface="Calibri"/>
              </a:rPr>
              <a:t> </a:t>
            </a:r>
            <a:r>
              <a:rPr spc="-45" dirty="0">
                <a:latin typeface="+mn-lt"/>
                <a:cs typeface="Calibri"/>
              </a:rPr>
              <a:t>behavior.</a:t>
            </a:r>
            <a:endParaRPr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dirty="0">
              <a:latin typeface="+mn-lt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latin typeface="+mn-lt"/>
                <a:cs typeface="Calibri"/>
              </a:rPr>
              <a:t>Disadvantage</a:t>
            </a:r>
            <a:r>
              <a:rPr dirty="0">
                <a:latin typeface="+mn-lt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1801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0969"/>
            <a:ext cx="6572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Sandboxing </a:t>
            </a:r>
            <a:r>
              <a:rPr dirty="0"/>
              <a:t>Based</a:t>
            </a:r>
            <a:r>
              <a:rPr spc="-114" dirty="0"/>
              <a:t> </a:t>
            </a:r>
            <a:r>
              <a:rPr spc="-10" dirty="0"/>
              <a:t>detection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3622" y="1297547"/>
            <a:ext cx="769112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What </a:t>
            </a:r>
            <a:r>
              <a:rPr spc="-10" dirty="0">
                <a:latin typeface="+mn-lt"/>
                <a:cs typeface="Calibri"/>
              </a:rPr>
              <a:t>is “sandbox”</a:t>
            </a:r>
            <a:r>
              <a:rPr spc="0" dirty="0">
                <a:latin typeface="+mn-lt"/>
                <a:cs typeface="Calibri"/>
              </a:rPr>
              <a:t> </a:t>
            </a:r>
            <a:r>
              <a:rPr dirty="0">
                <a:latin typeface="+mn-lt"/>
                <a:cs typeface="Calibri"/>
              </a:rPr>
              <a:t>?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dirty="0">
              <a:latin typeface="+mn-lt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+mn-lt"/>
                <a:cs typeface="Calibri"/>
              </a:rPr>
              <a:t>Isolate </a:t>
            </a:r>
            <a:r>
              <a:rPr spc="-5" dirty="0">
                <a:latin typeface="+mn-lt"/>
                <a:cs typeface="Calibri"/>
              </a:rPr>
              <a:t>the files </a:t>
            </a:r>
            <a:r>
              <a:rPr dirty="0">
                <a:latin typeface="+mn-lt"/>
                <a:cs typeface="Calibri"/>
              </a:rPr>
              <a:t>which </a:t>
            </a:r>
            <a:r>
              <a:rPr spc="-15" dirty="0">
                <a:latin typeface="+mn-lt"/>
                <a:cs typeface="Calibri"/>
              </a:rPr>
              <a:t>are </a:t>
            </a:r>
            <a:r>
              <a:rPr spc="-25" dirty="0">
                <a:latin typeface="+mn-lt"/>
                <a:cs typeface="Calibri"/>
              </a:rPr>
              <a:t>to </a:t>
            </a:r>
            <a:r>
              <a:rPr spc="-5" dirty="0">
                <a:latin typeface="+mn-lt"/>
                <a:cs typeface="Calibri"/>
              </a:rPr>
              <a:t>be </a:t>
            </a:r>
            <a:r>
              <a:rPr spc="-10" dirty="0">
                <a:latin typeface="+mn-lt"/>
                <a:cs typeface="Calibri"/>
              </a:rPr>
              <a:t>scanned </a:t>
            </a:r>
            <a:r>
              <a:rPr spc="-5" dirty="0">
                <a:latin typeface="+mn-lt"/>
                <a:cs typeface="Calibri"/>
              </a:rPr>
              <a:t>and </a:t>
            </a:r>
            <a:r>
              <a:rPr spc="-15" dirty="0">
                <a:latin typeface="+mn-lt"/>
                <a:cs typeface="Calibri"/>
              </a:rPr>
              <a:t>monitors </a:t>
            </a:r>
            <a:r>
              <a:rPr dirty="0">
                <a:latin typeface="+mn-lt"/>
                <a:cs typeface="Calibri"/>
              </a:rPr>
              <a:t>their</a:t>
            </a:r>
            <a:r>
              <a:rPr spc="15" dirty="0">
                <a:latin typeface="+mn-lt"/>
                <a:cs typeface="Calibri"/>
              </a:rPr>
              <a:t> </a:t>
            </a:r>
            <a:r>
              <a:rPr spc="-30" dirty="0">
                <a:latin typeface="+mn-lt"/>
                <a:cs typeface="Calibri"/>
              </a:rPr>
              <a:t>activity.</a:t>
            </a:r>
            <a:endParaRPr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275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Engines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075716"/>
            <a:ext cx="8524875" cy="4313238"/>
          </a:xfrm>
        </p:spPr>
        <p:txBody>
          <a:bodyPr/>
          <a:lstStyle/>
          <a:p>
            <a:r>
              <a:rPr lang="en-US" dirty="0"/>
              <a:t>Heuristic engines are basically statistical and rule based analyze mechanisms. </a:t>
            </a:r>
          </a:p>
          <a:p>
            <a:r>
              <a:rPr lang="en-US" dirty="0"/>
              <a:t>Their main purpose is detecting new generation(previously unknown) viruses by categorizing and giving threat/risk grades to code fragments according to predefined criteria</a:t>
            </a:r>
            <a:r>
              <a:rPr lang="en-US" altLang="zh-CN" dirty="0"/>
              <a:t>.</a:t>
            </a:r>
            <a:endParaRPr lang="en-US" dirty="0"/>
          </a:p>
          <a:p>
            <a:r>
              <a:rPr lang="en-US" dirty="0"/>
              <a:t>Heuristic engines are the most advanced part of AV products they use significant amount of rules and criteria</a:t>
            </a:r>
            <a:r>
              <a:rPr lang="en-US" altLang="zh-CN" dirty="0"/>
              <a:t>.</a:t>
            </a:r>
            <a:r>
              <a:rPr lang="en-US" dirty="0"/>
              <a:t> </a:t>
            </a:r>
          </a:p>
          <a:p>
            <a:r>
              <a:rPr lang="en-US" altLang="zh-CN" dirty="0"/>
              <a:t>S</a:t>
            </a:r>
            <a:r>
              <a:rPr lang="en-US" dirty="0"/>
              <a:t>ince no anti virus company releases blueprints or documentation about their heuristic engines all known selective criteria's about their threat/risk grading policy are </a:t>
            </a:r>
            <a:r>
              <a:rPr lang="en-US" dirty="0">
                <a:solidFill>
                  <a:srgbClr val="FF0000"/>
                </a:solidFill>
              </a:rPr>
              <a:t>found with trial and error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104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6C0A-0CD7-8D41-969A-6393733D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Heuristic Analysis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8691E-4252-554F-8141-06261AB3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684"/>
            <a:ext cx="9144000" cy="1847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5F7768-45A1-4B42-BC1E-BE7DC07ED572}"/>
              </a:ext>
            </a:extLst>
          </p:cNvPr>
          <p:cNvSpPr txBox="1"/>
          <p:nvPr/>
        </p:nvSpPr>
        <p:spPr>
          <a:xfrm>
            <a:off x="323850" y="347063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 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81E50-F1F0-FF4C-BBD9-86415C9149A7}"/>
              </a:ext>
            </a:extLst>
          </p:cNvPr>
          <p:cNvSpPr txBox="1"/>
          <p:nvPr/>
        </p:nvSpPr>
        <p:spPr>
          <a:xfrm>
            <a:off x="2390862" y="3472883"/>
            <a:ext cx="178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contains C:\, D:\, E:\</a:t>
            </a:r>
          </a:p>
          <a:p>
            <a:r>
              <a:rPr lang="en-US" sz="1200" dirty="0"/>
              <a:t>And windows, System32 Folder and system file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4B6A9-BCEE-BC45-B510-BF13CB16BBB7}"/>
              </a:ext>
            </a:extLst>
          </p:cNvPr>
          <p:cNvSpPr txBox="1"/>
          <p:nvPr/>
        </p:nvSpPr>
        <p:spPr>
          <a:xfrm>
            <a:off x="4966284" y="3472883"/>
            <a:ext cx="178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monitoring the behavior of the unknow sample, logging the function call, parameters, </a:t>
            </a:r>
            <a:r>
              <a:rPr lang="en-US" sz="1200" dirty="0" err="1"/>
              <a:t>etc</a:t>
            </a:r>
            <a:r>
              <a:rPr lang="en-US" sz="1200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255B0-F104-464C-BEB1-1DC4F9D3EDEC}"/>
              </a:ext>
            </a:extLst>
          </p:cNvPr>
          <p:cNvSpPr txBox="1"/>
          <p:nvPr/>
        </p:nvSpPr>
        <p:spPr>
          <a:xfrm>
            <a:off x="7195219" y="3470630"/>
            <a:ext cx="178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malware expert use the log file to find the key features and add it to the malware database</a:t>
            </a:r>
          </a:p>
        </p:txBody>
      </p:sp>
    </p:spTree>
    <p:extLst>
      <p:ext uri="{BB962C8B-B14F-4D97-AF65-F5344CB8AC3E}">
        <p14:creationId xmlns:p14="http://schemas.microsoft.com/office/powerpoint/2010/main" val="2353920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known rules about threat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" y="900352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– Decryption loop detected</a:t>
            </a:r>
          </a:p>
          <a:p>
            <a:pPr marL="0" indent="0">
              <a:buNone/>
            </a:pPr>
            <a:r>
              <a:rPr lang="en-US" sz="1600" dirty="0"/>
              <a:t>– Reads active computer name</a:t>
            </a:r>
          </a:p>
          <a:p>
            <a:pPr marL="0" indent="0">
              <a:buNone/>
            </a:pPr>
            <a:r>
              <a:rPr lang="en-US" sz="1600" dirty="0"/>
              <a:t>– Reads the cryptographic machine GUID</a:t>
            </a:r>
          </a:p>
          <a:p>
            <a:pPr marL="0" indent="0">
              <a:buNone/>
            </a:pPr>
            <a:r>
              <a:rPr lang="en-US" sz="1600" dirty="0"/>
              <a:t>– Contacts random domain names</a:t>
            </a:r>
          </a:p>
          <a:p>
            <a:pPr marL="0" indent="0">
              <a:buNone/>
            </a:pPr>
            <a:r>
              <a:rPr lang="en-US" sz="1600" dirty="0"/>
              <a:t>– Reads the windows installation date</a:t>
            </a:r>
          </a:p>
          <a:p>
            <a:pPr marL="0" indent="0">
              <a:buNone/>
            </a:pPr>
            <a:r>
              <a:rPr lang="en-US" sz="1600" dirty="0"/>
              <a:t>– Drops executable files</a:t>
            </a:r>
          </a:p>
          <a:p>
            <a:pPr marL="0" indent="0">
              <a:buNone/>
            </a:pPr>
            <a:r>
              <a:rPr lang="en-US" sz="1600" dirty="0"/>
              <a:t>– Found potential IP address in binary memory</a:t>
            </a:r>
          </a:p>
          <a:p>
            <a:pPr marL="0" indent="0">
              <a:buNone/>
            </a:pPr>
            <a:r>
              <a:rPr lang="en-US" sz="1600" dirty="0"/>
              <a:t>– Modifies proxy settings</a:t>
            </a:r>
          </a:p>
          <a:p>
            <a:pPr marL="0" indent="0">
              <a:buNone/>
            </a:pPr>
            <a:r>
              <a:rPr lang="en-US" sz="1600" dirty="0"/>
              <a:t>– Installs hooks/patches the running process</a:t>
            </a:r>
          </a:p>
          <a:p>
            <a:pPr marL="0" indent="0">
              <a:buNone/>
            </a:pPr>
            <a:r>
              <a:rPr lang="en-US" sz="1600" dirty="0"/>
              <a:t>– Injects into explorer</a:t>
            </a:r>
          </a:p>
          <a:p>
            <a:pPr marL="0" indent="0">
              <a:buNone/>
            </a:pPr>
            <a:r>
              <a:rPr lang="en-US" sz="1600" dirty="0"/>
              <a:t>– Injects into remote process</a:t>
            </a:r>
          </a:p>
          <a:p>
            <a:pPr marL="0" indent="0">
              <a:buNone/>
            </a:pPr>
            <a:r>
              <a:rPr lang="en-US" sz="1600" dirty="0"/>
              <a:t>– Queries process information</a:t>
            </a:r>
          </a:p>
          <a:p>
            <a:pPr marL="0" indent="0">
              <a:buNone/>
            </a:pPr>
            <a:r>
              <a:rPr lang="en-US" sz="1600" dirty="0"/>
              <a:t>– Sets the process error mode to suppress error box</a:t>
            </a:r>
          </a:p>
          <a:p>
            <a:pPr marL="0" indent="0">
              <a:buNone/>
            </a:pPr>
            <a:r>
              <a:rPr lang="en-US" sz="1600" dirty="0"/>
              <a:t>– Unusual </a:t>
            </a:r>
            <a:r>
              <a:rPr lang="en-US" sz="1600" dirty="0" err="1"/>
              <a:t>entrophy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– Possibly checks for the presence of antivirus engine</a:t>
            </a:r>
          </a:p>
          <a:p>
            <a:pPr marL="0" indent="0">
              <a:buNone/>
            </a:pPr>
            <a:r>
              <a:rPr lang="en-US" sz="1600" dirty="0"/>
              <a:t>– Monitors specific registry key for changes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31354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known rules about threat grading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275" y="1093235"/>
            <a:ext cx="91320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/>
              <a:t>– Contains ability to elevate privileges</a:t>
            </a:r>
          </a:p>
          <a:p>
            <a:pPr marL="0" indent="0">
              <a:buNone/>
            </a:pPr>
            <a:r>
              <a:rPr lang="en-US" sz="1600" dirty="0"/>
              <a:t>– Modifies software policy settings</a:t>
            </a:r>
          </a:p>
          <a:p>
            <a:pPr marL="0" indent="0">
              <a:buNone/>
            </a:pPr>
            <a:r>
              <a:rPr lang="en-US" sz="1600" dirty="0"/>
              <a:t>– Reads the system/video BIOS version</a:t>
            </a:r>
          </a:p>
          <a:p>
            <a:pPr marL="0" indent="0">
              <a:buNone/>
            </a:pPr>
            <a:r>
              <a:rPr lang="en-US" sz="1600" dirty="0"/>
              <a:t>– Endpoint in PE header is within an uncommon section</a:t>
            </a:r>
          </a:p>
          <a:p>
            <a:pPr marL="0" indent="0">
              <a:buNone/>
            </a:pPr>
            <a:r>
              <a:rPr lang="en-US" sz="1600" dirty="0"/>
              <a:t>– Creates guarded memory regions</a:t>
            </a:r>
          </a:p>
          <a:p>
            <a:pPr marL="0" indent="0">
              <a:buNone/>
            </a:pPr>
            <a:r>
              <a:rPr lang="en-US" sz="1600" dirty="0"/>
              <a:t>– Spawns a lot of processes</a:t>
            </a:r>
          </a:p>
          <a:p>
            <a:pPr marL="0" indent="0">
              <a:buNone/>
            </a:pPr>
            <a:r>
              <a:rPr lang="en-US" sz="1600" dirty="0"/>
              <a:t>– Tries to sleep for a long time</a:t>
            </a:r>
          </a:p>
          <a:p>
            <a:pPr marL="0" indent="0">
              <a:buNone/>
            </a:pPr>
            <a:r>
              <a:rPr lang="en-US" sz="1600" dirty="0"/>
              <a:t>– Unusual sections</a:t>
            </a:r>
          </a:p>
          <a:p>
            <a:pPr marL="0" indent="0">
              <a:buNone/>
            </a:pPr>
            <a:r>
              <a:rPr lang="en-US" sz="1600" dirty="0"/>
              <a:t>– Reads windows product id</a:t>
            </a:r>
          </a:p>
          <a:p>
            <a:pPr marL="0" indent="0">
              <a:buNone/>
            </a:pPr>
            <a:r>
              <a:rPr lang="en-US" sz="1600" dirty="0"/>
              <a:t>– Contains decryption loop</a:t>
            </a:r>
          </a:p>
          <a:p>
            <a:pPr marL="0" indent="0">
              <a:buNone/>
            </a:pPr>
            <a:r>
              <a:rPr lang="en-US" sz="1600" dirty="0"/>
              <a:t>– Contains ability to start/interact device drivers</a:t>
            </a:r>
          </a:p>
          <a:p>
            <a:pPr marL="0" indent="0">
              <a:buNone/>
            </a:pPr>
            <a:r>
              <a:rPr lang="en-US" sz="1600" dirty="0"/>
              <a:t>– Contains ability to block user input</a:t>
            </a:r>
          </a:p>
        </p:txBody>
      </p:sp>
    </p:spTree>
    <p:extLst>
      <p:ext uri="{BB962C8B-B14F-4D97-AF65-F5344CB8AC3E}">
        <p14:creationId xmlns:p14="http://schemas.microsoft.com/office/powerpoint/2010/main" val="3635742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8C6E-50D1-DB4A-B265-3F193F83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52429A-8CD5-694B-9802-57A86DB94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692097"/>
              </p:ext>
            </p:extLst>
          </p:nvPr>
        </p:nvGraphicFramePr>
        <p:xfrm>
          <a:off x="295275" y="2327974"/>
          <a:ext cx="8524875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625">
                  <a:extLst>
                    <a:ext uri="{9D8B030D-6E8A-4147-A177-3AD203B41FA5}">
                      <a16:colId xmlns:a16="http://schemas.microsoft.com/office/drawing/2014/main" val="1740736731"/>
                    </a:ext>
                  </a:extLst>
                </a:gridCol>
                <a:gridCol w="2841625">
                  <a:extLst>
                    <a:ext uri="{9D8B030D-6E8A-4147-A177-3AD203B41FA5}">
                      <a16:colId xmlns:a16="http://schemas.microsoft.com/office/drawing/2014/main" val="183248869"/>
                    </a:ext>
                  </a:extLst>
                </a:gridCol>
                <a:gridCol w="2841625">
                  <a:extLst>
                    <a:ext uri="{9D8B030D-6E8A-4147-A177-3AD203B41FA5}">
                      <a16:colId xmlns:a16="http://schemas.microsoft.com/office/drawing/2014/main" val="297306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Static Heuristic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Fast, 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Cannot handle shell, code obfuscation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68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Dynamic Heuristic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can “reveal” the malware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attacked by the anti-VM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248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443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8AD8-7F9F-6A4D-8A4A-253FEC51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FA63B-E759-324C-98D5-FF6A81BF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128349"/>
            <a:ext cx="8524875" cy="4313238"/>
          </a:xfrm>
        </p:spPr>
        <p:txBody>
          <a:bodyPr/>
          <a:lstStyle/>
          <a:p>
            <a:r>
              <a:rPr lang="en-US" dirty="0"/>
              <a:t>In today’s experiment, we want to monitoring the behavior of a ransomware, generate a log file. And analysis it.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01FA3-4CEF-414D-BF96-9D75B655E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363"/>
            <a:ext cx="9144000" cy="184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93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C9B7-910A-5542-AFEB-B68CF93E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708A1-16B2-B243-8E0D-DA5A78ECD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Ransomware</a:t>
            </a:r>
            <a:r>
              <a:rPr lang="en-US" dirty="0"/>
              <a:t> is a type of malicious software, or malware, designed to deny access to a computer system or data until a ransom is paid.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7AC62-4343-1449-9CD2-B01697C1C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176" y="3690471"/>
            <a:ext cx="3164449" cy="23733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A6D08F-5CA6-1241-A541-6999D3FDF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55" y="2224661"/>
            <a:ext cx="5253720" cy="41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1AD4-2271-7E46-AED8-737186C6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16-Bit DOS System</a:t>
            </a:r>
          </a:p>
        </p:txBody>
      </p:sp>
      <p:pic>
        <p:nvPicPr>
          <p:cNvPr id="4" name="Picture 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A5F96FB-5C3C-F342-8553-EC58F7043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749300"/>
            <a:ext cx="8458200" cy="553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AB0CBB-00A9-7F4B-A9F7-979F0B2A9EFA}"/>
              </a:ext>
            </a:extLst>
          </p:cNvPr>
          <p:cNvSpPr txBox="1"/>
          <p:nvPr/>
        </p:nvSpPr>
        <p:spPr>
          <a:xfrm>
            <a:off x="487017" y="1063487"/>
            <a:ext cx="2484783" cy="2186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1720C-3188-C147-81AE-A09B2F32E88A}"/>
              </a:ext>
            </a:extLst>
          </p:cNvPr>
          <p:cNvSpPr txBox="1"/>
          <p:nvPr/>
        </p:nvSpPr>
        <p:spPr>
          <a:xfrm>
            <a:off x="965988" y="4532401"/>
            <a:ext cx="2484783" cy="2186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3FDA7-719C-884C-AF6D-6F6EFAFDA9DA}"/>
              </a:ext>
            </a:extLst>
          </p:cNvPr>
          <p:cNvSpPr txBox="1"/>
          <p:nvPr/>
        </p:nvSpPr>
        <p:spPr>
          <a:xfrm>
            <a:off x="3158779" y="1063487"/>
            <a:ext cx="499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import Library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Put binary code of </a:t>
            </a:r>
            <a:r>
              <a:rPr lang="en-US" dirty="0" err="1">
                <a:solidFill>
                  <a:schemeClr val="bg1"/>
                </a:solidFill>
                <a:sym typeface="Wingdings" pitchFamily="2" charset="2"/>
              </a:rPr>
              <a:t>stdio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library into the executable file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91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8EB8-1850-EF45-882A-73CCE1BC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29E67-060A-0F40-8ED4-90FAB19F6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 behavior(s):</a:t>
            </a:r>
          </a:p>
          <a:p>
            <a:pPr lvl="1"/>
            <a:r>
              <a:rPr lang="en-US" dirty="0"/>
              <a:t>Find all </a:t>
            </a:r>
            <a:r>
              <a:rPr lang="en-US" dirty="0" err="1"/>
              <a:t>docx</a:t>
            </a:r>
            <a:r>
              <a:rPr lang="en-US" dirty="0"/>
              <a:t> file in the current folder</a:t>
            </a:r>
          </a:p>
          <a:p>
            <a:pPr lvl="1"/>
            <a:r>
              <a:rPr lang="en-US" dirty="0"/>
              <a:t>change their filename to it’s CRC32 (hash) value, and change the filename to crc32</a:t>
            </a:r>
          </a:p>
          <a:p>
            <a:pPr lvl="1"/>
            <a:r>
              <a:rPr lang="en-US" dirty="0"/>
              <a:t>Use the first 16 bytes to do XOR with 0x01 </a:t>
            </a:r>
            <a:r>
              <a:rPr lang="en-US" dirty="0">
                <a:sym typeface="Wingdings" pitchFamily="2" charset="2"/>
              </a:rPr>
              <a:t> to simulate file encryption</a:t>
            </a:r>
          </a:p>
          <a:p>
            <a:pPr lvl="1"/>
            <a:r>
              <a:rPr lang="en-US" dirty="0">
                <a:sym typeface="Wingdings" pitchFamily="2" charset="2"/>
              </a:rPr>
              <a:t>generate a txt file to ask for money (or bitcoin )</a:t>
            </a:r>
          </a:p>
          <a:p>
            <a:pPr lvl="1"/>
            <a:r>
              <a:rPr lang="en-US" dirty="0"/>
              <a:t>delete itself </a:t>
            </a:r>
            <a:r>
              <a:rPr lang="en-US" dirty="0">
                <a:sym typeface="Wingdings" pitchFamily="2" charset="2"/>
              </a:rPr>
              <a:t> the best way</a:t>
            </a:r>
            <a:r>
              <a:rPr lang="en-US" dirty="0"/>
              <a:t> to protect itself</a:t>
            </a:r>
          </a:p>
        </p:txBody>
      </p:sp>
    </p:spTree>
    <p:extLst>
      <p:ext uri="{BB962C8B-B14F-4D97-AF65-F5344CB8AC3E}">
        <p14:creationId xmlns:p14="http://schemas.microsoft.com/office/powerpoint/2010/main" val="495936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  <p:pic>
        <p:nvPicPr>
          <p:cNvPr id="5" name="Picture 9" descr="imgr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11" y="3385498"/>
            <a:ext cx="1662089" cy="16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F9FC-2661-C648-BA1B-921CA695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Linking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05D6B9-AFD5-254E-BCF1-8275CBECAA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5276" y="1743075"/>
          <a:ext cx="1818338" cy="110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80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F180EA4-34A4-3144-9321-48FC5FFDAE0A}"/>
              </a:ext>
            </a:extLst>
          </p:cNvPr>
          <p:cNvGraphicFramePr>
            <a:graphicFrameLocks/>
          </p:cNvGraphicFramePr>
          <p:nvPr/>
        </p:nvGraphicFramePr>
        <p:xfrm>
          <a:off x="295276" y="3080531"/>
          <a:ext cx="181833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8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AA32748-529E-ED43-8F56-3F0DB74BE0F6}"/>
              </a:ext>
            </a:extLst>
          </p:cNvPr>
          <p:cNvSpPr/>
          <p:nvPr/>
        </p:nvSpPr>
        <p:spPr bwMode="auto">
          <a:xfrm>
            <a:off x="3987383" y="946056"/>
            <a:ext cx="2743200" cy="53814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B2C430F-2327-CC4E-A35F-27F0C1265A27}"/>
              </a:ext>
            </a:extLst>
          </p:cNvPr>
          <p:cNvGraphicFramePr>
            <a:graphicFrameLocks/>
          </p:cNvGraphicFramePr>
          <p:nvPr/>
        </p:nvGraphicFramePr>
        <p:xfrm>
          <a:off x="4465040" y="3977686"/>
          <a:ext cx="181833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8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2E1C9B4-117B-914E-9827-227BBA2CF861}"/>
              </a:ext>
            </a:extLst>
          </p:cNvPr>
          <p:cNvGraphicFramePr>
            <a:graphicFrameLocks/>
          </p:cNvGraphicFramePr>
          <p:nvPr/>
        </p:nvGraphicFramePr>
        <p:xfrm>
          <a:off x="4465040" y="5188584"/>
          <a:ext cx="181833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805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E4B3CB-AE5F-9B4A-ACE4-3BAEA334443B}"/>
              </a:ext>
            </a:extLst>
          </p:cNvPr>
          <p:cNvCxnSpPr/>
          <p:nvPr/>
        </p:nvCxnSpPr>
        <p:spPr bwMode="auto">
          <a:xfrm>
            <a:off x="2113614" y="2045335"/>
            <a:ext cx="2351426" cy="24886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70AC17-DD7A-2540-95E9-849A6A9D6FC2}"/>
              </a:ext>
            </a:extLst>
          </p:cNvPr>
          <p:cNvCxnSpPr/>
          <p:nvPr/>
        </p:nvCxnSpPr>
        <p:spPr bwMode="auto">
          <a:xfrm>
            <a:off x="2113616" y="3700874"/>
            <a:ext cx="2351426" cy="24886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092B68-E08E-E04F-975D-87FA215F48DF}"/>
              </a:ext>
            </a:extLst>
          </p:cNvPr>
          <p:cNvSpPr txBox="1"/>
          <p:nvPr/>
        </p:nvSpPr>
        <p:spPr>
          <a:xfrm>
            <a:off x="6732762" y="1523595"/>
            <a:ext cx="2411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Waste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maintain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F9FC-2661-C648-BA1B-921CA695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Linking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05D6B9-AFD5-254E-BCF1-8275CBECAA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5276" y="1743075"/>
          <a:ext cx="1818338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F180EA4-34A4-3144-9321-48FC5FFDAE0A}"/>
              </a:ext>
            </a:extLst>
          </p:cNvPr>
          <p:cNvGraphicFramePr>
            <a:graphicFrameLocks/>
          </p:cNvGraphicFramePr>
          <p:nvPr/>
        </p:nvGraphicFramePr>
        <p:xfrm>
          <a:off x="295276" y="3080531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AA32748-529E-ED43-8F56-3F0DB74BE0F6}"/>
              </a:ext>
            </a:extLst>
          </p:cNvPr>
          <p:cNvSpPr/>
          <p:nvPr/>
        </p:nvSpPr>
        <p:spPr bwMode="auto">
          <a:xfrm>
            <a:off x="3987383" y="946056"/>
            <a:ext cx="2743200" cy="53814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B2C430F-2327-CC4E-A35F-27F0C1265A27}"/>
              </a:ext>
            </a:extLst>
          </p:cNvPr>
          <p:cNvGraphicFramePr>
            <a:graphicFrameLocks/>
          </p:cNvGraphicFramePr>
          <p:nvPr/>
        </p:nvGraphicFramePr>
        <p:xfrm>
          <a:off x="4465040" y="3977686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Program2.obj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2E1C9B4-117B-914E-9827-227BBA2CF861}"/>
              </a:ext>
            </a:extLst>
          </p:cNvPr>
          <p:cNvGraphicFramePr>
            <a:graphicFrameLocks/>
          </p:cNvGraphicFramePr>
          <p:nvPr/>
        </p:nvGraphicFramePr>
        <p:xfrm>
          <a:off x="4465040" y="5188584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Program1.obj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E4B3CB-AE5F-9B4A-ACE4-3BAEA334443B}"/>
              </a:ext>
            </a:extLst>
          </p:cNvPr>
          <p:cNvCxnSpPr/>
          <p:nvPr/>
        </p:nvCxnSpPr>
        <p:spPr bwMode="auto">
          <a:xfrm>
            <a:off x="2113614" y="2045335"/>
            <a:ext cx="2351426" cy="24886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70AC17-DD7A-2540-95E9-849A6A9D6FC2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2113616" y="3700874"/>
            <a:ext cx="2351424" cy="18585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A4680277-80ED-7949-B807-7B40A4AEEAF7}"/>
              </a:ext>
            </a:extLst>
          </p:cNvPr>
          <p:cNvGraphicFramePr>
            <a:graphicFrameLocks/>
          </p:cNvGraphicFramePr>
          <p:nvPr/>
        </p:nvGraphicFramePr>
        <p:xfrm>
          <a:off x="295276" y="4383424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Lib.dll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8CCC7154-F02C-8E48-9ACB-35A86A37BD4C}"/>
              </a:ext>
            </a:extLst>
          </p:cNvPr>
          <p:cNvGraphicFramePr>
            <a:graphicFrameLocks/>
          </p:cNvGraphicFramePr>
          <p:nvPr/>
        </p:nvGraphicFramePr>
        <p:xfrm>
          <a:off x="4517155" y="1555115"/>
          <a:ext cx="1818338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38">
                  <a:extLst>
                    <a:ext uri="{9D8B030D-6E8A-4147-A177-3AD203B41FA5}">
                      <a16:colId xmlns:a16="http://schemas.microsoft.com/office/drawing/2014/main" val="3963750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Lib.dll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Lib.obj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1607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780D6B-FE2F-BA45-BBE8-1D6549917E53}"/>
              </a:ext>
            </a:extLst>
          </p:cNvPr>
          <p:cNvCxnSpPr/>
          <p:nvPr/>
        </p:nvCxnSpPr>
        <p:spPr bwMode="auto">
          <a:xfrm flipV="1">
            <a:off x="2113614" y="2111375"/>
            <a:ext cx="2351426" cy="26428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F4F6A4F-070C-6745-861A-3C6DF163939E}"/>
              </a:ext>
            </a:extLst>
          </p:cNvPr>
          <p:cNvSpPr/>
          <p:nvPr/>
        </p:nvSpPr>
        <p:spPr>
          <a:xfrm>
            <a:off x="6865265" y="850245"/>
            <a:ext cx="2155371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Dynamic linking has the following advantages: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Saves memory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Saves disk space.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Upgrades to the DLL are easier.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Provides after-market support.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Supports multi language programs.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Eases the creation of international versions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6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2DE9-883B-1648-83D2-4EF02A8A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Load DLL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00E7B-55DE-7E4C-BBEF-C24F9E77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555" y="1213304"/>
            <a:ext cx="30353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7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DF57-88AD-7C4A-A836-CBE6897A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Load DLL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55DA-9571-5446-A9FC-2F4FAF0E9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Linking (</a:t>
            </a:r>
            <a:r>
              <a:rPr lang="en-US" b="1" dirty="0">
                <a:solidFill>
                  <a:srgbClr val="FF0000"/>
                </a:solidFill>
              </a:rPr>
              <a:t>run-time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executable using the DLL must make function calls to explicitly load and unload the DLL, and to access the DLL's exported functions. 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82562" lvl="1" indent="0">
              <a:buNone/>
            </a:pPr>
            <a:endParaRPr lang="en-US" dirty="0"/>
          </a:p>
          <a:p>
            <a:r>
              <a:rPr lang="en-US" dirty="0"/>
              <a:t>Implicit Linking (</a:t>
            </a:r>
            <a:r>
              <a:rPr lang="en-US" b="1" dirty="0">
                <a:solidFill>
                  <a:srgbClr val="FF0000"/>
                </a:solidFill>
              </a:rPr>
              <a:t>load-time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operating system loads the DLL when the executable using it is loaded.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F4FB4-6D5D-B04B-BD48-68D0CE1B38E1}"/>
              </a:ext>
            </a:extLst>
          </p:cNvPr>
          <p:cNvSpPr/>
          <p:nvPr/>
        </p:nvSpPr>
        <p:spPr>
          <a:xfrm>
            <a:off x="121103" y="982422"/>
            <a:ext cx="7506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 executable file links to (or loads) a DLL in one of two ways: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43C0C-CC57-8143-BA78-44F32C696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2615765"/>
            <a:ext cx="9144000" cy="741097"/>
          </a:xfrm>
          <a:prstGeom prst="rect">
            <a:avLst/>
          </a:prstGeom>
        </p:spPr>
      </p:pic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F177754-084F-D145-BC04-9BBE239B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326"/>
            <a:ext cx="9144000" cy="8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3689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47601</TotalTime>
  <Words>1757</Words>
  <Application>Microsoft Macintosh PowerPoint</Application>
  <PresentationFormat>On-screen Show (4:3)</PresentationFormat>
  <Paragraphs>282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Agency FB</vt:lpstr>
      <vt:lpstr>Arial</vt:lpstr>
      <vt:lpstr>Calibri</vt:lpstr>
      <vt:lpstr>Franklin Gothic Book</vt:lpstr>
      <vt:lpstr>Franklin Gothic Medium</vt:lpstr>
      <vt:lpstr>Times New Roman</vt:lpstr>
      <vt:lpstr>verdana</vt:lpstr>
      <vt:lpstr>Wingdings</vt:lpstr>
      <vt:lpstr>Standarddesign</vt:lpstr>
      <vt:lpstr>PowerPoint Presentation</vt:lpstr>
      <vt:lpstr>PowerPoint Presentation</vt:lpstr>
      <vt:lpstr>IAT (Import Address Table)</vt:lpstr>
      <vt:lpstr>PowerPoint Presentation</vt:lpstr>
      <vt:lpstr>16-Bit DOS System</vt:lpstr>
      <vt:lpstr>Static Linking</vt:lpstr>
      <vt:lpstr>Dynamic Linking</vt:lpstr>
      <vt:lpstr>Two ways to Load DLL</vt:lpstr>
      <vt:lpstr>Two ways to Load DLL</vt:lpstr>
      <vt:lpstr>Two ways to Load DLL</vt:lpstr>
      <vt:lpstr>Two ways to Load DLL</vt:lpstr>
      <vt:lpstr>Implicit Linking and IAT (Import Address Table)</vt:lpstr>
      <vt:lpstr>Implicit Linking and IAT (Import Address Table)</vt:lpstr>
      <vt:lpstr>IAT (Import Address Table)</vt:lpstr>
      <vt:lpstr>IAT (Import Address Table)</vt:lpstr>
      <vt:lpstr>IAT (Import Address Table)</vt:lpstr>
      <vt:lpstr>Look up IAT Table with PEview</vt:lpstr>
      <vt:lpstr>Import Directory Table</vt:lpstr>
      <vt:lpstr>Inspecting file imports with pefile library</vt:lpstr>
      <vt:lpstr>PowerPoint Presentation</vt:lpstr>
      <vt:lpstr>EAT (Export Address Table)</vt:lpstr>
      <vt:lpstr>PowerPoint Presentation</vt:lpstr>
      <vt:lpstr>IAT Hook Example</vt:lpstr>
      <vt:lpstr>Analysis IAT Hook Example</vt:lpstr>
      <vt:lpstr>What we’ve learned so far...</vt:lpstr>
      <vt:lpstr>What we’ve learned so far...</vt:lpstr>
      <vt:lpstr>What we’ve learned so far...</vt:lpstr>
      <vt:lpstr>Anti-virus: How they actually work</vt:lpstr>
      <vt:lpstr>Anti-virus working from top level view.</vt:lpstr>
      <vt:lpstr>PowerPoint Presentation</vt:lpstr>
      <vt:lpstr>Process flow of working of AV.</vt:lpstr>
      <vt:lpstr>AV detection techniques(Scan -  Engines)</vt:lpstr>
      <vt:lpstr>AV detection techniques(Scan -  Engines)</vt:lpstr>
      <vt:lpstr>Heuristic based Detection</vt:lpstr>
      <vt:lpstr>AV bypassing techniques</vt:lpstr>
      <vt:lpstr>Packed and Obfuscated Malware</vt:lpstr>
      <vt:lpstr>Packers and Cryptos</vt:lpstr>
      <vt:lpstr>Packed and Obfuscated Malware</vt:lpstr>
      <vt:lpstr>Binders and Packers</vt:lpstr>
      <vt:lpstr>Splitting the File and Code Obfuscation</vt:lpstr>
      <vt:lpstr>Behavioral based detection</vt:lpstr>
      <vt:lpstr>Sandboxing Based detection</vt:lpstr>
      <vt:lpstr>Heuristic Engines  </vt:lpstr>
      <vt:lpstr>Dynamic Heuristic Analysis  </vt:lpstr>
      <vt:lpstr>Some of the known rules about threat grading</vt:lpstr>
      <vt:lpstr>Some of the known rules about threat grading</vt:lpstr>
      <vt:lpstr>PowerPoint Presentation</vt:lpstr>
      <vt:lpstr>Experiment</vt:lpstr>
      <vt:lpstr>Ransomware</vt:lpstr>
      <vt:lpstr>Experiment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1281</cp:revision>
  <dcterms:created xsi:type="dcterms:W3CDTF">2011-12-10T02:50:46Z</dcterms:created>
  <dcterms:modified xsi:type="dcterms:W3CDTF">2020-04-20T23:25:23Z</dcterms:modified>
</cp:coreProperties>
</file>