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87" r:id="rId2"/>
    <p:sldId id="1012" r:id="rId3"/>
    <p:sldId id="1011" r:id="rId4"/>
    <p:sldId id="1022" r:id="rId5"/>
    <p:sldId id="1006" r:id="rId6"/>
    <p:sldId id="1013" r:id="rId7"/>
    <p:sldId id="1008" r:id="rId8"/>
    <p:sldId id="1007" r:id="rId9"/>
    <p:sldId id="1014" r:id="rId10"/>
    <p:sldId id="1009" r:id="rId11"/>
    <p:sldId id="1010" r:id="rId12"/>
    <p:sldId id="1016" r:id="rId13"/>
    <p:sldId id="1015" r:id="rId14"/>
    <p:sldId id="1017" r:id="rId15"/>
    <p:sldId id="1019" r:id="rId16"/>
    <p:sldId id="1018" r:id="rId17"/>
    <p:sldId id="1025" r:id="rId18"/>
    <p:sldId id="953" r:id="rId19"/>
    <p:sldId id="915" r:id="rId20"/>
    <p:sldId id="954" r:id="rId21"/>
    <p:sldId id="914" r:id="rId22"/>
    <p:sldId id="916" r:id="rId23"/>
    <p:sldId id="958" r:id="rId24"/>
    <p:sldId id="956" r:id="rId25"/>
    <p:sldId id="959" r:id="rId26"/>
    <p:sldId id="957" r:id="rId27"/>
    <p:sldId id="960" r:id="rId28"/>
    <p:sldId id="1026" r:id="rId29"/>
    <p:sldId id="1027" r:id="rId30"/>
    <p:sldId id="1028" r:id="rId31"/>
    <p:sldId id="1029" r:id="rId32"/>
    <p:sldId id="1030" r:id="rId33"/>
    <p:sldId id="966" r:id="rId34"/>
    <p:sldId id="932" r:id="rId35"/>
    <p:sldId id="967" r:id="rId36"/>
    <p:sldId id="965" r:id="rId37"/>
    <p:sldId id="1021" r:id="rId38"/>
    <p:sldId id="955" r:id="rId39"/>
    <p:sldId id="939" r:id="rId40"/>
    <p:sldId id="962" r:id="rId41"/>
    <p:sldId id="961" r:id="rId42"/>
    <p:sldId id="952" r:id="rId43"/>
    <p:sldId id="963" r:id="rId44"/>
    <p:sldId id="964" r:id="rId45"/>
    <p:sldId id="1023" r:id="rId46"/>
    <p:sldId id="1024" r:id="rId47"/>
    <p:sldId id="71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10BEB"/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6" autoAdjust="0"/>
    <p:restoredTop sz="97774"/>
  </p:normalViewPr>
  <p:slideViewPr>
    <p:cSldViewPr snapToGrid="0" snapToObjects="1">
      <p:cViewPr varScale="1">
        <p:scale>
          <a:sx n="217" d="100"/>
          <a:sy n="217" d="100"/>
        </p:scale>
        <p:origin x="34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886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1168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1912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1328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7483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Hooks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,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IAT,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IAT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Hooks,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endParaRPr lang="en-US" altLang="zh-CN" sz="3200" b="1" dirty="0">
              <a:solidFill>
                <a:schemeClr val="bg1"/>
              </a:solidFill>
              <a:latin typeface="Agency FB" panose="020B0503020202020204" pitchFamily="34" charset="0"/>
              <a:ea typeface="Calibri" charset="0"/>
              <a:cs typeface="Calibri" charset="0"/>
              <a:sym typeface="Arial" charset="0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Dynamic Heuristic Analysis</a:t>
            </a:r>
            <a:endParaRPr lang="en-US" altLang="zh-Hans" sz="3200" b="1" dirty="0">
              <a:solidFill>
                <a:schemeClr val="bg1"/>
              </a:solidFill>
              <a:latin typeface="Agency FB" panose="020B0503020202020204" pitchFamily="34" charset="0"/>
              <a:ea typeface="Calibri" charset="0"/>
              <a:cs typeface="Calibri" charset="0"/>
              <a:sym typeface="Arial" charset="0"/>
            </a:endParaRP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9749" y="-133062"/>
            <a:ext cx="1951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spc="-150" dirty="0">
                <a:ln w="11430"/>
                <a:solidFill>
                  <a:srgbClr val="247793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 panose="020B0503020102020204"/>
              </a:rPr>
              <a:t>08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CED5-4BDE-D449-9100-99E89DC8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C20996-1CA2-6F4E-B373-E1C7FC319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2" y="101600"/>
            <a:ext cx="5517632" cy="6756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2BFED-C408-9A48-892F-8FE5861F44FA}"/>
              </a:ext>
            </a:extLst>
          </p:cNvPr>
          <p:cNvSpPr/>
          <p:nvPr/>
        </p:nvSpPr>
        <p:spPr bwMode="auto">
          <a:xfrm>
            <a:off x="2328672" y="2919730"/>
            <a:ext cx="4693920" cy="17678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DD53B-5B12-1E40-926D-A570D26ABD0B}"/>
              </a:ext>
            </a:extLst>
          </p:cNvPr>
          <p:cNvSpPr/>
          <p:nvPr/>
        </p:nvSpPr>
        <p:spPr bwMode="auto">
          <a:xfrm>
            <a:off x="2328672" y="6290818"/>
            <a:ext cx="4693920" cy="4386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23462-AE0C-B545-BE50-6000E97D7B72}"/>
              </a:ext>
            </a:extLst>
          </p:cNvPr>
          <p:cNvSpPr/>
          <p:nvPr/>
        </p:nvSpPr>
        <p:spPr bwMode="auto">
          <a:xfrm>
            <a:off x="2328672" y="5276088"/>
            <a:ext cx="4693920" cy="97840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781DF-98D0-C84F-8011-F677A7C26A7B}"/>
              </a:ext>
            </a:extLst>
          </p:cNvPr>
          <p:cNvSpPr/>
          <p:nvPr/>
        </p:nvSpPr>
        <p:spPr bwMode="auto">
          <a:xfrm>
            <a:off x="2322576" y="4762500"/>
            <a:ext cx="4693920" cy="4386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80EA1-B83D-2B42-B5EA-1EAEE3D6600F}"/>
              </a:ext>
            </a:extLst>
          </p:cNvPr>
          <p:cNvSpPr txBox="1"/>
          <p:nvPr/>
        </p:nvSpPr>
        <p:spPr>
          <a:xfrm>
            <a:off x="7418848" y="2350974"/>
            <a:ext cx="1725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LoadDLL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HookStart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HookStop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UnloadDLL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630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7B87-75BA-5B4C-A874-385A8AB6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4" y="113792"/>
            <a:ext cx="8520112" cy="6477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04C3872-A95B-EE4D-8C5D-51E37AFCE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28" y="1"/>
            <a:ext cx="3850104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97AF09-3B57-0F4B-99A5-987EB7EA2C4D}"/>
              </a:ext>
            </a:extLst>
          </p:cNvPr>
          <p:cNvSpPr/>
          <p:nvPr/>
        </p:nvSpPr>
        <p:spPr bwMode="auto">
          <a:xfrm>
            <a:off x="2292096" y="853440"/>
            <a:ext cx="3696636" cy="153619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5EE78-7310-AF4D-B933-27997469FD49}"/>
              </a:ext>
            </a:extLst>
          </p:cNvPr>
          <p:cNvSpPr/>
          <p:nvPr/>
        </p:nvSpPr>
        <p:spPr bwMode="auto">
          <a:xfrm>
            <a:off x="2288460" y="2389632"/>
            <a:ext cx="3696636" cy="240182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C62A9-07C4-534C-97FF-7D83AB91D7F6}"/>
              </a:ext>
            </a:extLst>
          </p:cNvPr>
          <p:cNvSpPr/>
          <p:nvPr/>
        </p:nvSpPr>
        <p:spPr bwMode="auto">
          <a:xfrm>
            <a:off x="2284824" y="4791455"/>
            <a:ext cx="3696636" cy="206654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9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80F8-525B-124E-8FD0-F8CAAEBB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45346"/>
            <a:ext cx="8520112" cy="647700"/>
          </a:xfrm>
        </p:spPr>
        <p:txBody>
          <a:bodyPr/>
          <a:lstStyle/>
          <a:p>
            <a:r>
              <a:rPr lang="en-US" dirty="0"/>
              <a:t>Analysis Source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D7B71-F4C1-C64A-B41F-564F1BB96F05}"/>
              </a:ext>
            </a:extLst>
          </p:cNvPr>
          <p:cNvSpPr/>
          <p:nvPr/>
        </p:nvSpPr>
        <p:spPr>
          <a:xfrm>
            <a:off x="513556" y="934269"/>
            <a:ext cx="8524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g_hHook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err="1">
                <a:solidFill>
                  <a:srgbClr val="FF0000"/>
                </a:solidFill>
              </a:rPr>
              <a:t>SetWindowsHookEx</a:t>
            </a:r>
            <a:r>
              <a:rPr lang="en-US" sz="1600" b="1" dirty="0">
                <a:solidFill>
                  <a:srgbClr val="FF0000"/>
                </a:solidFill>
              </a:rPr>
              <a:t>(WH_KEYBOARD, </a:t>
            </a:r>
            <a:r>
              <a:rPr lang="en-US" sz="1600" b="1" dirty="0" err="1">
                <a:solidFill>
                  <a:srgbClr val="FF0000"/>
                </a:solidFill>
              </a:rPr>
              <a:t>KeyboardProc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g_hInstance</a:t>
            </a:r>
            <a:r>
              <a:rPr lang="en-US" sz="1600" b="1" dirty="0">
                <a:solidFill>
                  <a:srgbClr val="FF0000"/>
                </a:solidFill>
              </a:rPr>
              <a:t>, 0);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29433E-5F6D-2C4A-B9AE-337864E5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" y="1414046"/>
            <a:ext cx="8029448" cy="48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6D73-22D9-6B40-8022-893CE9DF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06BB5C-13CD-5942-A3A7-97BCACFAB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5" y="749300"/>
            <a:ext cx="6916550" cy="43132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2D68C1-1537-4445-B240-E15403F22278}"/>
              </a:ext>
            </a:extLst>
          </p:cNvPr>
          <p:cNvSpPr/>
          <p:nvPr/>
        </p:nvSpPr>
        <p:spPr>
          <a:xfrm>
            <a:off x="300038" y="5356295"/>
            <a:ext cx="795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-us/windows/desktop/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winuser</a:t>
            </a:r>
            <a:r>
              <a:rPr lang="en-US" dirty="0"/>
              <a:t>/</a:t>
            </a:r>
            <a:r>
              <a:rPr lang="en-US" dirty="0" err="1"/>
              <a:t>nf-winuser-setwindowshookexa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2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C4D3-D9A5-2046-932D-E431D806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E9987-E77A-C84B-A247-EBAF9DD2D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" y="1812576"/>
            <a:ext cx="8382000" cy="11303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576681-747E-3443-A1BC-25C147EE3CD7}"/>
              </a:ext>
            </a:extLst>
          </p:cNvPr>
          <p:cNvSpPr/>
          <p:nvPr/>
        </p:nvSpPr>
        <p:spPr>
          <a:xfrm>
            <a:off x="42672" y="1055687"/>
            <a:ext cx="905865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g_hHook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err="1">
                <a:solidFill>
                  <a:srgbClr val="FF0000"/>
                </a:solidFill>
              </a:rPr>
              <a:t>SetWindowsHookEx</a:t>
            </a:r>
            <a:r>
              <a:rPr lang="en-US" sz="1600" b="1" dirty="0">
                <a:solidFill>
                  <a:srgbClr val="FF0000"/>
                </a:solidFill>
              </a:rPr>
              <a:t>(WH_KEYBOARD, </a:t>
            </a:r>
            <a:r>
              <a:rPr lang="en-US" sz="1600" b="1" dirty="0" err="1">
                <a:solidFill>
                  <a:srgbClr val="FF0000"/>
                </a:solidFill>
              </a:rPr>
              <a:t>KeyboardProc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g_hInstance</a:t>
            </a:r>
            <a:r>
              <a:rPr lang="en-US" sz="1600" b="1" dirty="0">
                <a:solidFill>
                  <a:srgbClr val="FF0000"/>
                </a:solidFill>
              </a:rPr>
              <a:t>, 0);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990EDD-D367-0140-B0BE-3FD1EB884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" y="2937651"/>
            <a:ext cx="7145464" cy="39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7E33-13CC-BB4D-ABDE-AAD3C8AD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6AE3A-2CA3-A947-B995-27F08549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762000"/>
            <a:ext cx="7518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FFEC-E805-884A-A568-C5CD46A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B5FB0-FF21-4E41-B33A-A59635BB6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74" y="871220"/>
            <a:ext cx="7260654" cy="5456980"/>
          </a:xfrm>
        </p:spPr>
      </p:pic>
    </p:spTree>
    <p:extLst>
      <p:ext uri="{BB962C8B-B14F-4D97-AF65-F5344CB8AC3E}">
        <p14:creationId xmlns:p14="http://schemas.microsoft.com/office/powerpoint/2010/main" val="419738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1936931" y="2582902"/>
            <a:ext cx="562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(Import Address Table)</a:t>
            </a:r>
          </a:p>
        </p:txBody>
      </p:sp>
    </p:spTree>
    <p:extLst>
      <p:ext uri="{BB962C8B-B14F-4D97-AF65-F5344CB8AC3E}">
        <p14:creationId xmlns:p14="http://schemas.microsoft.com/office/powerpoint/2010/main" val="410356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FA5D5-C0DC-E743-8CFC-444589BF4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review the concept of DLL (Dynamic Link Library) </a:t>
            </a:r>
            <a:r>
              <a:rPr lang="en-US" b="1" dirty="0">
                <a:solidFill>
                  <a:srgbClr val="FF0000"/>
                </a:solidFill>
              </a:rPr>
              <a:t>again</a:t>
            </a: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09249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2A4E-CDF2-2541-BB81-11FB515F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CB9BF-DF04-D448-999C-190D45A1783C}"/>
              </a:ext>
            </a:extLst>
          </p:cNvPr>
          <p:cNvSpPr/>
          <p:nvPr/>
        </p:nvSpPr>
        <p:spPr>
          <a:xfrm>
            <a:off x="1565203" y="2354621"/>
            <a:ext cx="5989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Dynamic</a:t>
            </a:r>
            <a:r>
              <a:rPr lang="zh-CN" altLang="en-US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Linking</a:t>
            </a:r>
          </a:p>
        </p:txBody>
      </p:sp>
    </p:spTree>
    <p:extLst>
      <p:ext uri="{BB962C8B-B14F-4D97-AF65-F5344CB8AC3E}">
        <p14:creationId xmlns:p14="http://schemas.microsoft.com/office/powerpoint/2010/main" val="7264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305-FF80-0C48-B8AE-73F5A5EA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02B6-3AED-0048-8AC0-F26085DE6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  <a:p>
            <a:pPr lvl="1"/>
            <a:r>
              <a:rPr lang="en-US" dirty="0"/>
              <a:t>Definition </a:t>
            </a:r>
          </a:p>
          <a:p>
            <a:pPr lvl="1"/>
            <a:r>
              <a:rPr lang="en-US" dirty="0"/>
              <a:t>Message Hook</a:t>
            </a:r>
          </a:p>
          <a:p>
            <a:pPr lvl="2"/>
            <a:r>
              <a:rPr lang="en-US" dirty="0"/>
              <a:t>Message Hook Chain</a:t>
            </a:r>
          </a:p>
          <a:p>
            <a:pPr lvl="2"/>
            <a:r>
              <a:rPr lang="en-US" dirty="0"/>
              <a:t>Message Hook Example 1 – Keyboard Event Hook</a:t>
            </a:r>
          </a:p>
          <a:p>
            <a:pPr lvl="1"/>
            <a:r>
              <a:rPr lang="en-US" dirty="0"/>
              <a:t>IAT Hook</a:t>
            </a:r>
          </a:p>
          <a:p>
            <a:pPr lvl="2"/>
            <a:r>
              <a:rPr lang="en-US" dirty="0"/>
              <a:t>IAT Hook Basics</a:t>
            </a:r>
          </a:p>
          <a:p>
            <a:pPr lvl="2"/>
            <a:r>
              <a:rPr lang="en-US" dirty="0"/>
              <a:t>IAT Hook Example </a:t>
            </a:r>
            <a:r>
              <a:rPr lang="en-US" dirty="0">
                <a:sym typeface="Wingdings" pitchFamily="2" charset="2"/>
              </a:rPr>
              <a:t>– A ”Big” </a:t>
            </a:r>
            <a:r>
              <a:rPr lang="en-US" dirty="0" err="1">
                <a:sym typeface="Wingdings" pitchFamily="2" charset="2"/>
              </a:rPr>
              <a:t>MessageBox</a:t>
            </a:r>
            <a:endParaRPr lang="en-US" dirty="0">
              <a:sym typeface="Wingdings" pitchFamily="2" charset="2"/>
            </a:endParaRPr>
          </a:p>
          <a:p>
            <a:pPr marL="4460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6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1AD4-2271-7E46-AED8-737186C6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16-Bit DOS System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A5F96FB-5C3C-F342-8553-EC58F704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749300"/>
            <a:ext cx="8458200" cy="553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B0CBB-00A9-7F4B-A9F7-979F0B2A9EFA}"/>
              </a:ext>
            </a:extLst>
          </p:cNvPr>
          <p:cNvSpPr txBox="1"/>
          <p:nvPr/>
        </p:nvSpPr>
        <p:spPr>
          <a:xfrm>
            <a:off x="487017" y="1063487"/>
            <a:ext cx="2484783" cy="2186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1720C-3188-C147-81AE-A09B2F32E88A}"/>
              </a:ext>
            </a:extLst>
          </p:cNvPr>
          <p:cNvSpPr txBox="1"/>
          <p:nvPr/>
        </p:nvSpPr>
        <p:spPr>
          <a:xfrm>
            <a:off x="965988" y="4532401"/>
            <a:ext cx="2484783" cy="2186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3FDA7-719C-884C-AF6D-6F6EFAFDA9DA}"/>
              </a:ext>
            </a:extLst>
          </p:cNvPr>
          <p:cNvSpPr txBox="1"/>
          <p:nvPr/>
        </p:nvSpPr>
        <p:spPr>
          <a:xfrm>
            <a:off x="3158779" y="1063487"/>
            <a:ext cx="499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 Library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Put binary code of </a:t>
            </a:r>
            <a:r>
              <a:rPr lang="en-US" dirty="0" err="1">
                <a:solidFill>
                  <a:schemeClr val="bg1"/>
                </a:solidFill>
                <a:sym typeface="Wingdings" pitchFamily="2" charset="2"/>
              </a:rPr>
              <a:t>stdio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library into the executable file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9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F9FC-2661-C648-BA1B-921CA695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Linking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5D6B9-AFD5-254E-BCF1-8275CBECAA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276" y="1743075"/>
          <a:ext cx="1818338" cy="110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F180EA4-34A4-3144-9321-48FC5FFDAE0A}"/>
              </a:ext>
            </a:extLst>
          </p:cNvPr>
          <p:cNvGraphicFramePr>
            <a:graphicFrameLocks/>
          </p:cNvGraphicFramePr>
          <p:nvPr/>
        </p:nvGraphicFramePr>
        <p:xfrm>
          <a:off x="295276" y="3080531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AA32748-529E-ED43-8F56-3F0DB74BE0F6}"/>
              </a:ext>
            </a:extLst>
          </p:cNvPr>
          <p:cNvSpPr/>
          <p:nvPr/>
        </p:nvSpPr>
        <p:spPr bwMode="auto">
          <a:xfrm>
            <a:off x="3987383" y="946056"/>
            <a:ext cx="2743200" cy="53814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B2C430F-2327-CC4E-A35F-27F0C1265A27}"/>
              </a:ext>
            </a:extLst>
          </p:cNvPr>
          <p:cNvGraphicFramePr>
            <a:graphicFrameLocks/>
          </p:cNvGraphicFramePr>
          <p:nvPr/>
        </p:nvGraphicFramePr>
        <p:xfrm>
          <a:off x="4465040" y="3977686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E1C9B4-117B-914E-9827-227BBA2CF861}"/>
              </a:ext>
            </a:extLst>
          </p:cNvPr>
          <p:cNvGraphicFramePr>
            <a:graphicFrameLocks/>
          </p:cNvGraphicFramePr>
          <p:nvPr/>
        </p:nvGraphicFramePr>
        <p:xfrm>
          <a:off x="4465040" y="5188584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E4B3CB-AE5F-9B4A-ACE4-3BAEA334443B}"/>
              </a:ext>
            </a:extLst>
          </p:cNvPr>
          <p:cNvCxnSpPr/>
          <p:nvPr/>
        </p:nvCxnSpPr>
        <p:spPr bwMode="auto">
          <a:xfrm>
            <a:off x="2113614" y="2045335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0AC17-DD7A-2540-95E9-849A6A9D6FC2}"/>
              </a:ext>
            </a:extLst>
          </p:cNvPr>
          <p:cNvCxnSpPr/>
          <p:nvPr/>
        </p:nvCxnSpPr>
        <p:spPr bwMode="auto">
          <a:xfrm>
            <a:off x="2113616" y="3700874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092B68-E08E-E04F-975D-87FA215F48DF}"/>
              </a:ext>
            </a:extLst>
          </p:cNvPr>
          <p:cNvSpPr txBox="1"/>
          <p:nvPr/>
        </p:nvSpPr>
        <p:spPr>
          <a:xfrm>
            <a:off x="6732762" y="1523595"/>
            <a:ext cx="241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Waste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F9FC-2661-C648-BA1B-921CA695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Linking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5D6B9-AFD5-254E-BCF1-8275CBECAA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276" y="1743075"/>
          <a:ext cx="1818338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F180EA4-34A4-3144-9321-48FC5FFDAE0A}"/>
              </a:ext>
            </a:extLst>
          </p:cNvPr>
          <p:cNvGraphicFramePr>
            <a:graphicFrameLocks/>
          </p:cNvGraphicFramePr>
          <p:nvPr/>
        </p:nvGraphicFramePr>
        <p:xfrm>
          <a:off x="295276" y="3080531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AA32748-529E-ED43-8F56-3F0DB74BE0F6}"/>
              </a:ext>
            </a:extLst>
          </p:cNvPr>
          <p:cNvSpPr/>
          <p:nvPr/>
        </p:nvSpPr>
        <p:spPr bwMode="auto">
          <a:xfrm>
            <a:off x="3987383" y="946056"/>
            <a:ext cx="2743200" cy="53814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B2C430F-2327-CC4E-A35F-27F0C1265A27}"/>
              </a:ext>
            </a:extLst>
          </p:cNvPr>
          <p:cNvGraphicFramePr>
            <a:graphicFrameLocks/>
          </p:cNvGraphicFramePr>
          <p:nvPr/>
        </p:nvGraphicFramePr>
        <p:xfrm>
          <a:off x="4465040" y="3977686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E1C9B4-117B-914E-9827-227BBA2CF861}"/>
              </a:ext>
            </a:extLst>
          </p:cNvPr>
          <p:cNvGraphicFramePr>
            <a:graphicFrameLocks/>
          </p:cNvGraphicFramePr>
          <p:nvPr/>
        </p:nvGraphicFramePr>
        <p:xfrm>
          <a:off x="4465040" y="5188584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E4B3CB-AE5F-9B4A-ACE4-3BAEA334443B}"/>
              </a:ext>
            </a:extLst>
          </p:cNvPr>
          <p:cNvCxnSpPr/>
          <p:nvPr/>
        </p:nvCxnSpPr>
        <p:spPr bwMode="auto">
          <a:xfrm>
            <a:off x="2113614" y="2045335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0AC17-DD7A-2540-95E9-849A6A9D6FC2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2113616" y="3700874"/>
            <a:ext cx="2351424" cy="1858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A4680277-80ED-7949-B807-7B40A4AEEAF7}"/>
              </a:ext>
            </a:extLst>
          </p:cNvPr>
          <p:cNvGraphicFramePr>
            <a:graphicFrameLocks/>
          </p:cNvGraphicFramePr>
          <p:nvPr/>
        </p:nvGraphicFramePr>
        <p:xfrm>
          <a:off x="295276" y="4383424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Lib.dll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8CCC7154-F02C-8E48-9ACB-35A86A37BD4C}"/>
              </a:ext>
            </a:extLst>
          </p:cNvPr>
          <p:cNvGraphicFramePr>
            <a:graphicFrameLocks/>
          </p:cNvGraphicFramePr>
          <p:nvPr/>
        </p:nvGraphicFramePr>
        <p:xfrm>
          <a:off x="4517155" y="1555115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Lib.dll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780D6B-FE2F-BA45-BBE8-1D6549917E53}"/>
              </a:ext>
            </a:extLst>
          </p:cNvPr>
          <p:cNvCxnSpPr/>
          <p:nvPr/>
        </p:nvCxnSpPr>
        <p:spPr bwMode="auto">
          <a:xfrm flipV="1">
            <a:off x="2113614" y="2111375"/>
            <a:ext cx="2351426" cy="26428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4F6A4F-070C-6745-861A-3C6DF163939E}"/>
              </a:ext>
            </a:extLst>
          </p:cNvPr>
          <p:cNvSpPr/>
          <p:nvPr/>
        </p:nvSpPr>
        <p:spPr>
          <a:xfrm>
            <a:off x="6865265" y="850245"/>
            <a:ext cx="2155371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Dynamic linking has the following advantages: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Saves memory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Saves disk space.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Upgrades to the DLL are easier.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Provides after-market support.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Supports multi language programs.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Eases the creation of international versions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14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2DE9-883B-1648-83D2-4EF02A8A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00E7B-55DE-7E4C-BBEF-C24F9E77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55" y="1213304"/>
            <a:ext cx="30353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F57-88AD-7C4A-A836-CBE6897A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55DA-9571-5446-A9FC-2F4FAF0E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executable using the DLL must make function calls to explicitly load and unload the DLL, and to access the DLL's exported functions. 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2562" lvl="1" indent="0">
              <a:buNone/>
            </a:pPr>
            <a:endParaRPr lang="en-US" dirty="0"/>
          </a:p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operating system loads the DLL when the executable using it is loaded.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F4FB4-6D5D-B04B-BD48-68D0CE1B38E1}"/>
              </a:ext>
            </a:extLst>
          </p:cNvPr>
          <p:cNvSpPr/>
          <p:nvPr/>
        </p:nvSpPr>
        <p:spPr>
          <a:xfrm>
            <a:off x="121103" y="982422"/>
            <a:ext cx="750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 executable file links to (or loads) a DLL in one of two ways: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3C0C-CC57-8143-BA78-44F32C69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615765"/>
            <a:ext cx="9144000" cy="741097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177754-084F-D145-BC04-9BBE239B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326"/>
            <a:ext cx="9144000" cy="8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C932-BFB1-1443-A99A-2BFD3D46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882AC-9DFA-964D-A514-0C5CDBFB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53" y="4027713"/>
            <a:ext cx="1969781" cy="2653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8498B-2391-0340-91B9-FA2BE82AD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45" y="721857"/>
            <a:ext cx="5406312" cy="3166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4FCADE-4B08-CF4A-B7A8-13D7D21D83D8}"/>
              </a:ext>
            </a:extLst>
          </p:cNvPr>
          <p:cNvSpPr/>
          <p:nvPr/>
        </p:nvSpPr>
        <p:spPr>
          <a:xfrm>
            <a:off x="5325835" y="4918372"/>
            <a:ext cx="227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DB8CA-FF61-A64E-83FD-967C53787E6D}"/>
              </a:ext>
            </a:extLst>
          </p:cNvPr>
          <p:cNvSpPr/>
          <p:nvPr/>
        </p:nvSpPr>
        <p:spPr>
          <a:xfrm>
            <a:off x="1095829" y="2125950"/>
            <a:ext cx="2852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5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F57-88AD-7C4A-A836-CBE6897A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55DA-9571-5446-A9FC-2F4FAF0E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executable using the DLL must make function calls to explicitly load and unload the DLL, and to access the DLL's exported functions. 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2562" lvl="1" indent="0">
              <a:buNone/>
            </a:pPr>
            <a:endParaRPr lang="en-US" dirty="0"/>
          </a:p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operating system loads the DLL when the executable using it is loaded.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F4FB4-6D5D-B04B-BD48-68D0CE1B38E1}"/>
              </a:ext>
            </a:extLst>
          </p:cNvPr>
          <p:cNvSpPr/>
          <p:nvPr/>
        </p:nvSpPr>
        <p:spPr>
          <a:xfrm>
            <a:off x="121103" y="982422"/>
            <a:ext cx="750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 executable file links to (or loads) a DLL in one of two ways: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3C0C-CC57-8143-BA78-44F32C696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615765"/>
            <a:ext cx="9144000" cy="741097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177754-084F-D145-BC04-9BBE239B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326"/>
            <a:ext cx="9144000" cy="848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217A9E-3213-564B-A1FE-6D5F417D9C95}"/>
              </a:ext>
            </a:extLst>
          </p:cNvPr>
          <p:cNvSpPr txBox="1"/>
          <p:nvPr/>
        </p:nvSpPr>
        <p:spPr>
          <a:xfrm>
            <a:off x="5959559" y="1292488"/>
            <a:ext cx="286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DLL Injection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0C58C-E28D-494D-976E-E77C26087D2F}"/>
              </a:ext>
            </a:extLst>
          </p:cNvPr>
          <p:cNvSpPr txBox="1"/>
          <p:nvPr/>
        </p:nvSpPr>
        <p:spPr>
          <a:xfrm>
            <a:off x="5964145" y="3537406"/>
            <a:ext cx="208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IAT Table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B235C2B-F3EA-EA44-9A6E-34F80FC5DB7E}"/>
              </a:ext>
            </a:extLst>
          </p:cNvPr>
          <p:cNvSpPr/>
          <p:nvPr/>
        </p:nvSpPr>
        <p:spPr bwMode="auto">
          <a:xfrm>
            <a:off x="5558971" y="1489075"/>
            <a:ext cx="400588" cy="3905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8D645E6-807E-934D-A940-E2C5A5279C9D}"/>
              </a:ext>
            </a:extLst>
          </p:cNvPr>
          <p:cNvSpPr/>
          <p:nvPr/>
        </p:nvSpPr>
        <p:spPr bwMode="auto">
          <a:xfrm>
            <a:off x="5558332" y="3702502"/>
            <a:ext cx="400588" cy="3905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89" y="930275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CF8ECFE6-218E-1E4F-95D7-3B7C11EBF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1" y="1211398"/>
            <a:ext cx="7758483" cy="5547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A0A0AA-10D1-B443-AF23-8A8AFA465DB8}"/>
              </a:ext>
            </a:extLst>
          </p:cNvPr>
          <p:cNvSpPr txBox="1"/>
          <p:nvPr/>
        </p:nvSpPr>
        <p:spPr>
          <a:xfrm>
            <a:off x="2198914" y="4075201"/>
            <a:ext cx="4517571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92ECD-E3AC-8446-9A3A-58BCB9E67050}"/>
              </a:ext>
            </a:extLst>
          </p:cNvPr>
          <p:cNvSpPr txBox="1"/>
          <p:nvPr/>
        </p:nvSpPr>
        <p:spPr>
          <a:xfrm>
            <a:off x="653141" y="4483009"/>
            <a:ext cx="2699659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6E645-2DAA-B548-90D8-E47D2C4C7061}"/>
              </a:ext>
            </a:extLst>
          </p:cNvPr>
          <p:cNvSpPr txBox="1"/>
          <p:nvPr/>
        </p:nvSpPr>
        <p:spPr>
          <a:xfrm>
            <a:off x="653142" y="4975087"/>
            <a:ext cx="1349830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12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47352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2460268" y="1509785"/>
            <a:ext cx="21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8AE38E-687E-0147-BA19-FE776709B56E}"/>
              </a:ext>
            </a:extLst>
          </p:cNvPr>
          <p:cNvSpPr/>
          <p:nvPr/>
        </p:nvSpPr>
        <p:spPr>
          <a:xfrm>
            <a:off x="641784" y="4832112"/>
            <a:ext cx="76576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When the application was first compiled, it was designed so that all API calls will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 use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direct hardcoded addresses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but rather work through a function pointer.</a:t>
            </a:r>
          </a:p>
          <a:p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This was accomplished through the use of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an import address table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. This is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a table of function pointers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filled in by the windows loader as the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dlls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are loaded. 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1518783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B10804-E0A4-D649-B31B-BE95CB3A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89" y="264857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IAT?</a:t>
            </a:r>
          </a:p>
        </p:txBody>
      </p:sp>
    </p:spTree>
    <p:extLst>
      <p:ext uri="{BB962C8B-B14F-4D97-AF65-F5344CB8AC3E}">
        <p14:creationId xmlns:p14="http://schemas.microsoft.com/office/powerpoint/2010/main" val="306050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0DF-B83D-AD40-9438-5A122470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A851-88FA-5F4D-8DF2-64137860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hook is a point in the system message-handling mechanism where an application can </a:t>
            </a:r>
            <a:r>
              <a:rPr lang="en-US" sz="2400" b="1" dirty="0">
                <a:solidFill>
                  <a:srgbClr val="FF0000"/>
                </a:solidFill>
              </a:rPr>
              <a:t>install a subroutine </a:t>
            </a:r>
            <a:r>
              <a:rPr lang="en-US" sz="2400" dirty="0"/>
              <a:t>to monitor the message traffic in the system and process certain types of messages before they reach the target window procedure.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2939D-BB6F-BA44-B225-F886178C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" y="3429000"/>
            <a:ext cx="793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6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1719369" y="1535063"/>
            <a:ext cx="468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dirty="0" err="1">
                <a:sym typeface="Wingdings" pitchFamily="2" charset="2"/>
              </a:rPr>
              <a:t>CreateFileW</a:t>
            </a:r>
            <a:r>
              <a:rPr lang="en-US" dirty="0">
                <a:sym typeface="Wingdings" pitchFamily="2" charset="2"/>
              </a:rPr>
              <a:t>() --&gt; 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different Windows Version (9X, 2K, XP, Vista, 7, 8,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524A-15F4-654B-BE1C-0FCFA9757CB6}"/>
              </a:ext>
            </a:extLst>
          </p:cNvPr>
          <p:cNvSpPr txBox="1"/>
          <p:nvPr/>
        </p:nvSpPr>
        <p:spPr>
          <a:xfrm>
            <a:off x="546755" y="257295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852AF5-539D-174B-A77B-D272995875BA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47813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0x7C81FFFF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4AD50F-3758-7D43-9465-FCDD9A2A5EAC}"/>
              </a:ext>
            </a:extLst>
          </p:cNvPr>
          <p:cNvSpPr txBox="1"/>
          <p:nvPr/>
        </p:nvSpPr>
        <p:spPr>
          <a:xfrm>
            <a:off x="-21190" y="4463208"/>
            <a:ext cx="15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Windows 7</a:t>
            </a:r>
          </a:p>
        </p:txBody>
      </p:sp>
    </p:spTree>
    <p:extLst>
      <p:ext uri="{BB962C8B-B14F-4D97-AF65-F5344CB8AC3E}">
        <p14:creationId xmlns:p14="http://schemas.microsoft.com/office/powerpoint/2010/main" val="1880721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DLL Relocation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88D36-593B-574E-B1AB-870809AB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104900"/>
            <a:ext cx="652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4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7BE-6F78-CB41-813E-72F5287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IAT Table with </a:t>
            </a:r>
            <a:r>
              <a:rPr lang="en-US" dirty="0" err="1"/>
              <a:t>PEview</a:t>
            </a:r>
            <a:endParaRPr lang="en-US" dirty="0"/>
          </a:p>
        </p:txBody>
      </p:sp>
      <p:pic>
        <p:nvPicPr>
          <p:cNvPr id="5" name="Content Placeholder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50AF2BC8-F9AF-0149-B827-BD4E3EEF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702586"/>
            <a:ext cx="8132482" cy="6155413"/>
          </a:xfrm>
        </p:spPr>
      </p:pic>
    </p:spTree>
    <p:extLst>
      <p:ext uri="{BB962C8B-B14F-4D97-AF65-F5344CB8AC3E}">
        <p14:creationId xmlns:p14="http://schemas.microsoft.com/office/powerpoint/2010/main" val="2320588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C21F-D3B3-104E-8C02-0CD7903E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Directory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9A33-5EC7-2046-BAD7-179111768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6016"/>
            <a:ext cx="8524875" cy="4313238"/>
          </a:xfrm>
        </p:spPr>
        <p:txBody>
          <a:bodyPr/>
          <a:lstStyle/>
          <a:p>
            <a:r>
              <a:rPr lang="en-US" dirty="0"/>
              <a:t>The Import Directory Table contains entries for every DLL which is loaded by the executable. Each entry contains, among other, Import Lookup Table (ILT) and </a:t>
            </a:r>
            <a:r>
              <a:rPr lang="en-US" b="1" dirty="0">
                <a:solidFill>
                  <a:srgbClr val="FF0000"/>
                </a:solidFill>
              </a:rPr>
              <a:t>Import Address Table (IAT)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56D737D-A98E-4040-920B-E68F0836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2" y="2041450"/>
            <a:ext cx="6392874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7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0CF8-9695-6844-8F79-E3AA359F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file imports with </a:t>
            </a:r>
            <a:r>
              <a:rPr lang="en-US" dirty="0" err="1"/>
              <a:t>pefile</a:t>
            </a:r>
            <a:r>
              <a:rPr lang="en-US" dirty="0"/>
              <a:t> library</a:t>
            </a:r>
          </a:p>
        </p:txBody>
      </p:sp>
      <p:pic>
        <p:nvPicPr>
          <p:cNvPr id="7" name="Content Placeholder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3434870-ACC6-B342-AD90-838DB13F4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" y="2013744"/>
            <a:ext cx="7785100" cy="3263900"/>
          </a:xfrm>
        </p:spPr>
      </p:pic>
    </p:spTree>
    <p:extLst>
      <p:ext uri="{BB962C8B-B14F-4D97-AF65-F5344CB8AC3E}">
        <p14:creationId xmlns:p14="http://schemas.microsoft.com/office/powerpoint/2010/main" val="1090358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9930-7B7F-5845-A3A9-38EF5ED7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black background&#13;&#10;&#13;&#10;Description automatically generated">
            <a:extLst>
              <a:ext uri="{FF2B5EF4-FFF2-40B4-BE49-F238E27FC236}">
                <a16:creationId xmlns:a16="http://schemas.microsoft.com/office/drawing/2014/main" id="{5FC936FA-4345-2249-8E82-16FC095F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27" y="0"/>
            <a:ext cx="2936788" cy="6854343"/>
          </a:xfrm>
        </p:spPr>
      </p:pic>
    </p:spTree>
    <p:extLst>
      <p:ext uri="{BB962C8B-B14F-4D97-AF65-F5344CB8AC3E}">
        <p14:creationId xmlns:p14="http://schemas.microsoft.com/office/powerpoint/2010/main" val="3815209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B6B4-D237-3047-A1CF-CA179CA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(Export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72A3-91E4-054B-84A5-325CE83B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IAT, EAT data is stored in IMAGE_EXPORT_DIRECTORY</a:t>
            </a:r>
          </a:p>
          <a:p>
            <a:r>
              <a:rPr lang="en-US" dirty="0"/>
              <a:t>EAT contains an RVA that points to an array of pointers to </a:t>
            </a:r>
            <a:r>
              <a:rPr lang="en-US" b="1" dirty="0">
                <a:solidFill>
                  <a:srgbClr val="FF0000"/>
                </a:solidFill>
              </a:rPr>
              <a:t>(RVAs of) the functions in the module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02254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3460745" y="2582902"/>
            <a:ext cx="2193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 Hook</a:t>
            </a:r>
          </a:p>
        </p:txBody>
      </p:sp>
    </p:spTree>
    <p:extLst>
      <p:ext uri="{BB962C8B-B14F-4D97-AF65-F5344CB8AC3E}">
        <p14:creationId xmlns:p14="http://schemas.microsoft.com/office/powerpoint/2010/main" val="463548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Check class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1760621" y="2554958"/>
            <a:ext cx="5622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(Import Address Table)</a:t>
            </a:r>
          </a:p>
          <a:p>
            <a:pPr algn="ctr"/>
            <a:r>
              <a:rPr lang="en-US" sz="2400" dirty="0"/>
              <a:t>Quick Review</a:t>
            </a:r>
          </a:p>
        </p:txBody>
      </p:sp>
    </p:spTree>
    <p:extLst>
      <p:ext uri="{BB962C8B-B14F-4D97-AF65-F5344CB8AC3E}">
        <p14:creationId xmlns:p14="http://schemas.microsoft.com/office/powerpoint/2010/main" val="1333216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7E8-4279-C342-872A-6DD25610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PE file (</a:t>
            </a:r>
            <a:r>
              <a:rPr lang="en-US" dirty="0" err="1"/>
              <a:t>Notepad.exe</a:t>
            </a:r>
            <a:r>
              <a:rPr lang="en-US" dirty="0"/>
              <a:t>) into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2E560-1E9E-6D44-8B2D-B6E56C2F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75" y="715734"/>
            <a:ext cx="5090190" cy="6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3094985" y="2607286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Message  Hook</a:t>
            </a:r>
          </a:p>
        </p:txBody>
      </p:sp>
    </p:spTree>
    <p:extLst>
      <p:ext uri="{BB962C8B-B14F-4D97-AF65-F5344CB8AC3E}">
        <p14:creationId xmlns:p14="http://schemas.microsoft.com/office/powerpoint/2010/main" val="10638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7BE-6F78-CB41-813E-72F5287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IAT Table with </a:t>
            </a:r>
            <a:r>
              <a:rPr lang="en-US" dirty="0" err="1"/>
              <a:t>PEview</a:t>
            </a:r>
            <a:endParaRPr lang="en-US" dirty="0"/>
          </a:p>
        </p:txBody>
      </p:sp>
      <p:pic>
        <p:nvPicPr>
          <p:cNvPr id="5" name="Content Placeholder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50AF2BC8-F9AF-0149-B827-BD4E3EEF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702586"/>
            <a:ext cx="8132482" cy="6155413"/>
          </a:xfrm>
        </p:spPr>
      </p:pic>
    </p:spTree>
    <p:extLst>
      <p:ext uri="{BB962C8B-B14F-4D97-AF65-F5344CB8AC3E}">
        <p14:creationId xmlns:p14="http://schemas.microsoft.com/office/powerpoint/2010/main" val="1988345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47352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2460268" y="1509785"/>
            <a:ext cx="21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8AE38E-687E-0147-BA19-FE776709B56E}"/>
              </a:ext>
            </a:extLst>
          </p:cNvPr>
          <p:cNvSpPr/>
          <p:nvPr/>
        </p:nvSpPr>
        <p:spPr>
          <a:xfrm>
            <a:off x="641784" y="4832112"/>
            <a:ext cx="76576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When the application was first compiled, it was designed so that all API calls will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 use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direct hardcoded addresses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but rather work through a function pointer.</a:t>
            </a:r>
          </a:p>
          <a:p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This was accomplished through the use of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an import address table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. This is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a table of function pointers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filled in by the windows loader as the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dlls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are loaded. 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343797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B10804-E0A4-D649-B31B-BE95CB3A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89" y="264857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IAT?</a:t>
            </a:r>
          </a:p>
        </p:txBody>
      </p:sp>
    </p:spTree>
    <p:extLst>
      <p:ext uri="{BB962C8B-B14F-4D97-AF65-F5344CB8AC3E}">
        <p14:creationId xmlns:p14="http://schemas.microsoft.com/office/powerpoint/2010/main" val="3291446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1719369" y="1535063"/>
            <a:ext cx="468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dirty="0" err="1">
                <a:sym typeface="Wingdings" pitchFamily="2" charset="2"/>
              </a:rPr>
              <a:t>CreateFileW</a:t>
            </a:r>
            <a:r>
              <a:rPr lang="en-US" dirty="0">
                <a:sym typeface="Wingdings" pitchFamily="2" charset="2"/>
              </a:rPr>
              <a:t>() --&gt; 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different Windows Version (9X, 2K, XP, Vista, 7, 8,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524A-15F4-654B-BE1C-0FCFA9757CB6}"/>
              </a:ext>
            </a:extLst>
          </p:cNvPr>
          <p:cNvSpPr txBox="1"/>
          <p:nvPr/>
        </p:nvSpPr>
        <p:spPr>
          <a:xfrm>
            <a:off x="546755" y="257295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852AF5-539D-174B-A77B-D272995875BA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47813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0x7C81FFFF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4AD50F-3758-7D43-9465-FCDD9A2A5EAC}"/>
              </a:ext>
            </a:extLst>
          </p:cNvPr>
          <p:cNvSpPr txBox="1"/>
          <p:nvPr/>
        </p:nvSpPr>
        <p:spPr>
          <a:xfrm>
            <a:off x="-21190" y="4463208"/>
            <a:ext cx="15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Windows 7</a:t>
            </a:r>
          </a:p>
        </p:txBody>
      </p:sp>
    </p:spTree>
    <p:extLst>
      <p:ext uri="{BB962C8B-B14F-4D97-AF65-F5344CB8AC3E}">
        <p14:creationId xmlns:p14="http://schemas.microsoft.com/office/powerpoint/2010/main" val="1159912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DLL Relocation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88D36-593B-574E-B1AB-870809AB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104900"/>
            <a:ext cx="652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13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43C6-9D42-3B49-9FF1-03FDEA8B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Hook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664-88FD-7448-855F-3C366460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IATHookMsgBox.zip</a:t>
            </a:r>
            <a:endParaRPr lang="en-US" dirty="0"/>
          </a:p>
          <a:p>
            <a:r>
              <a:rPr lang="en-US" dirty="0"/>
              <a:t>Unzip and run it</a:t>
            </a:r>
          </a:p>
        </p:txBody>
      </p:sp>
    </p:spTree>
    <p:extLst>
      <p:ext uri="{BB962C8B-B14F-4D97-AF65-F5344CB8AC3E}">
        <p14:creationId xmlns:p14="http://schemas.microsoft.com/office/powerpoint/2010/main" val="482628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39A6-DDB9-E442-8039-9E9722B5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38176"/>
            <a:ext cx="8520112" cy="647700"/>
          </a:xfrm>
        </p:spPr>
        <p:txBody>
          <a:bodyPr/>
          <a:lstStyle/>
          <a:p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Hook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CE5A-41C9-0149-ACD9-B9EC85D4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/>
              <a:t>Ollydbg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50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CB61-FB7A-E849-B52C-C9A0A818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38A63-5795-3E41-B9D2-7FB90931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644650"/>
            <a:ext cx="7899400" cy="3568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30FF7C-F11D-3A44-8596-0F5D2CF929DF}"/>
              </a:ext>
            </a:extLst>
          </p:cNvPr>
          <p:cNvSpPr/>
          <p:nvPr/>
        </p:nvSpPr>
        <p:spPr>
          <a:xfrm>
            <a:off x="182118" y="808990"/>
            <a:ext cx="86380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/>
              </a:rPr>
              <a:t>The system supports many different types of hooks; each type provides access to a different aspect of its </a:t>
            </a:r>
            <a:r>
              <a:rPr lang="en-US" b="1" dirty="0">
                <a:solidFill>
                  <a:srgbClr val="FF0000"/>
                </a:solidFill>
                <a:latin typeface="Segoe UI"/>
              </a:rPr>
              <a:t>message-handling mechanism. 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5108-4D09-B746-A5D8-96251873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 Chain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16F97-33F7-0F43-8A83-C286C1E12CBB}"/>
              </a:ext>
            </a:extLst>
          </p:cNvPr>
          <p:cNvSpPr/>
          <p:nvPr/>
        </p:nvSpPr>
        <p:spPr>
          <a:xfrm>
            <a:off x="295275" y="865311"/>
            <a:ext cx="85201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/>
              </a:rPr>
              <a:t>A </a:t>
            </a:r>
            <a:r>
              <a:rPr lang="en-US" b="1" i="1" dirty="0">
                <a:solidFill>
                  <a:srgbClr val="000000"/>
                </a:solidFill>
                <a:latin typeface="Segoe UI"/>
              </a:rPr>
              <a:t>hook chain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 is a list of pointers to special, application-defined callback functions called </a:t>
            </a:r>
            <a:r>
              <a:rPr lang="en-US" i="1" dirty="0">
                <a:solidFill>
                  <a:srgbClr val="000000"/>
                </a:solidFill>
                <a:latin typeface="Segoe UI"/>
              </a:rPr>
              <a:t>hook procedures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2156A-E188-EB47-8FFF-884D47857E3D}"/>
              </a:ext>
            </a:extLst>
          </p:cNvPr>
          <p:cNvSpPr txBox="1"/>
          <p:nvPr/>
        </p:nvSpPr>
        <p:spPr>
          <a:xfrm>
            <a:off x="295275" y="5213350"/>
            <a:ext cx="80954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/>
              </a:rPr>
              <a:t>When a message occurs that is associated with a particular type of hook, the system passes the message to each hook procedure referenced in the hook chain, one after the other.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93A09-1F33-9C42-BEA9-F26DC815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644650"/>
            <a:ext cx="7899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6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2B7B-7B2B-FF41-BB2B-04B12714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8E22-A9B8-FE4F-86C4-FA0459719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Hook.zip</a:t>
            </a:r>
            <a:r>
              <a:rPr lang="en-US" dirty="0"/>
              <a:t> from our course website, unzip it  (password: infected)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Try </a:t>
            </a:r>
            <a:r>
              <a:rPr lang="en-US" dirty="0" err="1"/>
              <a:t>HookMain.exe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CB61-FB7A-E849-B52C-C9A0A818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432FC-BFA1-1843-9DA4-E1BDFA6E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26" y="921692"/>
            <a:ext cx="9413819" cy="39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AAE4-AABF-D44D-AB6B-75D6BBDB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1C08-799C-A443-9363-7339F007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example, we use two files:</a:t>
            </a:r>
          </a:p>
          <a:p>
            <a:pPr lvl="1"/>
            <a:r>
              <a:rPr lang="en-US" dirty="0" err="1"/>
              <a:t>HookMain.exe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Launch the attack</a:t>
            </a:r>
          </a:p>
          <a:p>
            <a:pPr lvl="1"/>
            <a:r>
              <a:rPr lang="en-US" dirty="0" err="1">
                <a:sym typeface="Wingdings" pitchFamily="2" charset="2"/>
              </a:rPr>
              <a:t>KeyHook.dll</a:t>
            </a:r>
            <a:r>
              <a:rPr lang="en-US" dirty="0">
                <a:sym typeface="Wingdings" pitchFamily="2" charset="2"/>
              </a:rPr>
              <a:t>  Provide “Hook”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377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47598</TotalTime>
  <Words>1161</Words>
  <Application>Microsoft Macintosh PowerPoint</Application>
  <PresentationFormat>On-screen Show (4:3)</PresentationFormat>
  <Paragraphs>229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Segoe UI</vt:lpstr>
      <vt:lpstr>Agency FB</vt:lpstr>
      <vt:lpstr>Arial</vt:lpstr>
      <vt:lpstr>Franklin Gothic Book</vt:lpstr>
      <vt:lpstr>Franklin Gothic Medium</vt:lpstr>
      <vt:lpstr>Times New Roman</vt:lpstr>
      <vt:lpstr>verdana</vt:lpstr>
      <vt:lpstr>Wingdings</vt:lpstr>
      <vt:lpstr>Standarddesign</vt:lpstr>
      <vt:lpstr>PowerPoint Presentation</vt:lpstr>
      <vt:lpstr>Overview</vt:lpstr>
      <vt:lpstr>Hooks</vt:lpstr>
      <vt:lpstr>PowerPoint Presentation</vt:lpstr>
      <vt:lpstr>Message Hook</vt:lpstr>
      <vt:lpstr>Message Hook Chain</vt:lpstr>
      <vt:lpstr>Message Hook Example</vt:lpstr>
      <vt:lpstr>Message Hook</vt:lpstr>
      <vt:lpstr>Analysis Source Code</vt:lpstr>
      <vt:lpstr>PowerPoint Presentation</vt:lpstr>
      <vt:lpstr>PowerPoint Presentation</vt:lpstr>
      <vt:lpstr>Analysis Source Code</vt:lpstr>
      <vt:lpstr>Analysis Source Code</vt:lpstr>
      <vt:lpstr>Analysis Source Code</vt:lpstr>
      <vt:lpstr>Message Hook</vt:lpstr>
      <vt:lpstr>Analysis Source Code</vt:lpstr>
      <vt:lpstr>PowerPoint Presentation</vt:lpstr>
      <vt:lpstr>IAT (Import Address Table)</vt:lpstr>
      <vt:lpstr>PowerPoint Presentation</vt:lpstr>
      <vt:lpstr>16-Bit DOS System</vt:lpstr>
      <vt:lpstr>Static Linking</vt:lpstr>
      <vt:lpstr>Dynamic Linking</vt:lpstr>
      <vt:lpstr>Two ways to Load DLL</vt:lpstr>
      <vt:lpstr>Two ways to Load DLL</vt:lpstr>
      <vt:lpstr>Two ways to Load DLL</vt:lpstr>
      <vt:lpstr>Two ways to Load DLL</vt:lpstr>
      <vt:lpstr>Implicit Linking and IAT (Import Address Table)</vt:lpstr>
      <vt:lpstr>Implicit Linking and IAT (Import Address Table)</vt:lpstr>
      <vt:lpstr>IAT (Import Address Table)</vt:lpstr>
      <vt:lpstr>IAT (Import Address Table)</vt:lpstr>
      <vt:lpstr>IAT (Import Address Table)</vt:lpstr>
      <vt:lpstr>Look up IAT Table with PEview</vt:lpstr>
      <vt:lpstr>Import Directory Table</vt:lpstr>
      <vt:lpstr>Inspecting file imports with pefile library</vt:lpstr>
      <vt:lpstr>PowerPoint Presentation</vt:lpstr>
      <vt:lpstr>EAT (Export Address Table)</vt:lpstr>
      <vt:lpstr>PowerPoint Presentation</vt:lpstr>
      <vt:lpstr>PowerPoint Presentation</vt:lpstr>
      <vt:lpstr>Load PE file (Notepad.exe) into Memory</vt:lpstr>
      <vt:lpstr>Look up IAT Table with PEview</vt:lpstr>
      <vt:lpstr>Implicit Linking and IAT (Import Address Table)</vt:lpstr>
      <vt:lpstr>IAT (Import Address Table)</vt:lpstr>
      <vt:lpstr>IAT (Import Address Table)</vt:lpstr>
      <vt:lpstr>IAT (Import Address Table)</vt:lpstr>
      <vt:lpstr>IAT Hook Example</vt:lpstr>
      <vt:lpstr>Analysis IAT Hook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1231</cp:revision>
  <dcterms:created xsi:type="dcterms:W3CDTF">2011-12-10T02:50:46Z</dcterms:created>
  <dcterms:modified xsi:type="dcterms:W3CDTF">2020-04-13T21:30:31Z</dcterms:modified>
</cp:coreProperties>
</file>