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87" r:id="rId2"/>
    <p:sldId id="761" r:id="rId3"/>
    <p:sldId id="767" r:id="rId4"/>
    <p:sldId id="768" r:id="rId5"/>
    <p:sldId id="769" r:id="rId6"/>
    <p:sldId id="770" r:id="rId7"/>
    <p:sldId id="771" r:id="rId8"/>
    <p:sldId id="958" r:id="rId9"/>
    <p:sldId id="959" r:id="rId10"/>
    <p:sldId id="960" r:id="rId11"/>
    <p:sldId id="961" r:id="rId12"/>
    <p:sldId id="962" r:id="rId13"/>
    <p:sldId id="963" r:id="rId14"/>
    <p:sldId id="964" r:id="rId15"/>
    <p:sldId id="965" r:id="rId16"/>
    <p:sldId id="966" r:id="rId17"/>
    <p:sldId id="967" r:id="rId18"/>
    <p:sldId id="968" r:id="rId19"/>
    <p:sldId id="969" r:id="rId20"/>
    <p:sldId id="970" r:id="rId21"/>
    <p:sldId id="971" r:id="rId22"/>
    <p:sldId id="972" r:id="rId23"/>
    <p:sldId id="973" r:id="rId24"/>
    <p:sldId id="974" r:id="rId25"/>
    <p:sldId id="975" r:id="rId26"/>
    <p:sldId id="976" r:id="rId27"/>
    <p:sldId id="804" r:id="rId28"/>
    <p:sldId id="805" r:id="rId29"/>
    <p:sldId id="796" r:id="rId30"/>
    <p:sldId id="798" r:id="rId31"/>
    <p:sldId id="797" r:id="rId32"/>
    <p:sldId id="799" r:id="rId33"/>
    <p:sldId id="800" r:id="rId34"/>
    <p:sldId id="801" r:id="rId35"/>
    <p:sldId id="802" r:id="rId36"/>
    <p:sldId id="803" r:id="rId37"/>
    <p:sldId id="71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10BEB"/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7761"/>
  </p:normalViewPr>
  <p:slideViewPr>
    <p:cSldViewPr snapToGrid="0" snapToObjects="1">
      <p:cViewPr varScale="1">
        <p:scale>
          <a:sx n="215" d="100"/>
          <a:sy n="215" d="100"/>
        </p:scale>
        <p:origin x="31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9749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2056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1329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12FFC0</a:t>
            </a:r>
            <a:endParaRPr lang="en-US" altLang="zh-CN" dirty="0"/>
          </a:p>
          <a:p>
            <a:r>
              <a:rPr lang="en-US" altLang="zh-CN" dirty="0"/>
              <a:t>ESP</a:t>
            </a:r>
            <a:r>
              <a:rPr lang="zh-CN" altLang="en-US" dirty="0"/>
              <a:t> </a:t>
            </a:r>
            <a:r>
              <a:rPr lang="en-US" altLang="zh-CN" dirty="0"/>
              <a:t>12FF7C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512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</a:p>
          <a:p>
            <a:r>
              <a:rPr lang="en-US" altLang="zh-CN" dirty="0"/>
              <a:t>ESP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05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</a:p>
          <a:p>
            <a:r>
              <a:rPr lang="en-US" altLang="zh-CN" dirty="0"/>
              <a:t>ESP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133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EBP</a:t>
            </a:r>
          </a:p>
          <a:p>
            <a:r>
              <a:rPr lang="en-US" altLang="zh-CN" dirty="0"/>
              <a:t>ESP</a:t>
            </a:r>
            <a:r>
              <a:rPr lang="zh-CN" altLang="en-US" baseline="0" dirty="0"/>
              <a:t> </a:t>
            </a:r>
            <a:r>
              <a:rPr lang="en-US" altLang="zh-CN" baseline="0" dirty="0"/>
              <a:t>12FF78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3434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701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212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6986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1472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Calling Convention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</a:t>
            </a:r>
            <a:r>
              <a:rPr lang="en-US" altLang="en-US" sz="2400" b="1" dirty="0" err="1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schen@wcupa.edu</a:t>
            </a:r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9749" y="-133062"/>
            <a:ext cx="1899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spc="-150" dirty="0">
                <a:ln w="11430"/>
                <a:solidFill>
                  <a:srgbClr val="247793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 panose="020B0503020102020204"/>
              </a:rPr>
              <a:t>07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8094" cy="4799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03" y="1114500"/>
            <a:ext cx="2840193" cy="249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23" y="5809380"/>
            <a:ext cx="2374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6" y="1075716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77447" y="3594970"/>
            <a:ext cx="3995802" cy="57619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9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23631" cy="4812256"/>
          </a:xfrm>
        </p:spPr>
      </p:pic>
    </p:spTree>
    <p:extLst>
      <p:ext uri="{BB962C8B-B14F-4D97-AF65-F5344CB8AC3E}">
        <p14:creationId xmlns:p14="http://schemas.microsoft.com/office/powerpoint/2010/main" val="24776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300"/>
            <a:ext cx="9165173" cy="4824782"/>
          </a:xfrm>
        </p:spPr>
      </p:pic>
    </p:spTree>
    <p:extLst>
      <p:ext uri="{BB962C8B-B14F-4D97-AF65-F5344CB8AC3E}">
        <p14:creationId xmlns:p14="http://schemas.microsoft.com/office/powerpoint/2010/main" val="255505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6" y="1075716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90389" y="4183693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5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300"/>
            <a:ext cx="9165173" cy="4824782"/>
          </a:xfrm>
        </p:spPr>
      </p:pic>
      <p:sp>
        <p:nvSpPr>
          <p:cNvPr id="5" name="Rectangle 4"/>
          <p:cNvSpPr/>
          <p:nvPr/>
        </p:nvSpPr>
        <p:spPr bwMode="auto">
          <a:xfrm>
            <a:off x="1753644" y="3482236"/>
            <a:ext cx="3995802" cy="16283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852" y="5821672"/>
            <a:ext cx="5183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‘a’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‘b’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long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4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1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300"/>
            <a:ext cx="9165173" cy="4824782"/>
          </a:xfrm>
        </p:spPr>
      </p:pic>
      <p:sp>
        <p:nvSpPr>
          <p:cNvPr id="5" name="Rectangle 4"/>
          <p:cNvSpPr/>
          <p:nvPr/>
        </p:nvSpPr>
        <p:spPr bwMode="auto">
          <a:xfrm>
            <a:off x="1853852" y="3620022"/>
            <a:ext cx="4359058" cy="26304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852" y="5821672"/>
            <a:ext cx="5183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‘a’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‘b’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long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4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7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0038" y="2184307"/>
          <a:ext cx="85248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Type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Conversion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DWORD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PTR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SS:[EBP-4]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(DWORD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)(EBP-4)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DWORD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byte)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WORD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PTR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SS:[EBP-4]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(WORD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)(EBP-4)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WORD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(2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byte)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BYTE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baseline="0" dirty="0"/>
                        <a:t>PTR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SS:[EBP-4]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(BYTE</a:t>
                      </a:r>
                      <a:r>
                        <a:rPr lang="zh-CN" altLang="en-US" dirty="0"/>
                        <a:t>*</a:t>
                      </a:r>
                      <a:r>
                        <a:rPr lang="en-US" altLang="zh-CN" dirty="0"/>
                        <a:t>)(EBP-4)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byte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1289883"/>
            <a:ext cx="9144000" cy="353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463" y="4008195"/>
            <a:ext cx="488146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Byte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[EBP-4]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4" y="4893230"/>
            <a:ext cx="7487368" cy="1964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601244" y="4893230"/>
            <a:ext cx="2219194" cy="4428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128455"/>
            <a:ext cx="8524875" cy="88099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1910" y="4096010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5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6" y="5224328"/>
            <a:ext cx="8524875" cy="34462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95275" y="1791221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844" y="2775289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/>
              <a:t>Stack</a:t>
            </a:r>
            <a:r>
              <a:rPr lang="zh-CN" altLang="en-US" sz="3200" dirty="0"/>
              <a:t> </a:t>
            </a:r>
            <a:r>
              <a:rPr lang="en-US" altLang="zh-CN" sz="3200" dirty="0"/>
              <a:t>Frame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210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4292" y="2304789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2" y="4951393"/>
            <a:ext cx="8524875" cy="1235113"/>
          </a:xfrm>
        </p:spPr>
      </p:pic>
      <p:sp>
        <p:nvSpPr>
          <p:cNvPr id="8" name="Rectangle 7"/>
          <p:cNvSpPr/>
          <p:nvPr/>
        </p:nvSpPr>
        <p:spPr bwMode="auto">
          <a:xfrm>
            <a:off x="207591" y="5298510"/>
            <a:ext cx="8524875" cy="8879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9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4292" y="2597279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436508"/>
            <a:ext cx="8524875" cy="351820"/>
          </a:xfrm>
        </p:spPr>
      </p:pic>
    </p:spTree>
    <p:extLst>
      <p:ext uri="{BB962C8B-B14F-4D97-AF65-F5344CB8AC3E}">
        <p14:creationId xmlns:p14="http://schemas.microsoft.com/office/powerpoint/2010/main" val="212667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4292" y="2597279"/>
            <a:ext cx="3995802" cy="23799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202416"/>
            <a:ext cx="8524875" cy="733068"/>
          </a:xfrm>
        </p:spPr>
      </p:pic>
    </p:spTree>
    <p:extLst>
      <p:ext uri="{BB962C8B-B14F-4D97-AF65-F5344CB8AC3E}">
        <p14:creationId xmlns:p14="http://schemas.microsoft.com/office/powerpoint/2010/main" val="83979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268010"/>
            <a:ext cx="8524875" cy="755368"/>
          </a:xfrm>
        </p:spPr>
      </p:pic>
      <p:sp>
        <p:nvSpPr>
          <p:cNvPr id="7" name="TextBox 6"/>
          <p:cNvSpPr txBox="1"/>
          <p:nvPr/>
        </p:nvSpPr>
        <p:spPr>
          <a:xfrm>
            <a:off x="4747364" y="326801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2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268010"/>
            <a:ext cx="8524875" cy="755368"/>
          </a:xfrm>
        </p:spPr>
      </p:pic>
      <p:sp>
        <p:nvSpPr>
          <p:cNvPr id="7" name="TextBox 6"/>
          <p:cNvSpPr txBox="1"/>
          <p:nvPr/>
        </p:nvSpPr>
        <p:spPr>
          <a:xfrm>
            <a:off x="4747364" y="326801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3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5216796"/>
            <a:ext cx="8524875" cy="7043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92859" y="4096010"/>
            <a:ext cx="1812555" cy="2881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4752975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30229" y="4359056"/>
            <a:ext cx="1812555" cy="2881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181600"/>
            <a:ext cx="5562600" cy="774700"/>
          </a:xfrm>
        </p:spPr>
      </p:pic>
      <p:sp>
        <p:nvSpPr>
          <p:cNvPr id="8" name="Left Arrow 7"/>
          <p:cNvSpPr/>
          <p:nvPr/>
        </p:nvSpPr>
        <p:spPr bwMode="auto">
          <a:xfrm>
            <a:off x="5606083" y="5093918"/>
            <a:ext cx="513110" cy="38735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962" y="4921250"/>
            <a:ext cx="2489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EAX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Faster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	</a:t>
            </a:r>
            <a:r>
              <a:rPr lang="en-US" altLang="zh-CN" dirty="0"/>
              <a:t>MOV</a:t>
            </a:r>
            <a:r>
              <a:rPr lang="zh-CN" altLang="en-US" dirty="0"/>
              <a:t> </a:t>
            </a:r>
            <a:r>
              <a:rPr lang="en-US" altLang="zh-CN" dirty="0"/>
              <a:t>EAX,0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7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Pass arguments</a:t>
            </a:r>
          </a:p>
          <a:p>
            <a:r>
              <a:rPr lang="en-US" sz="3200" dirty="0"/>
              <a:t>Save the return address</a:t>
            </a:r>
          </a:p>
          <a:p>
            <a:r>
              <a:rPr lang="en-US" sz="3200" dirty="0"/>
              <a:t>Save </a:t>
            </a:r>
            <a:r>
              <a:rPr lang="en-US" sz="3200" b="1" dirty="0"/>
              <a:t>local variable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0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dirty="0"/>
              <a:t>Register</a:t>
            </a:r>
            <a:r>
              <a:rPr lang="en-US" altLang="zh-CN" dirty="0"/>
              <a:t>(s)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i="1" dirty="0"/>
              <a:t>Local Variable</a:t>
            </a:r>
            <a:r>
              <a:rPr lang="zh-CN" altLang="en-US" i="1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esp</a:t>
            </a:r>
            <a:r>
              <a:rPr lang="en-US" dirty="0"/>
              <a:t> </a:t>
            </a:r>
            <a:r>
              <a:rPr lang="en-US" altLang="zh-CN" dirty="0"/>
              <a:t>and</a:t>
            </a:r>
            <a:r>
              <a:rPr lang="en-US" dirty="0"/>
              <a:t> </a:t>
            </a:r>
            <a:r>
              <a:rPr lang="en-US" i="1" dirty="0" err="1">
                <a:solidFill>
                  <a:srgbClr val="FF0000"/>
                </a:solidFill>
              </a:rPr>
              <a:t>ebp</a:t>
            </a:r>
            <a:r>
              <a:rPr lang="en-US" dirty="0"/>
              <a:t> 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dirty="0"/>
              <a:t>stack </a:t>
            </a:r>
            <a:r>
              <a:rPr lang="en-US" altLang="zh-CN" dirty="0"/>
              <a:t>frame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endParaRPr lang="en-US" dirty="0"/>
          </a:p>
          <a:p>
            <a:pPr lvl="1"/>
            <a:r>
              <a:rPr lang="en-US" altLang="zh-CN" dirty="0"/>
              <a:t>Use</a:t>
            </a:r>
            <a:r>
              <a:rPr lang="en-US" dirty="0"/>
              <a:t> 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esp</a:t>
            </a:r>
            <a:r>
              <a:rPr lang="en-US" dirty="0"/>
              <a:t> </a:t>
            </a:r>
            <a:r>
              <a:rPr lang="en-US" altLang="zh-CN" dirty="0"/>
              <a:t>or</a:t>
            </a:r>
            <a:r>
              <a:rPr lang="en-US" dirty="0"/>
              <a:t> </a:t>
            </a:r>
            <a:r>
              <a:rPr lang="en-US" i="1" dirty="0" err="1">
                <a:solidFill>
                  <a:srgbClr val="FF0000"/>
                </a:solidFill>
              </a:rPr>
              <a:t>ebp</a:t>
            </a:r>
            <a:r>
              <a:rPr lang="en-US" dirty="0"/>
              <a:t> 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retrieving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storing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  <a:p>
            <a:pPr lvl="2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dirty="0" err="1"/>
              <a:t>mov</a:t>
            </a:r>
            <a:r>
              <a:rPr lang="en-US" dirty="0"/>
              <a:t> </a:t>
            </a:r>
            <a:r>
              <a:rPr lang="en-US" dirty="0" err="1"/>
              <a:t>eax</a:t>
            </a:r>
            <a:r>
              <a:rPr lang="en-US" dirty="0"/>
              <a:t>, [esp+124]</a:t>
            </a:r>
          </a:p>
          <a:p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en-US" dirty="0"/>
              <a:t> recursive 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8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844" y="2775289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/>
              <a:t>Calling</a:t>
            </a:r>
            <a:r>
              <a:rPr lang="zh-CN" altLang="en-US" sz="3200" dirty="0"/>
              <a:t> </a:t>
            </a:r>
            <a:r>
              <a:rPr lang="en-US" altLang="zh-CN" sz="3200" dirty="0"/>
              <a:t>Convention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86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7" y="1489075"/>
            <a:ext cx="6549731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678007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Q: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finished,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stack.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Q: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finished,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ESP</a:t>
            </a:r>
            <a:r>
              <a:rPr lang="zh-CN" altLang="en-US" dirty="0"/>
              <a:t> </a:t>
            </a:r>
            <a:r>
              <a:rPr lang="en-US" altLang="zh-CN" dirty="0"/>
              <a:t>value?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9" y="2037296"/>
            <a:ext cx="7487368" cy="1964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275" y="4150177"/>
            <a:ext cx="2329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A: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mr-IN" altLang="zh-CN" dirty="0"/>
              <a:t>…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420535" y="5304612"/>
            <a:ext cx="5705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ESP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restored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725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Standard C 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Calling conventions</a:t>
            </a:r>
            <a:r>
              <a:rPr lang="en-US" dirty="0"/>
              <a:t> are a standardized method for functions to be implemented and called by the machine. </a:t>
            </a:r>
          </a:p>
          <a:p>
            <a:r>
              <a:rPr lang="en-US" dirty="0"/>
              <a:t>A calling convention specifies the method that a compiler sets up to access a subroutine.</a:t>
            </a:r>
          </a:p>
          <a:p>
            <a:r>
              <a:rPr lang="en-US" dirty="0"/>
              <a:t>There are three major calling conventions that are used with the C language on 32-bit x86 processors: </a:t>
            </a:r>
          </a:p>
          <a:p>
            <a:pPr lvl="1"/>
            <a:r>
              <a:rPr lang="en-US" dirty="0"/>
              <a:t>CDECL</a:t>
            </a:r>
          </a:p>
          <a:p>
            <a:pPr lvl="1"/>
            <a:r>
              <a:rPr lang="en-US" dirty="0"/>
              <a:t>STDCALL, </a:t>
            </a:r>
          </a:p>
          <a:p>
            <a:pPr lvl="1"/>
            <a:r>
              <a:rPr lang="en-US" dirty="0"/>
              <a:t>FASTCALL.</a:t>
            </a:r>
          </a:p>
        </p:txBody>
      </p:sp>
    </p:spTree>
    <p:extLst>
      <p:ext uri="{BB962C8B-B14F-4D97-AF65-F5344CB8AC3E}">
        <p14:creationId xmlns:p14="http://schemas.microsoft.com/office/powerpoint/2010/main" val="2147447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CDECL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language, by default, uses the CDECL calling convention</a:t>
            </a:r>
          </a:p>
          <a:p>
            <a:r>
              <a:rPr lang="en-US" dirty="0"/>
              <a:t>In the CDECL calling convention the following holds:</a:t>
            </a:r>
          </a:p>
          <a:p>
            <a:pPr lvl="1"/>
            <a:r>
              <a:rPr lang="en-US" dirty="0"/>
              <a:t>Arguments are passed on the stack in Right-to-Left order, and return values are passed in </a:t>
            </a:r>
            <a:r>
              <a:rPr lang="en-US" dirty="0" err="1"/>
              <a:t>eax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calling</a:t>
            </a:r>
            <a:r>
              <a:rPr lang="en-US" b="1" dirty="0">
                <a:solidFill>
                  <a:srgbClr val="FF0000"/>
                </a:solidFill>
              </a:rPr>
              <a:t> function cleans the stack</a:t>
            </a:r>
            <a:r>
              <a:rPr lang="en-US" dirty="0"/>
              <a:t>. This allows CDECL functions to have </a:t>
            </a:r>
            <a:r>
              <a:rPr lang="en-US" i="1" dirty="0"/>
              <a:t>variable-length argument lists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7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STDCALL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language, by default, uses the CDECL calling convention</a:t>
            </a:r>
          </a:p>
          <a:p>
            <a:r>
              <a:rPr lang="en-US" dirty="0"/>
              <a:t>In the CDECL calling convention the following holds:</a:t>
            </a:r>
          </a:p>
          <a:p>
            <a:pPr lvl="1"/>
            <a:r>
              <a:rPr lang="en-US" dirty="0"/>
              <a:t>Arguments are passed on the stack in Right-to-Left order, and return values are passed in </a:t>
            </a:r>
            <a:r>
              <a:rPr lang="en-US" dirty="0" err="1"/>
              <a:t>eax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calling</a:t>
            </a:r>
            <a:r>
              <a:rPr lang="en-US" b="1" dirty="0">
                <a:solidFill>
                  <a:srgbClr val="FF0000"/>
                </a:solidFill>
              </a:rPr>
              <a:t> function cleans the stack</a:t>
            </a:r>
            <a:r>
              <a:rPr lang="en-US" dirty="0"/>
              <a:t>. This allows CDECL functions to have </a:t>
            </a:r>
            <a:r>
              <a:rPr lang="en-US" i="1" dirty="0"/>
              <a:t>variable-length argument lists</a:t>
            </a:r>
            <a:r>
              <a:rPr lang="en-US" altLang="zh-CN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58" y="0"/>
            <a:ext cx="588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STDCALL, also known as "WINAPI" (and a few other names, depending on where you are reading it) is used almost exclusively by Microsoft as the standard calling convention for the Win32 API. </a:t>
            </a:r>
          </a:p>
          <a:p>
            <a:pPr lvl="1"/>
            <a:r>
              <a:rPr lang="en-US" dirty="0"/>
              <a:t>STDCALL passes arguments right-to-left, and returns the value in </a:t>
            </a:r>
            <a:r>
              <a:rPr lang="en-US" dirty="0" err="1"/>
              <a:t>eax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called function cleans the stack</a:t>
            </a:r>
            <a:r>
              <a:rPr lang="en-US" dirty="0"/>
              <a:t>, unlike CDECL. This means that STDCALL doesn't allow variable-length argument lists.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3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STDCALL, also known as "WINAPI" (and a few other names, depending on where you are reading it) is used almost exclusively by Microsoft as the standard calling convention for the Win32 API. </a:t>
            </a:r>
          </a:p>
          <a:p>
            <a:pPr lvl="1"/>
            <a:r>
              <a:rPr lang="en-US" dirty="0"/>
              <a:t>STDCALL passes arguments right-to-left, and returns the value in </a:t>
            </a:r>
            <a:r>
              <a:rPr lang="en-US" dirty="0" err="1"/>
              <a:t>eax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called function cleans the stack</a:t>
            </a:r>
            <a:r>
              <a:rPr lang="en-US" dirty="0"/>
              <a:t>, unlike CDECL. This means that STDCALL doesn't allow variable-length argument lists.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42" y="0"/>
            <a:ext cx="47292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32" y="4885151"/>
            <a:ext cx="3509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RET</a:t>
            </a:r>
            <a:r>
              <a:rPr lang="zh-CN" altLang="en-US" b="1" dirty="0"/>
              <a:t> </a:t>
            </a:r>
            <a:r>
              <a:rPr lang="en-US" altLang="zh-CN" b="1" dirty="0"/>
              <a:t>8</a:t>
            </a:r>
            <a:r>
              <a:rPr lang="zh-CN" altLang="en-US" b="1" dirty="0"/>
              <a:t> </a:t>
            </a:r>
            <a:r>
              <a:rPr lang="zh-CN" altLang="en-US" b="1" dirty="0">
                <a:sym typeface="Wingdings"/>
              </a:rPr>
              <a:t> </a:t>
            </a:r>
            <a:r>
              <a:rPr lang="en-US" altLang="zh-CN" b="1" dirty="0">
                <a:sym typeface="Wingdings"/>
              </a:rPr>
              <a:t>RET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+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POP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8</a:t>
            </a:r>
            <a:r>
              <a:rPr lang="zh-CN" altLang="en-US" b="1" dirty="0">
                <a:sym typeface="Wingdings"/>
              </a:rPr>
              <a:t> </a:t>
            </a:r>
            <a:r>
              <a:rPr lang="en-US" altLang="zh-CN" b="1" dirty="0">
                <a:sym typeface="Wingdings"/>
              </a:rPr>
              <a:t>Byte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3513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FASTCALL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FASTCALL calling convention </a:t>
            </a:r>
            <a:r>
              <a:rPr lang="en-US" b="1" dirty="0">
                <a:solidFill>
                  <a:srgbClr val="FF0000"/>
                </a:solidFill>
              </a:rPr>
              <a:t>is not completely standard </a:t>
            </a:r>
            <a:r>
              <a:rPr lang="en-US" dirty="0"/>
              <a:t>across all compilers, so it should be used with caution. </a:t>
            </a:r>
          </a:p>
          <a:p>
            <a:r>
              <a:rPr lang="en-US" dirty="0"/>
              <a:t>The calling function most frequently is responsible for cleaning the stack, if needed.</a:t>
            </a:r>
          </a:p>
        </p:txBody>
      </p:sp>
    </p:spTree>
    <p:extLst>
      <p:ext uri="{BB962C8B-B14F-4D97-AF65-F5344CB8AC3E}">
        <p14:creationId xmlns:p14="http://schemas.microsoft.com/office/powerpoint/2010/main" val="2508443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70" y="1489075"/>
            <a:ext cx="6381085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161719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8" y="1489075"/>
            <a:ext cx="6278629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23735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84" y="1489075"/>
            <a:ext cx="6469857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15261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74" y="1489075"/>
            <a:ext cx="6299877" cy="4313238"/>
          </a:xfrm>
        </p:spPr>
      </p:pic>
      <p:sp>
        <p:nvSpPr>
          <p:cNvPr id="5" name="TextBox 4"/>
          <p:cNvSpPr txBox="1"/>
          <p:nvPr/>
        </p:nvSpPr>
        <p:spPr>
          <a:xfrm>
            <a:off x="3641551" y="6581001"/>
            <a:ext cx="479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saumilshah</a:t>
            </a:r>
            <a:r>
              <a:rPr lang="en-US" sz="1200" dirty="0"/>
              <a:t>/how-functions-work-7776073</a:t>
            </a:r>
          </a:p>
        </p:txBody>
      </p:sp>
    </p:spTree>
    <p:extLst>
      <p:ext uri="{BB962C8B-B14F-4D97-AF65-F5344CB8AC3E}">
        <p14:creationId xmlns:p14="http://schemas.microsoft.com/office/powerpoint/2010/main" val="265481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8969829" cy="5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StackFrame.exe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969169"/>
            <a:ext cx="47529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815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47133</TotalTime>
  <Words>753</Words>
  <Application>Microsoft Macintosh PowerPoint</Application>
  <PresentationFormat>On-screen Show (4:3)</PresentationFormat>
  <Paragraphs>123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Agency FB</vt:lpstr>
      <vt:lpstr>Arial</vt:lpstr>
      <vt:lpstr>Franklin Gothic Book</vt:lpstr>
      <vt:lpstr>Franklin Gothic Medium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Stack Frame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StackFrame.exe</vt:lpstr>
      <vt:lpstr>Stack</vt:lpstr>
      <vt:lpstr>Local Variable</vt:lpstr>
      <vt:lpstr>PowerPoint Presentation</vt:lpstr>
      <vt:lpstr>Two Questions</vt:lpstr>
      <vt:lpstr>Standard C Calling Conventions</vt:lpstr>
      <vt:lpstr>CDECL  </vt:lpstr>
      <vt:lpstr>STDCALL </vt:lpstr>
      <vt:lpstr>STDCALL</vt:lpstr>
      <vt:lpstr>STDCALL</vt:lpstr>
      <vt:lpstr>FASTCALL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1160</cp:revision>
  <dcterms:created xsi:type="dcterms:W3CDTF">2011-12-10T02:50:46Z</dcterms:created>
  <dcterms:modified xsi:type="dcterms:W3CDTF">2020-04-06T20:15:05Z</dcterms:modified>
</cp:coreProperties>
</file>