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0"/>
  </p:notesMasterIdLst>
  <p:handoutMasterIdLst>
    <p:handoutMasterId r:id="rId81"/>
  </p:handoutMasterIdLst>
  <p:sldIdLst>
    <p:sldId id="587" r:id="rId2"/>
    <p:sldId id="986" r:id="rId3"/>
    <p:sldId id="988" r:id="rId4"/>
    <p:sldId id="936" r:id="rId5"/>
    <p:sldId id="937" r:id="rId6"/>
    <p:sldId id="939" r:id="rId7"/>
    <p:sldId id="987" r:id="rId8"/>
    <p:sldId id="938" r:id="rId9"/>
    <p:sldId id="942" r:id="rId10"/>
    <p:sldId id="943" r:id="rId11"/>
    <p:sldId id="944" r:id="rId12"/>
    <p:sldId id="945" r:id="rId13"/>
    <p:sldId id="946" r:id="rId14"/>
    <p:sldId id="948" r:id="rId15"/>
    <p:sldId id="949" r:id="rId16"/>
    <p:sldId id="950" r:id="rId17"/>
    <p:sldId id="997" r:id="rId18"/>
    <p:sldId id="717" r:id="rId19"/>
    <p:sldId id="718" r:id="rId20"/>
    <p:sldId id="719" r:id="rId21"/>
    <p:sldId id="720" r:id="rId22"/>
    <p:sldId id="721" r:id="rId23"/>
    <p:sldId id="722" r:id="rId24"/>
    <p:sldId id="723" r:id="rId25"/>
    <p:sldId id="989" r:id="rId26"/>
    <p:sldId id="724" r:id="rId27"/>
    <p:sldId id="742" r:id="rId28"/>
    <p:sldId id="990" r:id="rId29"/>
    <p:sldId id="991" r:id="rId30"/>
    <p:sldId id="951" r:id="rId31"/>
    <p:sldId id="992" r:id="rId32"/>
    <p:sldId id="725" r:id="rId33"/>
    <p:sldId id="726" r:id="rId34"/>
    <p:sldId id="993" r:id="rId35"/>
    <p:sldId id="729" r:id="rId36"/>
    <p:sldId id="994" r:id="rId37"/>
    <p:sldId id="731" r:id="rId38"/>
    <p:sldId id="732" r:id="rId39"/>
    <p:sldId id="995" r:id="rId40"/>
    <p:sldId id="996" r:id="rId41"/>
    <p:sldId id="733" r:id="rId42"/>
    <p:sldId id="734" r:id="rId43"/>
    <p:sldId id="735" r:id="rId44"/>
    <p:sldId id="736" r:id="rId45"/>
    <p:sldId id="737" r:id="rId46"/>
    <p:sldId id="744" r:id="rId47"/>
    <p:sldId id="745" r:id="rId48"/>
    <p:sldId id="747" r:id="rId49"/>
    <p:sldId id="748" r:id="rId50"/>
    <p:sldId id="755" r:id="rId51"/>
    <p:sldId id="752" r:id="rId52"/>
    <p:sldId id="753" r:id="rId53"/>
    <p:sldId id="758" r:id="rId54"/>
    <p:sldId id="998" r:id="rId55"/>
    <p:sldId id="955" r:id="rId56"/>
    <p:sldId id="953" r:id="rId57"/>
    <p:sldId id="915" r:id="rId58"/>
    <p:sldId id="954" r:id="rId59"/>
    <p:sldId id="914" r:id="rId60"/>
    <p:sldId id="916" r:id="rId61"/>
    <p:sldId id="958" r:id="rId62"/>
    <p:sldId id="956" r:id="rId63"/>
    <p:sldId id="959" r:id="rId64"/>
    <p:sldId id="957" r:id="rId65"/>
    <p:sldId id="960" r:id="rId66"/>
    <p:sldId id="961" r:id="rId67"/>
    <p:sldId id="952" r:id="rId68"/>
    <p:sldId id="963" r:id="rId69"/>
    <p:sldId id="964" r:id="rId70"/>
    <p:sldId id="962" r:id="rId71"/>
    <p:sldId id="966" r:id="rId72"/>
    <p:sldId id="932" r:id="rId73"/>
    <p:sldId id="967" r:id="rId74"/>
    <p:sldId id="965" r:id="rId75"/>
    <p:sldId id="933" r:id="rId76"/>
    <p:sldId id="923" r:id="rId77"/>
    <p:sldId id="924" r:id="rId78"/>
    <p:sldId id="716" r:id="rId79"/>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67" autoAdjust="0"/>
    <p:restoredTop sz="83236"/>
  </p:normalViewPr>
  <p:slideViewPr>
    <p:cSldViewPr snapToGrid="0" snapToObjects="1">
      <p:cViewPr varScale="1">
        <p:scale>
          <a:sx n="98" d="100"/>
          <a:sy n="98" d="100"/>
        </p:scale>
        <p:origin x="232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64</a:t>
            </a:fld>
            <a:endParaRPr lang="de-DE" altLang="zh-CN"/>
          </a:p>
        </p:txBody>
      </p:sp>
    </p:spTree>
    <p:extLst>
      <p:ext uri="{BB962C8B-B14F-4D97-AF65-F5344CB8AC3E}">
        <p14:creationId xmlns:p14="http://schemas.microsoft.com/office/powerpoint/2010/main" val="1646569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76</a:t>
            </a:fld>
            <a:endParaRPr lang="de-DE" altLang="zh-CN"/>
          </a:p>
        </p:txBody>
      </p:sp>
    </p:spTree>
    <p:extLst>
      <p:ext uri="{BB962C8B-B14F-4D97-AF65-F5344CB8AC3E}">
        <p14:creationId xmlns:p14="http://schemas.microsoft.com/office/powerpoint/2010/main" val="2207075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4</a:t>
            </a:fld>
            <a:endParaRPr lang="de-DE" altLang="zh-CN"/>
          </a:p>
        </p:txBody>
      </p:sp>
    </p:spTree>
    <p:extLst>
      <p:ext uri="{BB962C8B-B14F-4D97-AF65-F5344CB8AC3E}">
        <p14:creationId xmlns:p14="http://schemas.microsoft.com/office/powerpoint/2010/main" val="3170228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a:t>
            </a:fld>
            <a:endParaRPr lang="de-DE" altLang="zh-CN"/>
          </a:p>
        </p:txBody>
      </p:sp>
    </p:spTree>
    <p:extLst>
      <p:ext uri="{BB962C8B-B14F-4D97-AF65-F5344CB8AC3E}">
        <p14:creationId xmlns:p14="http://schemas.microsoft.com/office/powerpoint/2010/main" val="1174696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27</a:t>
            </a:fld>
            <a:endParaRPr lang="de-DE" altLang="zh-CN"/>
          </a:p>
        </p:txBody>
      </p:sp>
    </p:spTree>
    <p:extLst>
      <p:ext uri="{BB962C8B-B14F-4D97-AF65-F5344CB8AC3E}">
        <p14:creationId xmlns:p14="http://schemas.microsoft.com/office/powerpoint/2010/main" val="23202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Times" charset="0"/>
              </a:rPr>
              <a:t>The following figure shows the lower 16 bits of the general-purpose registers can be used with the names AX, BX, CX, DX, BP, SP, SI, and DI (the names for the corresponding 32-bit ones have a prefix "E" for "extended"). Each of the lower two bytes of the EAX, EBX, ECX, and EDX registers can be referenced by the names AH, BH, CH, and DH (high bytes) and AL, BL, CL, and DL (low bytes).</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36</a:t>
            </a:fld>
            <a:endParaRPr lang="de-DE" altLang="zh-CN"/>
          </a:p>
        </p:txBody>
      </p:sp>
    </p:spTree>
    <p:extLst>
      <p:ext uri="{BB962C8B-B14F-4D97-AF65-F5344CB8AC3E}">
        <p14:creationId xmlns:p14="http://schemas.microsoft.com/office/powerpoint/2010/main" val="217933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45</a:t>
            </a:fld>
            <a:endParaRPr lang="de-DE" altLang="zh-CN"/>
          </a:p>
        </p:txBody>
      </p:sp>
    </p:spTree>
    <p:extLst>
      <p:ext uri="{BB962C8B-B14F-4D97-AF65-F5344CB8AC3E}">
        <p14:creationId xmlns:p14="http://schemas.microsoft.com/office/powerpoint/2010/main" val="122177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56</a:t>
            </a:fld>
            <a:endParaRPr lang="de-DE" altLang="zh-CN"/>
          </a:p>
        </p:txBody>
      </p:sp>
    </p:spTree>
    <p:extLst>
      <p:ext uri="{BB962C8B-B14F-4D97-AF65-F5344CB8AC3E}">
        <p14:creationId xmlns:p14="http://schemas.microsoft.com/office/powerpoint/2010/main" val="677624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59</a:t>
            </a:fld>
            <a:endParaRPr lang="de-DE" altLang="zh-CN"/>
          </a:p>
        </p:txBody>
      </p:sp>
    </p:spTree>
    <p:extLst>
      <p:ext uri="{BB962C8B-B14F-4D97-AF65-F5344CB8AC3E}">
        <p14:creationId xmlns:p14="http://schemas.microsoft.com/office/powerpoint/2010/main" val="3816924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91BB238-3B1B-EE4E-BFC2-DF2FE134C0D2}" type="slidenum">
              <a:rPr lang="de-DE" altLang="zh-CN" smtClean="0"/>
              <a:pPr>
                <a:defRPr/>
              </a:pPr>
              <a:t>63</a:t>
            </a:fld>
            <a:endParaRPr lang="de-DE" altLang="zh-CN"/>
          </a:p>
        </p:txBody>
      </p:sp>
    </p:spTree>
    <p:extLst>
      <p:ext uri="{BB962C8B-B14F-4D97-AF65-F5344CB8AC3E}">
        <p14:creationId xmlns:p14="http://schemas.microsoft.com/office/powerpoint/2010/main" val="464588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7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virtualconsoles.com/online-emulators/dos/"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r>
              <a:rPr lang="en-US" altLang="en-US" sz="3200" b="1" dirty="0">
                <a:solidFill>
                  <a:schemeClr val="bg1"/>
                </a:solidFill>
                <a:latin typeface="Agency FB" panose="020B0503020202020204" pitchFamily="34" charset="0"/>
                <a:ea typeface="Calibri" charset="0"/>
                <a:cs typeface="Calibri" charset="0"/>
                <a:sym typeface="Arial" charset="0"/>
              </a:rPr>
              <a:t>Assembly, Disassembly Primer	</a:t>
            </a:r>
          </a:p>
          <a:p>
            <a:pPr algn="ctr"/>
            <a:r>
              <a:rPr lang="en-US" altLang="en-US" sz="3200" b="1" dirty="0">
                <a:solidFill>
                  <a:schemeClr val="bg1"/>
                </a:solidFill>
                <a:latin typeface="Agency FB" panose="020B0503020202020204" pitchFamily="34" charset="0"/>
                <a:ea typeface="Calibri" charset="0"/>
                <a:cs typeface="Calibri" charset="0"/>
                <a:sym typeface="Arial" charset="0"/>
              </a:rPr>
              <a:t>PE Format: IAT, EAT </a:t>
            </a: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5</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descr="A picture containing rain, clock, nature, object&#13;&#10;&#13;&#10;Description automatically generated">
            <a:extLst>
              <a:ext uri="{FF2B5EF4-FFF2-40B4-BE49-F238E27FC236}">
                <a16:creationId xmlns:a16="http://schemas.microsoft.com/office/drawing/2014/main" id="{BC0292AE-5682-D341-B3F7-F6CF886D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600" y="3716402"/>
            <a:ext cx="3290400" cy="219360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18470-172A-2342-B996-B64966D5FA9F}"/>
              </a:ext>
            </a:extLst>
          </p:cNvPr>
          <p:cNvSpPr>
            <a:spLocks noGrp="1"/>
          </p:cNvSpPr>
          <p:nvPr>
            <p:ph type="title"/>
          </p:nvPr>
        </p:nvSpPr>
        <p:spPr/>
        <p:txBody>
          <a:bodyPr/>
          <a:lstStyle/>
          <a:p>
            <a:r>
              <a:rPr lang="en-US" dirty="0"/>
              <a:t>NT Header</a:t>
            </a:r>
          </a:p>
        </p:txBody>
      </p:sp>
      <p:pic>
        <p:nvPicPr>
          <p:cNvPr id="6" name="Content Placeholder 5" descr="A screenshot of a social media post&#13;&#10;&#13;&#10;Description automatically generated">
            <a:extLst>
              <a:ext uri="{FF2B5EF4-FFF2-40B4-BE49-F238E27FC236}">
                <a16:creationId xmlns:a16="http://schemas.microsoft.com/office/drawing/2014/main" id="{76551E3E-261B-F545-8363-9FEC81E59B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89254"/>
            <a:ext cx="5606087" cy="5320906"/>
          </a:xfrm>
        </p:spPr>
      </p:pic>
      <p:sp>
        <p:nvSpPr>
          <p:cNvPr id="4" name="Rectangle 3">
            <a:extLst>
              <a:ext uri="{FF2B5EF4-FFF2-40B4-BE49-F238E27FC236}">
                <a16:creationId xmlns:a16="http://schemas.microsoft.com/office/drawing/2014/main" id="{A423968D-0818-5542-A7B0-35D84D1D57E9}"/>
              </a:ext>
            </a:extLst>
          </p:cNvPr>
          <p:cNvSpPr/>
          <p:nvPr/>
        </p:nvSpPr>
        <p:spPr>
          <a:xfrm>
            <a:off x="4849317" y="6150114"/>
            <a:ext cx="6753069" cy="707886"/>
          </a:xfrm>
          <a:prstGeom prst="rect">
            <a:avLst/>
          </a:prstGeom>
        </p:spPr>
        <p:txBody>
          <a:bodyPr wrap="square">
            <a:spAutoFit/>
          </a:bodyPr>
          <a:lstStyle/>
          <a:p>
            <a:r>
              <a:rPr lang="en-US" dirty="0"/>
              <a:t>https://</a:t>
            </a:r>
            <a:r>
              <a:rPr lang="en-US" dirty="0" err="1"/>
              <a:t>docs.microsoft.com</a:t>
            </a:r>
            <a:r>
              <a:rPr lang="en-US" dirty="0"/>
              <a:t>/</a:t>
            </a:r>
            <a:r>
              <a:rPr lang="en-US" dirty="0" err="1"/>
              <a:t>en</a:t>
            </a:r>
            <a:r>
              <a:rPr lang="en-US" dirty="0"/>
              <a:t>-us/windows/desktop/</a:t>
            </a:r>
            <a:r>
              <a:rPr lang="en-US" dirty="0" err="1"/>
              <a:t>api</a:t>
            </a:r>
            <a:r>
              <a:rPr lang="en-US" dirty="0"/>
              <a:t>/</a:t>
            </a:r>
            <a:r>
              <a:rPr lang="en-US" dirty="0" err="1"/>
              <a:t>winnt</a:t>
            </a:r>
            <a:r>
              <a:rPr lang="en-US" dirty="0"/>
              <a:t>/</a:t>
            </a:r>
          </a:p>
        </p:txBody>
      </p:sp>
    </p:spTree>
    <p:extLst>
      <p:ext uri="{BB962C8B-B14F-4D97-AF65-F5344CB8AC3E}">
        <p14:creationId xmlns:p14="http://schemas.microsoft.com/office/powerpoint/2010/main" val="271364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71C5A-49C6-0E4D-B3A4-3014AAC9987B}"/>
              </a:ext>
            </a:extLst>
          </p:cNvPr>
          <p:cNvSpPr>
            <a:spLocks noGrp="1"/>
          </p:cNvSpPr>
          <p:nvPr>
            <p:ph type="title"/>
          </p:nvPr>
        </p:nvSpPr>
        <p:spPr/>
        <p:txBody>
          <a:bodyPr/>
          <a:lstStyle/>
          <a:p>
            <a:r>
              <a:rPr lang="en-US" dirty="0"/>
              <a:t>NT Header</a:t>
            </a:r>
          </a:p>
        </p:txBody>
      </p:sp>
      <p:pic>
        <p:nvPicPr>
          <p:cNvPr id="5" name="Content Placeholder 4" descr="A screenshot of a computer&#13;&#10;&#13;&#10;Description automatically generated">
            <a:extLst>
              <a:ext uri="{FF2B5EF4-FFF2-40B4-BE49-F238E27FC236}">
                <a16:creationId xmlns:a16="http://schemas.microsoft.com/office/drawing/2014/main" id="{D335CF66-C6A1-664E-BBC7-B9747EF4EB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462" y="1658144"/>
            <a:ext cx="8064500" cy="3975100"/>
          </a:xfrm>
        </p:spPr>
      </p:pic>
    </p:spTree>
    <p:extLst>
      <p:ext uri="{BB962C8B-B14F-4D97-AF65-F5344CB8AC3E}">
        <p14:creationId xmlns:p14="http://schemas.microsoft.com/office/powerpoint/2010/main" val="3598534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3AD-F912-2F4C-A1CC-3BE7D4ED0509}"/>
              </a:ext>
            </a:extLst>
          </p:cNvPr>
          <p:cNvSpPr>
            <a:spLocks noGrp="1"/>
          </p:cNvSpPr>
          <p:nvPr>
            <p:ph type="title"/>
          </p:nvPr>
        </p:nvSpPr>
        <p:spPr/>
        <p:txBody>
          <a:bodyPr/>
          <a:lstStyle/>
          <a:p>
            <a:r>
              <a:rPr lang="en-US" dirty="0"/>
              <a:t>Section Header</a:t>
            </a:r>
          </a:p>
        </p:txBody>
      </p:sp>
      <p:graphicFrame>
        <p:nvGraphicFramePr>
          <p:cNvPr id="5" name="Table 4">
            <a:extLst>
              <a:ext uri="{FF2B5EF4-FFF2-40B4-BE49-F238E27FC236}">
                <a16:creationId xmlns:a16="http://schemas.microsoft.com/office/drawing/2014/main" id="{98A004F9-CA5D-354F-90D8-1FECF328816E}"/>
              </a:ext>
            </a:extLst>
          </p:cNvPr>
          <p:cNvGraphicFramePr>
            <a:graphicFrameLocks noGrp="1"/>
          </p:cNvGraphicFramePr>
          <p:nvPr>
            <p:extLst/>
          </p:nvPr>
        </p:nvGraphicFramePr>
        <p:xfrm>
          <a:off x="1384091" y="4476316"/>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61329839"/>
                    </a:ext>
                  </a:extLst>
                </a:gridCol>
                <a:gridCol w="3048000">
                  <a:extLst>
                    <a:ext uri="{9D8B030D-6E8A-4147-A177-3AD203B41FA5}">
                      <a16:colId xmlns:a16="http://schemas.microsoft.com/office/drawing/2014/main" val="428435923"/>
                    </a:ext>
                  </a:extLst>
                </a:gridCol>
              </a:tblGrid>
              <a:tr h="370840">
                <a:tc>
                  <a:txBody>
                    <a:bodyPr/>
                    <a:lstStyle/>
                    <a:p>
                      <a:pPr algn="ctr"/>
                      <a:r>
                        <a:rPr lang="en-US" dirty="0"/>
                        <a:t>Name</a:t>
                      </a:r>
                    </a:p>
                  </a:txBody>
                  <a:tcPr/>
                </a:tc>
                <a:tc>
                  <a:txBody>
                    <a:bodyPr/>
                    <a:lstStyle/>
                    <a:p>
                      <a:pPr algn="ctr"/>
                      <a:r>
                        <a:rPr lang="en-US" dirty="0"/>
                        <a:t>Privilege </a:t>
                      </a:r>
                    </a:p>
                  </a:txBody>
                  <a:tcPr/>
                </a:tc>
                <a:extLst>
                  <a:ext uri="{0D108BD9-81ED-4DB2-BD59-A6C34878D82A}">
                    <a16:rowId xmlns:a16="http://schemas.microsoft.com/office/drawing/2014/main" val="2210022776"/>
                  </a:ext>
                </a:extLst>
              </a:tr>
              <a:tr h="370840">
                <a:tc>
                  <a:txBody>
                    <a:bodyPr/>
                    <a:lstStyle/>
                    <a:p>
                      <a:pPr algn="ctr"/>
                      <a:r>
                        <a:rPr lang="en-US" dirty="0"/>
                        <a:t>.code</a:t>
                      </a:r>
                    </a:p>
                  </a:txBody>
                  <a:tcPr/>
                </a:tc>
                <a:tc>
                  <a:txBody>
                    <a:bodyPr/>
                    <a:lstStyle/>
                    <a:p>
                      <a:pPr algn="ctr"/>
                      <a:r>
                        <a:rPr lang="en-US" dirty="0"/>
                        <a:t>Executable, read</a:t>
                      </a:r>
                    </a:p>
                  </a:txBody>
                  <a:tcPr/>
                </a:tc>
                <a:extLst>
                  <a:ext uri="{0D108BD9-81ED-4DB2-BD59-A6C34878D82A}">
                    <a16:rowId xmlns:a16="http://schemas.microsoft.com/office/drawing/2014/main" val="3092780765"/>
                  </a:ext>
                </a:extLst>
              </a:tr>
              <a:tr h="370840">
                <a:tc>
                  <a:txBody>
                    <a:bodyPr/>
                    <a:lstStyle/>
                    <a:p>
                      <a:pPr algn="ctr"/>
                      <a:r>
                        <a:rPr lang="en-US" dirty="0"/>
                        <a:t>.data</a:t>
                      </a:r>
                    </a:p>
                  </a:txBody>
                  <a:tcPr/>
                </a:tc>
                <a:tc>
                  <a:txBody>
                    <a:bodyPr/>
                    <a:lstStyle/>
                    <a:p>
                      <a:pPr algn="ctr"/>
                      <a:r>
                        <a:rPr lang="en-US" dirty="0"/>
                        <a:t>Non-Executable, read/write</a:t>
                      </a:r>
                    </a:p>
                  </a:txBody>
                  <a:tcPr/>
                </a:tc>
                <a:extLst>
                  <a:ext uri="{0D108BD9-81ED-4DB2-BD59-A6C34878D82A}">
                    <a16:rowId xmlns:a16="http://schemas.microsoft.com/office/drawing/2014/main" val="1472614051"/>
                  </a:ext>
                </a:extLst>
              </a:tr>
              <a:tr h="370840">
                <a:tc>
                  <a:txBody>
                    <a:bodyPr/>
                    <a:lstStyle/>
                    <a:p>
                      <a:pPr algn="ctr"/>
                      <a:r>
                        <a:rPr lang="en-US" dirty="0"/>
                        <a:t>.resource</a:t>
                      </a:r>
                    </a:p>
                  </a:txBody>
                  <a:tcPr/>
                </a:tc>
                <a:tc>
                  <a:txBody>
                    <a:bodyPr/>
                    <a:lstStyle/>
                    <a:p>
                      <a:pPr algn="ctr"/>
                      <a:r>
                        <a:rPr lang="en-US" dirty="0"/>
                        <a:t>Non-Executable, read</a:t>
                      </a:r>
                    </a:p>
                  </a:txBody>
                  <a:tcPr/>
                </a:tc>
                <a:extLst>
                  <a:ext uri="{0D108BD9-81ED-4DB2-BD59-A6C34878D82A}">
                    <a16:rowId xmlns:a16="http://schemas.microsoft.com/office/drawing/2014/main" val="529977263"/>
                  </a:ext>
                </a:extLst>
              </a:tr>
            </a:tbl>
          </a:graphicData>
        </a:graphic>
      </p:graphicFrame>
      <p:pic>
        <p:nvPicPr>
          <p:cNvPr id="6" name="Picture 5">
            <a:extLst>
              <a:ext uri="{FF2B5EF4-FFF2-40B4-BE49-F238E27FC236}">
                <a16:creationId xmlns:a16="http://schemas.microsoft.com/office/drawing/2014/main" id="{0F5B8D85-045F-2648-B83B-E98728B96A6E}"/>
              </a:ext>
            </a:extLst>
          </p:cNvPr>
          <p:cNvPicPr>
            <a:picLocks noChangeAspect="1"/>
          </p:cNvPicPr>
          <p:nvPr/>
        </p:nvPicPr>
        <p:blipFill>
          <a:blip r:embed="rId2"/>
          <a:stretch>
            <a:fillRect/>
          </a:stretch>
        </p:blipFill>
        <p:spPr>
          <a:xfrm>
            <a:off x="3232791" y="1001808"/>
            <a:ext cx="2398600" cy="3222000"/>
          </a:xfrm>
          <a:prstGeom prst="rect">
            <a:avLst/>
          </a:prstGeom>
        </p:spPr>
      </p:pic>
    </p:spTree>
    <p:extLst>
      <p:ext uri="{BB962C8B-B14F-4D97-AF65-F5344CB8AC3E}">
        <p14:creationId xmlns:p14="http://schemas.microsoft.com/office/powerpoint/2010/main" val="3748850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73AD-F912-2F4C-A1CC-3BE7D4ED0509}"/>
              </a:ext>
            </a:extLst>
          </p:cNvPr>
          <p:cNvSpPr>
            <a:spLocks noGrp="1"/>
          </p:cNvSpPr>
          <p:nvPr>
            <p:ph type="title"/>
          </p:nvPr>
        </p:nvSpPr>
        <p:spPr/>
        <p:txBody>
          <a:bodyPr/>
          <a:lstStyle/>
          <a:p>
            <a:r>
              <a:rPr lang="en-US" dirty="0"/>
              <a:t>Section Header</a:t>
            </a:r>
          </a:p>
        </p:txBody>
      </p:sp>
      <p:pic>
        <p:nvPicPr>
          <p:cNvPr id="4" name="Picture 3" descr="A screenshot of a cell phone&#13;&#10;&#13;&#10;Description automatically generated">
            <a:extLst>
              <a:ext uri="{FF2B5EF4-FFF2-40B4-BE49-F238E27FC236}">
                <a16:creationId xmlns:a16="http://schemas.microsoft.com/office/drawing/2014/main" id="{296832DB-D446-D14B-9969-0936462373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1" y="749300"/>
            <a:ext cx="7291327" cy="5969386"/>
          </a:xfrm>
          <a:prstGeom prst="rect">
            <a:avLst/>
          </a:prstGeom>
        </p:spPr>
      </p:pic>
      <p:sp>
        <p:nvSpPr>
          <p:cNvPr id="7" name="Rectangle 6">
            <a:extLst>
              <a:ext uri="{FF2B5EF4-FFF2-40B4-BE49-F238E27FC236}">
                <a16:creationId xmlns:a16="http://schemas.microsoft.com/office/drawing/2014/main" id="{F6EFEAF0-5291-3646-B303-5B0354A6FC7C}"/>
              </a:ext>
            </a:extLst>
          </p:cNvPr>
          <p:cNvSpPr/>
          <p:nvPr/>
        </p:nvSpPr>
        <p:spPr bwMode="auto">
          <a:xfrm>
            <a:off x="1289154" y="4182256"/>
            <a:ext cx="1214203"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2F5FA2F6-1349-9742-A909-F31B3B590229}"/>
              </a:ext>
            </a:extLst>
          </p:cNvPr>
          <p:cNvSpPr/>
          <p:nvPr/>
        </p:nvSpPr>
        <p:spPr bwMode="auto">
          <a:xfrm>
            <a:off x="1125650" y="4559508"/>
            <a:ext cx="1377707"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2DEB8DEE-0484-E74E-88B4-CCBD9D9E85C1}"/>
              </a:ext>
            </a:extLst>
          </p:cNvPr>
          <p:cNvSpPr/>
          <p:nvPr/>
        </p:nvSpPr>
        <p:spPr bwMode="auto">
          <a:xfrm>
            <a:off x="1125650" y="4784360"/>
            <a:ext cx="1377707"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5EEACBEB-58D7-1F47-98A2-CB3DC6FB00BC}"/>
              </a:ext>
            </a:extLst>
          </p:cNvPr>
          <p:cNvSpPr/>
          <p:nvPr/>
        </p:nvSpPr>
        <p:spPr bwMode="auto">
          <a:xfrm>
            <a:off x="1125650" y="5931317"/>
            <a:ext cx="1467648"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ectangle 11">
            <a:extLst>
              <a:ext uri="{FF2B5EF4-FFF2-40B4-BE49-F238E27FC236}">
                <a16:creationId xmlns:a16="http://schemas.microsoft.com/office/drawing/2014/main" id="{7468D400-C478-A44B-A9B0-1E116C127663}"/>
              </a:ext>
            </a:extLst>
          </p:cNvPr>
          <p:cNvSpPr/>
          <p:nvPr/>
        </p:nvSpPr>
        <p:spPr bwMode="auto">
          <a:xfrm>
            <a:off x="1125650" y="5009212"/>
            <a:ext cx="1557589" cy="22485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623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heckerboard(across)">
                                      <p:cBhvr>
                                        <p:cTn id="16" dur="500"/>
                                        <p:tgtEl>
                                          <p:spTgt spid="11"/>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C3D99-C070-A84C-84DE-68BB94F20EE4}"/>
              </a:ext>
            </a:extLst>
          </p:cNvPr>
          <p:cNvSpPr>
            <a:spLocks noGrp="1"/>
          </p:cNvSpPr>
          <p:nvPr>
            <p:ph type="title"/>
          </p:nvPr>
        </p:nvSpPr>
        <p:spPr/>
        <p:txBody>
          <a:bodyPr/>
          <a:lstStyle/>
          <a:p>
            <a:r>
              <a:rPr lang="en-US" dirty="0"/>
              <a:t>Section Header</a:t>
            </a:r>
          </a:p>
        </p:txBody>
      </p:sp>
      <p:graphicFrame>
        <p:nvGraphicFramePr>
          <p:cNvPr id="4" name="Table 3">
            <a:extLst>
              <a:ext uri="{FF2B5EF4-FFF2-40B4-BE49-F238E27FC236}">
                <a16:creationId xmlns:a16="http://schemas.microsoft.com/office/drawing/2014/main" id="{FEDCFDE9-64B8-E448-AE38-20E3EC610A8D}"/>
              </a:ext>
            </a:extLst>
          </p:cNvPr>
          <p:cNvGraphicFramePr>
            <a:graphicFrameLocks noGrp="1"/>
          </p:cNvGraphicFramePr>
          <p:nvPr>
            <p:extLst/>
          </p:nvPr>
        </p:nvGraphicFramePr>
        <p:xfrm>
          <a:off x="160597" y="898448"/>
          <a:ext cx="6096000" cy="43942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533634442"/>
                    </a:ext>
                  </a:extLst>
                </a:gridCol>
                <a:gridCol w="3048000">
                  <a:extLst>
                    <a:ext uri="{9D8B030D-6E8A-4147-A177-3AD203B41FA5}">
                      <a16:colId xmlns:a16="http://schemas.microsoft.com/office/drawing/2014/main" val="2817555216"/>
                    </a:ext>
                  </a:extLst>
                </a:gridCol>
              </a:tblGrid>
              <a:tr h="370840">
                <a:tc>
                  <a:txBody>
                    <a:bodyPr/>
                    <a:lstStyle/>
                    <a:p>
                      <a:pPr algn="ctr"/>
                      <a:r>
                        <a:rPr lang="en-US" dirty="0"/>
                        <a:t>Members</a:t>
                      </a:r>
                    </a:p>
                  </a:txBody>
                  <a:tcPr/>
                </a:tc>
                <a:tc>
                  <a:txBody>
                    <a:bodyPr/>
                    <a:lstStyle/>
                    <a:p>
                      <a:pPr algn="ctr"/>
                      <a:r>
                        <a:rPr lang="en-US" dirty="0"/>
                        <a:t>Meaning</a:t>
                      </a:r>
                    </a:p>
                  </a:txBody>
                  <a:tcPr/>
                </a:tc>
                <a:extLst>
                  <a:ext uri="{0D108BD9-81ED-4DB2-BD59-A6C34878D82A}">
                    <a16:rowId xmlns:a16="http://schemas.microsoft.com/office/drawing/2014/main" val="2338923418"/>
                  </a:ext>
                </a:extLst>
              </a:tr>
              <a:tr h="370840">
                <a:tc>
                  <a:txBody>
                    <a:bodyPr/>
                    <a:lstStyle/>
                    <a:p>
                      <a:pPr algn="ctr"/>
                      <a:r>
                        <a:rPr lang="en-US" dirty="0" err="1"/>
                        <a:t>VirtualSize</a:t>
                      </a:r>
                      <a:endParaRPr lang="en-US" dirty="0"/>
                    </a:p>
                  </a:txBody>
                  <a:tcPr/>
                </a:tc>
                <a:tc>
                  <a:txBody>
                    <a:bodyPr/>
                    <a:lstStyle/>
                    <a:p>
                      <a:pPr algn="ctr"/>
                      <a:r>
                        <a:rPr lang="en-US" sz="1800" b="1" i="0" kern="1200" dirty="0">
                          <a:solidFill>
                            <a:schemeClr val="dk1"/>
                          </a:solidFill>
                          <a:effectLst/>
                          <a:latin typeface="+mn-lt"/>
                          <a:ea typeface="+mn-ea"/>
                          <a:cs typeface="+mn-cs"/>
                        </a:rPr>
                        <a:t>The total size of the section </a:t>
                      </a:r>
                      <a:r>
                        <a:rPr lang="en-US" sz="1800" b="0" i="0" kern="1200" dirty="0">
                          <a:solidFill>
                            <a:schemeClr val="dk1"/>
                          </a:solidFill>
                          <a:effectLst/>
                          <a:latin typeface="+mn-lt"/>
                          <a:ea typeface="+mn-ea"/>
                          <a:cs typeface="+mn-cs"/>
                        </a:rPr>
                        <a:t>when loaded into memory, in bytes. </a:t>
                      </a:r>
                      <a:endParaRPr lang="en-US" dirty="0"/>
                    </a:p>
                  </a:txBody>
                  <a:tcPr/>
                </a:tc>
                <a:extLst>
                  <a:ext uri="{0D108BD9-81ED-4DB2-BD59-A6C34878D82A}">
                    <a16:rowId xmlns:a16="http://schemas.microsoft.com/office/drawing/2014/main" val="4209782798"/>
                  </a:ext>
                </a:extLst>
              </a:tr>
              <a:tr h="370840">
                <a:tc>
                  <a:txBody>
                    <a:bodyPr/>
                    <a:lstStyle/>
                    <a:p>
                      <a:pPr algn="ctr"/>
                      <a:r>
                        <a:rPr lang="en-US" dirty="0" err="1"/>
                        <a:t>VirtualAddress</a:t>
                      </a:r>
                      <a:endParaRPr lang="en-US" dirty="0"/>
                    </a:p>
                  </a:txBody>
                  <a:tcPr/>
                </a:tc>
                <a:tc>
                  <a:txBody>
                    <a:bodyPr/>
                    <a:lstStyle/>
                    <a:p>
                      <a:pPr algn="ctr"/>
                      <a:r>
                        <a:rPr lang="en-US" sz="1800" b="1" i="0" kern="1200" dirty="0">
                          <a:solidFill>
                            <a:schemeClr val="dk1"/>
                          </a:solidFill>
                          <a:effectLst/>
                          <a:latin typeface="+mn-lt"/>
                          <a:ea typeface="+mn-ea"/>
                          <a:cs typeface="+mn-cs"/>
                        </a:rPr>
                        <a:t>The address of the first byte of the section </a:t>
                      </a:r>
                      <a:r>
                        <a:rPr lang="en-US" sz="1800" b="0" i="0" kern="1200" dirty="0">
                          <a:solidFill>
                            <a:schemeClr val="dk1"/>
                          </a:solidFill>
                          <a:effectLst/>
                          <a:latin typeface="+mn-lt"/>
                          <a:ea typeface="+mn-ea"/>
                          <a:cs typeface="+mn-cs"/>
                        </a:rPr>
                        <a:t>when loaded into memory (RVA)</a:t>
                      </a:r>
                      <a:endParaRPr lang="en-US" dirty="0"/>
                    </a:p>
                  </a:txBody>
                  <a:tcPr/>
                </a:tc>
                <a:extLst>
                  <a:ext uri="{0D108BD9-81ED-4DB2-BD59-A6C34878D82A}">
                    <a16:rowId xmlns:a16="http://schemas.microsoft.com/office/drawing/2014/main" val="1871967338"/>
                  </a:ext>
                </a:extLst>
              </a:tr>
              <a:tr h="370840">
                <a:tc>
                  <a:txBody>
                    <a:bodyPr/>
                    <a:lstStyle/>
                    <a:p>
                      <a:pPr algn="ctr"/>
                      <a:r>
                        <a:rPr lang="en-US" dirty="0" err="1"/>
                        <a:t>SizeOfRaw</a:t>
                      </a:r>
                      <a:r>
                        <a:rPr lang="en-US" dirty="0"/>
                        <a:t> Data</a:t>
                      </a:r>
                    </a:p>
                  </a:txBody>
                  <a:tcPr/>
                </a:tc>
                <a:tc>
                  <a:txBody>
                    <a:bodyPr/>
                    <a:lstStyle/>
                    <a:p>
                      <a:pPr algn="ctr"/>
                      <a:r>
                        <a:rPr lang="en-US" sz="1800" b="1" i="0" kern="1200" dirty="0">
                          <a:solidFill>
                            <a:schemeClr val="dk1"/>
                          </a:solidFill>
                          <a:effectLst/>
                          <a:latin typeface="+mn-lt"/>
                          <a:ea typeface="+mn-ea"/>
                          <a:cs typeface="+mn-cs"/>
                        </a:rPr>
                        <a:t>The size of the section data on disk</a:t>
                      </a:r>
                      <a:r>
                        <a:rPr lang="en-US" sz="1800" b="0" i="0" kern="1200" dirty="0">
                          <a:solidFill>
                            <a:schemeClr val="dk1"/>
                          </a:solidFill>
                          <a:effectLst/>
                          <a:latin typeface="+mn-lt"/>
                          <a:ea typeface="+mn-ea"/>
                          <a:cs typeface="+mn-cs"/>
                        </a:rPr>
                        <a:t>, in bytes. </a:t>
                      </a:r>
                      <a:endParaRPr lang="en-US" dirty="0"/>
                    </a:p>
                  </a:txBody>
                  <a:tcPr/>
                </a:tc>
                <a:extLst>
                  <a:ext uri="{0D108BD9-81ED-4DB2-BD59-A6C34878D82A}">
                    <a16:rowId xmlns:a16="http://schemas.microsoft.com/office/drawing/2014/main" val="1220972919"/>
                  </a:ext>
                </a:extLst>
              </a:tr>
              <a:tr h="370840">
                <a:tc>
                  <a:txBody>
                    <a:bodyPr/>
                    <a:lstStyle/>
                    <a:p>
                      <a:pPr algn="ctr"/>
                      <a:r>
                        <a:rPr lang="en-US" dirty="0" err="1"/>
                        <a:t>PointerToRawData</a:t>
                      </a:r>
                      <a:endParaRPr lang="en-US" dirty="0"/>
                    </a:p>
                  </a:txBody>
                  <a:tcPr/>
                </a:tc>
                <a:tc>
                  <a:txBody>
                    <a:bodyPr/>
                    <a:lstStyle/>
                    <a:p>
                      <a:pPr algn="ctr"/>
                      <a:r>
                        <a:rPr lang="en-US" sz="1800" b="1" i="0" kern="1200" dirty="0">
                          <a:solidFill>
                            <a:schemeClr val="dk1"/>
                          </a:solidFill>
                          <a:effectLst/>
                          <a:latin typeface="+mn-lt"/>
                          <a:ea typeface="+mn-ea"/>
                          <a:cs typeface="+mn-cs"/>
                        </a:rPr>
                        <a:t>The address of the first byte of the section on disk</a:t>
                      </a:r>
                      <a:r>
                        <a:rPr lang="en-US" sz="1800" b="0" i="0" kern="1200" dirty="0">
                          <a:solidFill>
                            <a:schemeClr val="dk1"/>
                          </a:solidFill>
                          <a:effectLst/>
                          <a:latin typeface="+mn-lt"/>
                          <a:ea typeface="+mn-ea"/>
                          <a:cs typeface="+mn-cs"/>
                        </a:rPr>
                        <a:t>.</a:t>
                      </a:r>
                      <a:endParaRPr lang="en-US" dirty="0"/>
                    </a:p>
                  </a:txBody>
                  <a:tcPr/>
                </a:tc>
                <a:extLst>
                  <a:ext uri="{0D108BD9-81ED-4DB2-BD59-A6C34878D82A}">
                    <a16:rowId xmlns:a16="http://schemas.microsoft.com/office/drawing/2014/main" val="225107727"/>
                  </a:ext>
                </a:extLst>
              </a:tr>
              <a:tr h="370840">
                <a:tc>
                  <a:txBody>
                    <a:bodyPr/>
                    <a:lstStyle/>
                    <a:p>
                      <a:pPr algn="ctr"/>
                      <a:r>
                        <a:rPr lang="en-US" dirty="0"/>
                        <a:t>Characteristics</a:t>
                      </a:r>
                    </a:p>
                  </a:txBody>
                  <a:tcPr/>
                </a:tc>
                <a:tc>
                  <a:txBody>
                    <a:bodyPr/>
                    <a:lstStyle/>
                    <a:p>
                      <a:pPr algn="ctr"/>
                      <a:r>
                        <a:rPr lang="en-US" sz="1800" b="0" i="0" kern="1200" dirty="0">
                          <a:solidFill>
                            <a:schemeClr val="dk1"/>
                          </a:solidFill>
                          <a:effectLst/>
                          <a:latin typeface="+mn-lt"/>
                          <a:ea typeface="+mn-ea"/>
                          <a:cs typeface="+mn-cs"/>
                        </a:rPr>
                        <a:t>The characteristics of the image.</a:t>
                      </a:r>
                      <a:endParaRPr lang="en-US" dirty="0"/>
                    </a:p>
                  </a:txBody>
                  <a:tcPr/>
                </a:tc>
                <a:extLst>
                  <a:ext uri="{0D108BD9-81ED-4DB2-BD59-A6C34878D82A}">
                    <a16:rowId xmlns:a16="http://schemas.microsoft.com/office/drawing/2014/main" val="2492250350"/>
                  </a:ext>
                </a:extLst>
              </a:tr>
            </a:tbl>
          </a:graphicData>
        </a:graphic>
      </p:graphicFrame>
      <p:pic>
        <p:nvPicPr>
          <p:cNvPr id="7" name="Picture 6">
            <a:extLst>
              <a:ext uri="{FF2B5EF4-FFF2-40B4-BE49-F238E27FC236}">
                <a16:creationId xmlns:a16="http://schemas.microsoft.com/office/drawing/2014/main" id="{6193D4AA-E675-CF4A-8C58-AED167048E11}"/>
              </a:ext>
            </a:extLst>
          </p:cNvPr>
          <p:cNvPicPr>
            <a:picLocks noChangeAspect="1"/>
          </p:cNvPicPr>
          <p:nvPr/>
        </p:nvPicPr>
        <p:blipFill>
          <a:blip r:embed="rId2"/>
          <a:stretch>
            <a:fillRect/>
          </a:stretch>
        </p:blipFill>
        <p:spPr>
          <a:xfrm>
            <a:off x="6302335" y="898448"/>
            <a:ext cx="2841665" cy="3429000"/>
          </a:xfrm>
          <a:prstGeom prst="rect">
            <a:avLst/>
          </a:prstGeom>
        </p:spPr>
      </p:pic>
      <p:sp>
        <p:nvSpPr>
          <p:cNvPr id="8" name="Rectangle 7">
            <a:extLst>
              <a:ext uri="{FF2B5EF4-FFF2-40B4-BE49-F238E27FC236}">
                <a16:creationId xmlns:a16="http://schemas.microsoft.com/office/drawing/2014/main" id="{4F8D553A-8B6E-C640-8C77-B0B88E2D5034}"/>
              </a:ext>
            </a:extLst>
          </p:cNvPr>
          <p:cNvSpPr/>
          <p:nvPr/>
        </p:nvSpPr>
        <p:spPr>
          <a:xfrm>
            <a:off x="2474079" y="5740737"/>
            <a:ext cx="6669921" cy="1015663"/>
          </a:xfrm>
          <a:prstGeom prst="rect">
            <a:avLst/>
          </a:prstGeom>
        </p:spPr>
        <p:txBody>
          <a:bodyPr wrap="square">
            <a:spAutoFit/>
          </a:bodyPr>
          <a:lstStyle/>
          <a:p>
            <a:r>
              <a:rPr lang="en-US" dirty="0"/>
              <a:t>https://</a:t>
            </a:r>
            <a:r>
              <a:rPr lang="en-US" dirty="0" err="1"/>
              <a:t>docs.microsoft.com</a:t>
            </a:r>
            <a:r>
              <a:rPr lang="en-US" dirty="0"/>
              <a:t>/</a:t>
            </a:r>
            <a:r>
              <a:rPr lang="en-US" dirty="0" err="1"/>
              <a:t>en</a:t>
            </a:r>
            <a:r>
              <a:rPr lang="en-US" dirty="0"/>
              <a:t>-us/windows/desktop/</a:t>
            </a:r>
            <a:r>
              <a:rPr lang="en-US" dirty="0" err="1"/>
              <a:t>api</a:t>
            </a:r>
            <a:r>
              <a:rPr lang="en-US" dirty="0"/>
              <a:t>/</a:t>
            </a:r>
            <a:r>
              <a:rPr lang="en-US" dirty="0" err="1"/>
              <a:t>winnt</a:t>
            </a:r>
            <a:r>
              <a:rPr lang="en-US" dirty="0"/>
              <a:t>/ns-</a:t>
            </a:r>
            <a:r>
              <a:rPr lang="en-US" dirty="0" err="1"/>
              <a:t>winnt</a:t>
            </a:r>
            <a:r>
              <a:rPr lang="en-US" dirty="0"/>
              <a:t>-_</a:t>
            </a:r>
            <a:r>
              <a:rPr lang="en-US" dirty="0" err="1"/>
              <a:t>image_section_header</a:t>
            </a:r>
            <a:endParaRPr lang="en-US" dirty="0"/>
          </a:p>
        </p:txBody>
      </p:sp>
    </p:spTree>
    <p:extLst>
      <p:ext uri="{BB962C8B-B14F-4D97-AF65-F5344CB8AC3E}">
        <p14:creationId xmlns:p14="http://schemas.microsoft.com/office/powerpoint/2010/main" val="3030052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3767-FD55-0C40-892D-ADE090687129}"/>
              </a:ext>
            </a:extLst>
          </p:cNvPr>
          <p:cNvSpPr>
            <a:spLocks noGrp="1"/>
          </p:cNvSpPr>
          <p:nvPr>
            <p:ph type="title"/>
          </p:nvPr>
        </p:nvSpPr>
        <p:spPr/>
        <p:txBody>
          <a:bodyPr/>
          <a:lstStyle/>
          <a:p>
            <a:r>
              <a:rPr lang="en-US" dirty="0"/>
              <a:t>Section Header</a:t>
            </a:r>
          </a:p>
        </p:txBody>
      </p:sp>
      <p:pic>
        <p:nvPicPr>
          <p:cNvPr id="5" name="Content Placeholder 4" descr="A blue and white text&#13;&#10;&#13;&#10;Description automatically generated">
            <a:extLst>
              <a:ext uri="{FF2B5EF4-FFF2-40B4-BE49-F238E27FC236}">
                <a16:creationId xmlns:a16="http://schemas.microsoft.com/office/drawing/2014/main" id="{1586691D-C21B-A140-B471-C80DB3D193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712" y="2820194"/>
            <a:ext cx="7874000" cy="1651000"/>
          </a:xfrm>
        </p:spPr>
      </p:pic>
    </p:spTree>
    <p:extLst>
      <p:ext uri="{BB962C8B-B14F-4D97-AF65-F5344CB8AC3E}">
        <p14:creationId xmlns:p14="http://schemas.microsoft.com/office/powerpoint/2010/main" val="1165564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89BF0-6B95-354E-8B3E-7EE654116421}"/>
              </a:ext>
            </a:extLst>
          </p:cNvPr>
          <p:cNvSpPr>
            <a:spLocks noGrp="1"/>
          </p:cNvSpPr>
          <p:nvPr>
            <p:ph type="title"/>
          </p:nvPr>
        </p:nvSpPr>
        <p:spPr/>
        <p:txBody>
          <a:bodyPr/>
          <a:lstStyle/>
          <a:p>
            <a:r>
              <a:rPr lang="en-US" dirty="0"/>
              <a:t>Inspecting PE Header Information</a:t>
            </a:r>
          </a:p>
        </p:txBody>
      </p:sp>
      <p:pic>
        <p:nvPicPr>
          <p:cNvPr id="5" name="Content Placeholder 4" descr="A screenshot of a cell phone&#13;&#10;&#13;&#10;Description automatically generated">
            <a:extLst>
              <a:ext uri="{FF2B5EF4-FFF2-40B4-BE49-F238E27FC236}">
                <a16:creationId xmlns:a16="http://schemas.microsoft.com/office/drawing/2014/main" id="{2CCA1009-BB01-644C-B79B-7AA5C28232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54" y="745551"/>
            <a:ext cx="8520112" cy="6052365"/>
          </a:xfrm>
        </p:spPr>
      </p:pic>
    </p:spTree>
    <p:extLst>
      <p:ext uri="{BB962C8B-B14F-4D97-AF65-F5344CB8AC3E}">
        <p14:creationId xmlns:p14="http://schemas.microsoft.com/office/powerpoint/2010/main" val="379535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609D-8CB0-2544-86F0-F37FAC6089B3}"/>
              </a:ext>
            </a:extLst>
          </p:cNvPr>
          <p:cNvSpPr>
            <a:spLocks noGrp="1"/>
          </p:cNvSpPr>
          <p:nvPr>
            <p:ph type="title"/>
          </p:nvPr>
        </p:nvSpPr>
        <p:spPr/>
        <p:txBody>
          <a:bodyPr/>
          <a:lstStyle/>
          <a:p>
            <a:endParaRPr lang="en-US"/>
          </a:p>
        </p:txBody>
      </p:sp>
      <p:graphicFrame>
        <p:nvGraphicFramePr>
          <p:cNvPr id="4" name="Table 3">
            <a:extLst>
              <a:ext uri="{FF2B5EF4-FFF2-40B4-BE49-F238E27FC236}">
                <a16:creationId xmlns:a16="http://schemas.microsoft.com/office/drawing/2014/main" id="{979C3C43-DE3F-F641-A9A9-11DAB19F16D6}"/>
              </a:ext>
            </a:extLst>
          </p:cNvPr>
          <p:cNvGraphicFramePr>
            <a:graphicFrameLocks noGrp="1"/>
          </p:cNvGraphicFramePr>
          <p:nvPr>
            <p:extLst/>
          </p:nvPr>
        </p:nvGraphicFramePr>
        <p:xfrm>
          <a:off x="295275" y="3494530"/>
          <a:ext cx="8524875" cy="561408"/>
        </p:xfrm>
        <a:graphic>
          <a:graphicData uri="http://schemas.openxmlformats.org/drawingml/2006/table">
            <a:tbl>
              <a:tblPr/>
              <a:tblGrid>
                <a:gridCol w="8524875">
                  <a:extLst>
                    <a:ext uri="{9D8B030D-6E8A-4147-A177-3AD203B41FA5}">
                      <a16:colId xmlns:a16="http://schemas.microsoft.com/office/drawing/2014/main" val="3562937653"/>
                    </a:ext>
                  </a:extLst>
                </a:gridCol>
              </a:tblGrid>
              <a:tr h="294915">
                <a:tc>
                  <a:txBody>
                    <a:bodyPr/>
                    <a:lstStyle/>
                    <a:p>
                      <a:pPr algn="ctr" fontAlgn="t"/>
                      <a:r>
                        <a:rPr lang="en-US" sz="3200" dirty="0">
                          <a:effectLst/>
                        </a:rPr>
                        <a:t>Disassembly Primer</a:t>
                      </a:r>
                    </a:p>
                  </a:txBody>
                  <a:tcPr marL="73729" marR="73729" marT="36864" marB="36864">
                    <a:lnL>
                      <a:noFill/>
                    </a:lnL>
                    <a:lnR>
                      <a:noFill/>
                    </a:lnR>
                    <a:lnT w="9525" cap="flat" cmpd="sng" algn="ctr">
                      <a:solidFill>
                        <a:srgbClr val="ECEEEF"/>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70397340"/>
                  </a:ext>
                </a:extLst>
              </a:tr>
            </a:tbl>
          </a:graphicData>
        </a:graphic>
      </p:graphicFrame>
      <p:sp>
        <p:nvSpPr>
          <p:cNvPr id="5" name="Rectangle 1">
            <a:extLst>
              <a:ext uri="{FF2B5EF4-FFF2-40B4-BE49-F238E27FC236}">
                <a16:creationId xmlns:a16="http://schemas.microsoft.com/office/drawing/2014/main" id="{7E9314A2-A897-FA40-919B-B7916CB13CB7}"/>
              </a:ext>
            </a:extLst>
          </p:cNvPr>
          <p:cNvSpPr>
            <a:spLocks noChangeArrowheads="1"/>
          </p:cNvSpPr>
          <p:nvPr/>
        </p:nvSpPr>
        <p:spPr bwMode="auto">
          <a:xfrm>
            <a:off x="295275" y="349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9132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5131-183E-F44C-9CB9-E6D711D0B5C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D50FB60C-45E7-3444-B196-F7C8F44CDFAD}"/>
              </a:ext>
            </a:extLst>
          </p:cNvPr>
          <p:cNvSpPr>
            <a:spLocks noGrp="1"/>
          </p:cNvSpPr>
          <p:nvPr>
            <p:ph idx="1"/>
          </p:nvPr>
        </p:nvSpPr>
        <p:spPr/>
        <p:txBody>
          <a:bodyPr/>
          <a:lstStyle/>
          <a:p>
            <a:r>
              <a:rPr lang="en-US" dirty="0"/>
              <a:t>Static analysis and dynamic analysis are great techniques to understand the basic functionality of malware, but these techniques </a:t>
            </a:r>
            <a:r>
              <a:rPr lang="en-US" b="1" dirty="0"/>
              <a:t>do not provide all the required information regarding the malware’s functionality</a:t>
            </a:r>
            <a:r>
              <a:rPr lang="en-US" dirty="0"/>
              <a:t>.</a:t>
            </a:r>
          </a:p>
          <a:p>
            <a:r>
              <a:rPr lang="en-US" dirty="0"/>
              <a:t>Malware authors write their malicious code in a high level language, such as C or C++, which is compile to an executable using a compiler.</a:t>
            </a:r>
          </a:p>
          <a:p>
            <a:r>
              <a:rPr lang="en-US" dirty="0"/>
              <a:t>You </a:t>
            </a:r>
            <a:r>
              <a:rPr lang="en-US" b="1" dirty="0"/>
              <a:t>only have the malicious executable</a:t>
            </a:r>
            <a:r>
              <a:rPr lang="en-US" dirty="0"/>
              <a:t>, </a:t>
            </a:r>
            <a:r>
              <a:rPr lang="en-US" b="1" dirty="0"/>
              <a:t>without its source code </a:t>
            </a:r>
            <a:r>
              <a:rPr lang="en-US" dirty="0"/>
              <a:t>during your investigation.</a:t>
            </a:r>
          </a:p>
          <a:p>
            <a:r>
              <a:rPr lang="en-US" dirty="0"/>
              <a:t>To gain deeper understanding of a malware’s inner workings and to understand the critical aspects of a malicious binary, assembly code analysis needs to be performed. </a:t>
            </a:r>
          </a:p>
        </p:txBody>
      </p:sp>
    </p:spTree>
    <p:extLst>
      <p:ext uri="{BB962C8B-B14F-4D97-AF65-F5344CB8AC3E}">
        <p14:creationId xmlns:p14="http://schemas.microsoft.com/office/powerpoint/2010/main" val="3880060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0F0E4-A5F2-8342-985C-568102958FC5}"/>
              </a:ext>
            </a:extLst>
          </p:cNvPr>
          <p:cNvSpPr>
            <a:spLocks noGrp="1"/>
          </p:cNvSpPr>
          <p:nvPr>
            <p:ph type="title"/>
          </p:nvPr>
        </p:nvSpPr>
        <p:spPr/>
        <p:txBody>
          <a:bodyPr/>
          <a:lstStyle/>
          <a:p>
            <a:r>
              <a:rPr lang="en-US" dirty="0"/>
              <a:t>Introduction</a:t>
            </a:r>
          </a:p>
        </p:txBody>
      </p:sp>
      <p:pic>
        <p:nvPicPr>
          <p:cNvPr id="4" name="Picture 3" descr="A screenshot of a cell phone&#13;&#10;&#13;&#10;Description automatically generated">
            <a:extLst>
              <a:ext uri="{FF2B5EF4-FFF2-40B4-BE49-F238E27FC236}">
                <a16:creationId xmlns:a16="http://schemas.microsoft.com/office/drawing/2014/main" id="{E45C3399-0FB9-A842-808B-F96C6ACE6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878" y="928135"/>
            <a:ext cx="5911200" cy="4440790"/>
          </a:xfrm>
          <a:prstGeom prst="rect">
            <a:avLst/>
          </a:prstGeom>
        </p:spPr>
      </p:pic>
      <p:sp>
        <p:nvSpPr>
          <p:cNvPr id="5" name="Rectangle 4">
            <a:extLst>
              <a:ext uri="{FF2B5EF4-FFF2-40B4-BE49-F238E27FC236}">
                <a16:creationId xmlns:a16="http://schemas.microsoft.com/office/drawing/2014/main" id="{17BE2559-1539-2044-B1AA-72788DCF0FBB}"/>
              </a:ext>
            </a:extLst>
          </p:cNvPr>
          <p:cNvSpPr/>
          <p:nvPr/>
        </p:nvSpPr>
        <p:spPr bwMode="auto">
          <a:xfrm>
            <a:off x="1689652" y="1649896"/>
            <a:ext cx="2961861" cy="566530"/>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6" name="Content Placeholder 4" descr="A screenshot of a social media post&#13;&#10;&#13;&#10;Description automatically generated">
            <a:extLst>
              <a:ext uri="{FF2B5EF4-FFF2-40B4-BE49-F238E27FC236}">
                <a16:creationId xmlns:a16="http://schemas.microsoft.com/office/drawing/2014/main" id="{605EDFBE-E72D-C64C-AF08-2CE2BEE13B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07005" y="2443162"/>
            <a:ext cx="3836995" cy="4313238"/>
          </a:xfrm>
        </p:spPr>
      </p:pic>
      <p:sp>
        <p:nvSpPr>
          <p:cNvPr id="7" name="Right Arrow 6">
            <a:extLst>
              <a:ext uri="{FF2B5EF4-FFF2-40B4-BE49-F238E27FC236}">
                <a16:creationId xmlns:a16="http://schemas.microsoft.com/office/drawing/2014/main" id="{C788BDC9-76E1-234F-9D81-7C1F8DC723A6}"/>
              </a:ext>
            </a:extLst>
          </p:cNvPr>
          <p:cNvSpPr/>
          <p:nvPr/>
        </p:nvSpPr>
        <p:spPr bwMode="auto">
          <a:xfrm rot="3165951">
            <a:off x="3911047" y="2532303"/>
            <a:ext cx="1620079" cy="123245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C536DE3C-677A-0D42-B522-7066D184F850}"/>
              </a:ext>
            </a:extLst>
          </p:cNvPr>
          <p:cNvSpPr/>
          <p:nvPr/>
        </p:nvSpPr>
        <p:spPr bwMode="auto">
          <a:xfrm>
            <a:off x="2246243" y="2574235"/>
            <a:ext cx="1494089" cy="1341782"/>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C913BD18-DE47-0946-8579-5982298A8871}"/>
              </a:ext>
            </a:extLst>
          </p:cNvPr>
          <p:cNvSpPr txBox="1"/>
          <p:nvPr/>
        </p:nvSpPr>
        <p:spPr>
          <a:xfrm>
            <a:off x="2186702" y="1532186"/>
            <a:ext cx="1553630" cy="400110"/>
          </a:xfrm>
          <a:prstGeom prst="rect">
            <a:avLst/>
          </a:prstGeom>
          <a:noFill/>
        </p:spPr>
        <p:txBody>
          <a:bodyPr wrap="none" rtlCol="0">
            <a:spAutoFit/>
          </a:bodyPr>
          <a:lstStyle/>
          <a:p>
            <a:r>
              <a:rPr lang="en-US" dirty="0"/>
              <a:t>executables</a:t>
            </a:r>
          </a:p>
        </p:txBody>
      </p:sp>
      <p:sp>
        <p:nvSpPr>
          <p:cNvPr id="10" name="TextBox 9">
            <a:extLst>
              <a:ext uri="{FF2B5EF4-FFF2-40B4-BE49-F238E27FC236}">
                <a16:creationId xmlns:a16="http://schemas.microsoft.com/office/drawing/2014/main" id="{5CF3FD7D-1542-4C41-AD46-F46289D9471C}"/>
              </a:ext>
            </a:extLst>
          </p:cNvPr>
          <p:cNvSpPr txBox="1"/>
          <p:nvPr/>
        </p:nvSpPr>
        <p:spPr>
          <a:xfrm>
            <a:off x="3836996" y="3766210"/>
            <a:ext cx="1580882" cy="400110"/>
          </a:xfrm>
          <a:prstGeom prst="rect">
            <a:avLst/>
          </a:prstGeom>
          <a:noFill/>
        </p:spPr>
        <p:txBody>
          <a:bodyPr wrap="none" rtlCol="0">
            <a:spAutoFit/>
          </a:bodyPr>
          <a:lstStyle/>
          <a:p>
            <a:r>
              <a:rPr lang="en-US" dirty="0"/>
              <a:t>source code</a:t>
            </a:r>
          </a:p>
        </p:txBody>
      </p:sp>
    </p:spTree>
    <p:extLst>
      <p:ext uri="{BB962C8B-B14F-4D97-AF65-F5344CB8AC3E}">
        <p14:creationId xmlns:p14="http://schemas.microsoft.com/office/powerpoint/2010/main" val="335365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408B-ABE8-5442-8EB3-FE5BFD259A94}"/>
              </a:ext>
            </a:extLst>
          </p:cNvPr>
          <p:cNvSpPr>
            <a:spLocks noGrp="1"/>
          </p:cNvSpPr>
          <p:nvPr>
            <p:ph type="title"/>
          </p:nvPr>
        </p:nvSpPr>
        <p:spPr/>
        <p:txBody>
          <a:bodyPr/>
          <a:lstStyle/>
          <a:p>
            <a:r>
              <a:rPr lang="en-US" altLang="zh-CN" dirty="0"/>
              <a:t>Lab1</a:t>
            </a:r>
            <a:endParaRPr lang="en-US" dirty="0"/>
          </a:p>
        </p:txBody>
      </p:sp>
      <p:sp>
        <p:nvSpPr>
          <p:cNvPr id="3" name="Content Placeholder 2">
            <a:extLst>
              <a:ext uri="{FF2B5EF4-FFF2-40B4-BE49-F238E27FC236}">
                <a16:creationId xmlns:a16="http://schemas.microsoft.com/office/drawing/2014/main" id="{94C95995-C460-3F4E-A1CE-8538883AB758}"/>
              </a:ext>
            </a:extLst>
          </p:cNvPr>
          <p:cNvSpPr>
            <a:spLocks noGrp="1"/>
          </p:cNvSpPr>
          <p:nvPr>
            <p:ph idx="1"/>
          </p:nvPr>
        </p:nvSpPr>
        <p:spPr/>
        <p:txBody>
          <a:bodyPr/>
          <a:lstStyle/>
          <a:p>
            <a:r>
              <a:rPr lang="en-US" altLang="zh-CN" dirty="0"/>
              <a:t>Create</a:t>
            </a:r>
            <a:r>
              <a:rPr lang="zh-CN" altLang="en-US" dirty="0"/>
              <a:t> </a:t>
            </a:r>
            <a:r>
              <a:rPr lang="en-US" altLang="zh-CN" dirty="0"/>
              <a:t>your</a:t>
            </a:r>
            <a:r>
              <a:rPr lang="zh-CN" altLang="en-US" dirty="0"/>
              <a:t> </a:t>
            </a:r>
            <a:r>
              <a:rPr lang="en-US" altLang="zh-CN" dirty="0"/>
              <a:t>own</a:t>
            </a:r>
            <a:r>
              <a:rPr lang="zh-CN" altLang="en-US" dirty="0"/>
              <a:t> </a:t>
            </a:r>
            <a:r>
              <a:rPr lang="en-US" altLang="zh-CN" dirty="0"/>
              <a:t>anti-malware</a:t>
            </a:r>
            <a:r>
              <a:rPr lang="zh-CN" altLang="en-US" dirty="0"/>
              <a:t> </a:t>
            </a:r>
            <a:r>
              <a:rPr lang="en-US" altLang="zh-CN" dirty="0"/>
              <a:t>system</a:t>
            </a:r>
            <a:r>
              <a:rPr lang="zh-CN" altLang="en-US" dirty="0"/>
              <a:t> </a:t>
            </a:r>
            <a:r>
              <a:rPr lang="en-US" altLang="zh-CN" dirty="0"/>
              <a:t>based</a:t>
            </a:r>
            <a:r>
              <a:rPr lang="zh-CN" altLang="en-US" dirty="0"/>
              <a:t> </a:t>
            </a:r>
            <a:r>
              <a:rPr lang="en-US" altLang="zh-CN" dirty="0"/>
              <a:t>on</a:t>
            </a:r>
            <a:r>
              <a:rPr lang="zh-CN" altLang="en-US" dirty="0"/>
              <a:t> </a:t>
            </a:r>
            <a:r>
              <a:rPr lang="en-US" altLang="zh-CN" dirty="0"/>
              <a:t>heuristic</a:t>
            </a:r>
            <a:r>
              <a:rPr lang="zh-CN" altLang="en-US" dirty="0"/>
              <a:t> </a:t>
            </a:r>
            <a:r>
              <a:rPr lang="en-US" altLang="zh-CN" dirty="0"/>
              <a:t>analysis.</a:t>
            </a:r>
          </a:p>
          <a:p>
            <a:r>
              <a:rPr lang="en-US" altLang="zh-CN" dirty="0"/>
              <a:t>Check</a:t>
            </a:r>
            <a:r>
              <a:rPr lang="zh-CN" altLang="en-US" dirty="0"/>
              <a:t> </a:t>
            </a:r>
            <a:r>
              <a:rPr lang="en-US" altLang="zh-CN" dirty="0"/>
              <a:t>course</a:t>
            </a:r>
            <a:r>
              <a:rPr lang="zh-CN" altLang="en-US" dirty="0"/>
              <a:t> </a:t>
            </a:r>
            <a:r>
              <a:rPr lang="en-US" altLang="zh-CN" dirty="0"/>
              <a:t>website</a:t>
            </a:r>
            <a:r>
              <a:rPr lang="zh-CN" altLang="en-US" dirty="0"/>
              <a:t> </a:t>
            </a:r>
            <a:endParaRPr lang="en-US" dirty="0"/>
          </a:p>
        </p:txBody>
      </p:sp>
    </p:spTree>
    <p:extLst>
      <p:ext uri="{BB962C8B-B14F-4D97-AF65-F5344CB8AC3E}">
        <p14:creationId xmlns:p14="http://schemas.microsoft.com/office/powerpoint/2010/main" val="3461605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13D7C-F746-0240-9CFF-37F6B85FA03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BABD05C-480B-0F4F-B18E-D21E011C711A}"/>
              </a:ext>
            </a:extLst>
          </p:cNvPr>
          <p:cNvSpPr>
            <a:spLocks noGrp="1"/>
          </p:cNvSpPr>
          <p:nvPr>
            <p:ph idx="1"/>
          </p:nvPr>
        </p:nvSpPr>
        <p:spPr/>
        <p:txBody>
          <a:bodyPr/>
          <a:lstStyle/>
          <a:p>
            <a:r>
              <a:rPr lang="en-US" sz="2800" dirty="0"/>
              <a:t>Is it possible to reconstruct high level code from executable directly?</a:t>
            </a:r>
          </a:p>
        </p:txBody>
      </p:sp>
      <p:sp>
        <p:nvSpPr>
          <p:cNvPr id="5" name="TextBox 4">
            <a:extLst>
              <a:ext uri="{FF2B5EF4-FFF2-40B4-BE49-F238E27FC236}">
                <a16:creationId xmlns:a16="http://schemas.microsoft.com/office/drawing/2014/main" id="{79130A8C-158A-3B4F-A6B0-539D64E63CC6}"/>
              </a:ext>
            </a:extLst>
          </p:cNvPr>
          <p:cNvSpPr txBox="1"/>
          <p:nvPr/>
        </p:nvSpPr>
        <p:spPr>
          <a:xfrm>
            <a:off x="1630017" y="2534478"/>
            <a:ext cx="2671693" cy="584775"/>
          </a:xfrm>
          <a:prstGeom prst="rect">
            <a:avLst/>
          </a:prstGeom>
          <a:noFill/>
        </p:spPr>
        <p:txBody>
          <a:bodyPr wrap="none" rtlCol="0">
            <a:spAutoFit/>
          </a:bodyPr>
          <a:lstStyle/>
          <a:p>
            <a:r>
              <a:rPr lang="en-US" sz="3200" b="1" dirty="0">
                <a:solidFill>
                  <a:srgbClr val="FF0000"/>
                </a:solidFill>
              </a:rPr>
              <a:t>It’s possible!</a:t>
            </a:r>
          </a:p>
        </p:txBody>
      </p:sp>
      <p:sp>
        <p:nvSpPr>
          <p:cNvPr id="6" name="TextBox 5">
            <a:extLst>
              <a:ext uri="{FF2B5EF4-FFF2-40B4-BE49-F238E27FC236}">
                <a16:creationId xmlns:a16="http://schemas.microsoft.com/office/drawing/2014/main" id="{A5782FD5-A3D7-2D4D-9DB0-9F138F78A02C}"/>
              </a:ext>
            </a:extLst>
          </p:cNvPr>
          <p:cNvSpPr txBox="1"/>
          <p:nvPr/>
        </p:nvSpPr>
        <p:spPr>
          <a:xfrm>
            <a:off x="1630017" y="3161379"/>
            <a:ext cx="4123245" cy="584775"/>
          </a:xfrm>
          <a:prstGeom prst="rect">
            <a:avLst/>
          </a:prstGeom>
          <a:noFill/>
        </p:spPr>
        <p:txBody>
          <a:bodyPr wrap="none" rtlCol="0">
            <a:spAutoFit/>
          </a:bodyPr>
          <a:lstStyle/>
          <a:p>
            <a:r>
              <a:rPr lang="en-US" sz="3200" b="1" dirty="0">
                <a:solidFill>
                  <a:srgbClr val="FF0000"/>
                </a:solidFill>
              </a:rPr>
              <a:t>Not always working</a:t>
            </a:r>
          </a:p>
        </p:txBody>
      </p:sp>
    </p:spTree>
    <p:extLst>
      <p:ext uri="{BB962C8B-B14F-4D97-AF65-F5344CB8AC3E}">
        <p14:creationId xmlns:p14="http://schemas.microsoft.com/office/powerpoint/2010/main" val="230448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388B-2609-6449-8FC0-E44DB6F0F010}"/>
              </a:ext>
            </a:extLst>
          </p:cNvPr>
          <p:cNvSpPr>
            <a:spLocks noGrp="1"/>
          </p:cNvSpPr>
          <p:nvPr>
            <p:ph type="title"/>
          </p:nvPr>
        </p:nvSpPr>
        <p:spPr/>
        <p:txBody>
          <a:bodyPr/>
          <a:lstStyle/>
          <a:p>
            <a:endParaRPr lang="en-US"/>
          </a:p>
        </p:txBody>
      </p:sp>
      <p:pic>
        <p:nvPicPr>
          <p:cNvPr id="6" name="Content Placeholder 5" descr="A screenshot of a cell phone&#10;&#10;Description automatically generated">
            <a:extLst>
              <a:ext uri="{FF2B5EF4-FFF2-40B4-BE49-F238E27FC236}">
                <a16:creationId xmlns:a16="http://schemas.microsoft.com/office/drawing/2014/main" id="{AC36DC5E-8BF9-EA4F-9A46-BB21F99396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524875" cy="2111923"/>
          </a:xfrm>
        </p:spPr>
      </p:pic>
      <p:pic>
        <p:nvPicPr>
          <p:cNvPr id="4" name="Picture 3" descr="A screenshot of a cell phone&#10;&#10;Description automatically generated">
            <a:extLst>
              <a:ext uri="{FF2B5EF4-FFF2-40B4-BE49-F238E27FC236}">
                <a16:creationId xmlns:a16="http://schemas.microsoft.com/office/drawing/2014/main" id="{565DB7EB-43EE-BE4A-B6F3-49A6A8C8B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 y="2111923"/>
            <a:ext cx="7872796" cy="4729553"/>
          </a:xfrm>
          <a:prstGeom prst="rect">
            <a:avLst/>
          </a:prstGeom>
        </p:spPr>
      </p:pic>
      <p:sp>
        <p:nvSpPr>
          <p:cNvPr id="7" name="TextBox 6">
            <a:extLst>
              <a:ext uri="{FF2B5EF4-FFF2-40B4-BE49-F238E27FC236}">
                <a16:creationId xmlns:a16="http://schemas.microsoft.com/office/drawing/2014/main" id="{F10AFFEC-4DD1-8144-96DF-7AB4298DC2EC}"/>
              </a:ext>
            </a:extLst>
          </p:cNvPr>
          <p:cNvSpPr txBox="1"/>
          <p:nvPr/>
        </p:nvSpPr>
        <p:spPr>
          <a:xfrm>
            <a:off x="4884132" y="225395"/>
            <a:ext cx="1580882" cy="400110"/>
          </a:xfrm>
          <a:prstGeom prst="rect">
            <a:avLst/>
          </a:prstGeom>
          <a:noFill/>
        </p:spPr>
        <p:txBody>
          <a:bodyPr wrap="none" rtlCol="0">
            <a:spAutoFit/>
          </a:bodyPr>
          <a:lstStyle/>
          <a:p>
            <a:r>
              <a:rPr lang="en-US" dirty="0"/>
              <a:t>source code</a:t>
            </a:r>
          </a:p>
        </p:txBody>
      </p:sp>
      <p:sp>
        <p:nvSpPr>
          <p:cNvPr id="8" name="TextBox 7">
            <a:extLst>
              <a:ext uri="{FF2B5EF4-FFF2-40B4-BE49-F238E27FC236}">
                <a16:creationId xmlns:a16="http://schemas.microsoft.com/office/drawing/2014/main" id="{07B7828E-6126-CA4E-81D7-C7DF33B99496}"/>
              </a:ext>
            </a:extLst>
          </p:cNvPr>
          <p:cNvSpPr txBox="1"/>
          <p:nvPr/>
        </p:nvSpPr>
        <p:spPr>
          <a:xfrm>
            <a:off x="4884132" y="2233181"/>
            <a:ext cx="2052165" cy="400110"/>
          </a:xfrm>
          <a:prstGeom prst="rect">
            <a:avLst/>
          </a:prstGeom>
          <a:noFill/>
        </p:spPr>
        <p:txBody>
          <a:bodyPr wrap="none" rtlCol="0">
            <a:spAutoFit/>
          </a:bodyPr>
          <a:lstStyle/>
          <a:p>
            <a:r>
              <a:rPr lang="en-US" dirty="0"/>
              <a:t>decompile result</a:t>
            </a:r>
          </a:p>
        </p:txBody>
      </p:sp>
    </p:spTree>
    <p:extLst>
      <p:ext uri="{BB962C8B-B14F-4D97-AF65-F5344CB8AC3E}">
        <p14:creationId xmlns:p14="http://schemas.microsoft.com/office/powerpoint/2010/main" val="93241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DB22-4A44-6548-B728-F681F2B87445}"/>
              </a:ext>
            </a:extLst>
          </p:cNvPr>
          <p:cNvSpPr>
            <a:spLocks noGrp="1"/>
          </p:cNvSpPr>
          <p:nvPr>
            <p:ph type="title"/>
          </p:nvPr>
        </p:nvSpPr>
        <p:spPr/>
        <p:txBody>
          <a:bodyPr/>
          <a:lstStyle/>
          <a:p>
            <a:r>
              <a:rPr lang="en-US" dirty="0"/>
              <a:t>Introduction</a:t>
            </a:r>
          </a:p>
        </p:txBody>
      </p:sp>
      <p:pic>
        <p:nvPicPr>
          <p:cNvPr id="4" name="Picture 3">
            <a:extLst>
              <a:ext uri="{FF2B5EF4-FFF2-40B4-BE49-F238E27FC236}">
                <a16:creationId xmlns:a16="http://schemas.microsoft.com/office/drawing/2014/main" id="{EC704CCF-7B18-0C49-95AE-E0E698805EEA}"/>
              </a:ext>
            </a:extLst>
          </p:cNvPr>
          <p:cNvPicPr>
            <a:picLocks noChangeAspect="1"/>
          </p:cNvPicPr>
          <p:nvPr/>
        </p:nvPicPr>
        <p:blipFill>
          <a:blip r:embed="rId2"/>
          <a:stretch>
            <a:fillRect/>
          </a:stretch>
        </p:blipFill>
        <p:spPr>
          <a:xfrm>
            <a:off x="-1" y="749299"/>
            <a:ext cx="9153629" cy="3100029"/>
          </a:xfrm>
          <a:prstGeom prst="rect">
            <a:avLst/>
          </a:prstGeom>
        </p:spPr>
      </p:pic>
      <p:sp>
        <p:nvSpPr>
          <p:cNvPr id="5" name="TextBox 4">
            <a:extLst>
              <a:ext uri="{FF2B5EF4-FFF2-40B4-BE49-F238E27FC236}">
                <a16:creationId xmlns:a16="http://schemas.microsoft.com/office/drawing/2014/main" id="{0D484455-479C-AF49-941E-57D62B5FE67D}"/>
              </a:ext>
            </a:extLst>
          </p:cNvPr>
          <p:cNvSpPr txBox="1"/>
          <p:nvPr/>
        </p:nvSpPr>
        <p:spPr>
          <a:xfrm>
            <a:off x="5724790" y="3228945"/>
            <a:ext cx="2052165" cy="400110"/>
          </a:xfrm>
          <a:prstGeom prst="rect">
            <a:avLst/>
          </a:prstGeom>
          <a:noFill/>
        </p:spPr>
        <p:txBody>
          <a:bodyPr wrap="none" rtlCol="0">
            <a:spAutoFit/>
          </a:bodyPr>
          <a:lstStyle/>
          <a:p>
            <a:r>
              <a:rPr lang="en-US" dirty="0"/>
              <a:t>decompile result</a:t>
            </a:r>
          </a:p>
        </p:txBody>
      </p:sp>
    </p:spTree>
    <p:extLst>
      <p:ext uri="{BB962C8B-B14F-4D97-AF65-F5344CB8AC3E}">
        <p14:creationId xmlns:p14="http://schemas.microsoft.com/office/powerpoint/2010/main" val="294480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2CDC-4263-5D4A-8F0B-A38B6D586281}"/>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7BCD541-840A-944B-BB3A-09BF5E88D344}"/>
              </a:ext>
            </a:extLst>
          </p:cNvPr>
          <p:cNvSpPr>
            <a:spLocks noGrp="1"/>
          </p:cNvSpPr>
          <p:nvPr>
            <p:ph idx="1"/>
          </p:nvPr>
        </p:nvSpPr>
        <p:spPr/>
        <p:txBody>
          <a:bodyPr/>
          <a:lstStyle/>
          <a:p>
            <a:r>
              <a:rPr lang="en-US" sz="2400" dirty="0"/>
              <a:t>Computer basics, memory and the CPU</a:t>
            </a:r>
          </a:p>
          <a:p>
            <a:r>
              <a:rPr lang="en-US" sz="2400" dirty="0"/>
              <a:t>Data transfer, arithmetic, and bitwise operations</a:t>
            </a:r>
          </a:p>
          <a:p>
            <a:r>
              <a:rPr lang="en-US" sz="2400" dirty="0"/>
              <a:t>Functions and stack</a:t>
            </a:r>
          </a:p>
          <a:p>
            <a:endParaRPr lang="en-US" dirty="0"/>
          </a:p>
        </p:txBody>
      </p:sp>
    </p:spTree>
    <p:extLst>
      <p:ext uri="{BB962C8B-B14F-4D97-AF65-F5344CB8AC3E}">
        <p14:creationId xmlns:p14="http://schemas.microsoft.com/office/powerpoint/2010/main" val="3553118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334C7-F9B3-184E-BB30-A2F79B56AA4E}"/>
              </a:ext>
            </a:extLst>
          </p:cNvPr>
          <p:cNvSpPr>
            <a:spLocks noGrp="1"/>
          </p:cNvSpPr>
          <p:nvPr>
            <p:ph type="title"/>
          </p:nvPr>
        </p:nvSpPr>
        <p:spPr/>
        <p:txBody>
          <a:bodyPr/>
          <a:lstStyle/>
          <a:p>
            <a:r>
              <a:rPr lang="en-US" dirty="0"/>
              <a:t>Computer Basics</a:t>
            </a:r>
          </a:p>
        </p:txBody>
      </p:sp>
      <p:sp>
        <p:nvSpPr>
          <p:cNvPr id="3" name="Content Placeholder 2">
            <a:extLst>
              <a:ext uri="{FF2B5EF4-FFF2-40B4-BE49-F238E27FC236}">
                <a16:creationId xmlns:a16="http://schemas.microsoft.com/office/drawing/2014/main" id="{3FBA6F01-82AB-6343-8874-2649281B3250}"/>
              </a:ext>
            </a:extLst>
          </p:cNvPr>
          <p:cNvSpPr>
            <a:spLocks noGrp="1"/>
          </p:cNvSpPr>
          <p:nvPr>
            <p:ph idx="1"/>
          </p:nvPr>
        </p:nvSpPr>
        <p:spPr/>
        <p:txBody>
          <a:bodyPr/>
          <a:lstStyle/>
          <a:p>
            <a:r>
              <a:rPr lang="en-US" dirty="0"/>
              <a:t>A group of 8 bits makes a byte</a:t>
            </a:r>
          </a:p>
          <a:p>
            <a:r>
              <a:rPr lang="en-US" dirty="0"/>
              <a:t>A single byte is represented as </a:t>
            </a:r>
            <a:r>
              <a:rPr lang="en-US" b="1" dirty="0"/>
              <a:t>two hexadecimal digits</a:t>
            </a:r>
          </a:p>
        </p:txBody>
      </p:sp>
      <p:graphicFrame>
        <p:nvGraphicFramePr>
          <p:cNvPr id="4" name="Table 3">
            <a:extLst>
              <a:ext uri="{FF2B5EF4-FFF2-40B4-BE49-F238E27FC236}">
                <a16:creationId xmlns:a16="http://schemas.microsoft.com/office/drawing/2014/main" id="{11335A2F-3F4D-9B4E-8B7E-32456B8EC92A}"/>
              </a:ext>
            </a:extLst>
          </p:cNvPr>
          <p:cNvGraphicFramePr>
            <a:graphicFrameLocks noGrp="1"/>
          </p:cNvGraphicFramePr>
          <p:nvPr>
            <p:extLst/>
          </p:nvPr>
        </p:nvGraphicFramePr>
        <p:xfrm>
          <a:off x="1347480" y="3645694"/>
          <a:ext cx="6096000" cy="37084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3811893220"/>
                    </a:ext>
                  </a:extLst>
                </a:gridCol>
                <a:gridCol w="762000">
                  <a:extLst>
                    <a:ext uri="{9D8B030D-6E8A-4147-A177-3AD203B41FA5}">
                      <a16:colId xmlns:a16="http://schemas.microsoft.com/office/drawing/2014/main" val="2009047643"/>
                    </a:ext>
                  </a:extLst>
                </a:gridCol>
                <a:gridCol w="762000">
                  <a:extLst>
                    <a:ext uri="{9D8B030D-6E8A-4147-A177-3AD203B41FA5}">
                      <a16:colId xmlns:a16="http://schemas.microsoft.com/office/drawing/2014/main" val="563772609"/>
                    </a:ext>
                  </a:extLst>
                </a:gridCol>
                <a:gridCol w="762000">
                  <a:extLst>
                    <a:ext uri="{9D8B030D-6E8A-4147-A177-3AD203B41FA5}">
                      <a16:colId xmlns:a16="http://schemas.microsoft.com/office/drawing/2014/main" val="1886988086"/>
                    </a:ext>
                  </a:extLst>
                </a:gridCol>
                <a:gridCol w="762000">
                  <a:extLst>
                    <a:ext uri="{9D8B030D-6E8A-4147-A177-3AD203B41FA5}">
                      <a16:colId xmlns:a16="http://schemas.microsoft.com/office/drawing/2014/main" val="3628842747"/>
                    </a:ext>
                  </a:extLst>
                </a:gridCol>
                <a:gridCol w="762000">
                  <a:extLst>
                    <a:ext uri="{9D8B030D-6E8A-4147-A177-3AD203B41FA5}">
                      <a16:colId xmlns:a16="http://schemas.microsoft.com/office/drawing/2014/main" val="4249476816"/>
                    </a:ext>
                  </a:extLst>
                </a:gridCol>
                <a:gridCol w="762000">
                  <a:extLst>
                    <a:ext uri="{9D8B030D-6E8A-4147-A177-3AD203B41FA5}">
                      <a16:colId xmlns:a16="http://schemas.microsoft.com/office/drawing/2014/main" val="3988111469"/>
                    </a:ext>
                  </a:extLst>
                </a:gridCol>
                <a:gridCol w="762000">
                  <a:extLst>
                    <a:ext uri="{9D8B030D-6E8A-4147-A177-3AD203B41FA5}">
                      <a16:colId xmlns:a16="http://schemas.microsoft.com/office/drawing/2014/main" val="3456713037"/>
                    </a:ext>
                  </a:extLst>
                </a:gridCol>
              </a:tblGrid>
              <a:tr h="370840">
                <a:tc>
                  <a:txBody>
                    <a:bodyPr/>
                    <a:lstStyle/>
                    <a:p>
                      <a:r>
                        <a:rPr lang="en-US" dirty="0"/>
                        <a:t>0</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tc>
                  <a:txBody>
                    <a:bodyPr/>
                    <a:lstStyle/>
                    <a:p>
                      <a:r>
                        <a:rPr lang="en-US" dirty="0"/>
                        <a:t>1</a:t>
                      </a:r>
                    </a:p>
                  </a:txBody>
                  <a:tcPr/>
                </a:tc>
                <a:tc>
                  <a:txBody>
                    <a:bodyPr/>
                    <a:lstStyle/>
                    <a:p>
                      <a:r>
                        <a:rPr lang="en-US" dirty="0"/>
                        <a:t>1</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2556255524"/>
                  </a:ext>
                </a:extLst>
              </a:tr>
            </a:tbl>
          </a:graphicData>
        </a:graphic>
      </p:graphicFrame>
      <p:sp>
        <p:nvSpPr>
          <p:cNvPr id="5" name="Left Brace 4">
            <a:extLst>
              <a:ext uri="{FF2B5EF4-FFF2-40B4-BE49-F238E27FC236}">
                <a16:creationId xmlns:a16="http://schemas.microsoft.com/office/drawing/2014/main" id="{8B34B7BA-ECB1-E24C-8F04-F52DBDEC82A8}"/>
              </a:ext>
            </a:extLst>
          </p:cNvPr>
          <p:cNvSpPr/>
          <p:nvPr/>
        </p:nvSpPr>
        <p:spPr bwMode="auto">
          <a:xfrm rot="16200000">
            <a:off x="2667463" y="2724864"/>
            <a:ext cx="392830" cy="3032793"/>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0CBB0DB1-95DE-694E-97CD-074BE7A297F9}"/>
              </a:ext>
            </a:extLst>
          </p:cNvPr>
          <p:cNvSpPr txBox="1"/>
          <p:nvPr/>
        </p:nvSpPr>
        <p:spPr>
          <a:xfrm>
            <a:off x="4138839" y="2738970"/>
            <a:ext cx="513282" cy="400110"/>
          </a:xfrm>
          <a:prstGeom prst="rect">
            <a:avLst/>
          </a:prstGeom>
          <a:noFill/>
        </p:spPr>
        <p:txBody>
          <a:bodyPr wrap="none" rtlCol="0">
            <a:spAutoFit/>
          </a:bodyPr>
          <a:lstStyle/>
          <a:p>
            <a:r>
              <a:rPr lang="en-US" dirty="0"/>
              <a:t>5D</a:t>
            </a:r>
          </a:p>
        </p:txBody>
      </p:sp>
      <p:sp>
        <p:nvSpPr>
          <p:cNvPr id="7" name="Left Brace 6">
            <a:extLst>
              <a:ext uri="{FF2B5EF4-FFF2-40B4-BE49-F238E27FC236}">
                <a16:creationId xmlns:a16="http://schemas.microsoft.com/office/drawing/2014/main" id="{5D1665FD-6C77-5B44-8BBF-64069045FE27}"/>
              </a:ext>
            </a:extLst>
          </p:cNvPr>
          <p:cNvSpPr/>
          <p:nvPr/>
        </p:nvSpPr>
        <p:spPr bwMode="auto">
          <a:xfrm rot="5400000">
            <a:off x="4199064" y="299650"/>
            <a:ext cx="392830" cy="6096002"/>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8" name="Left Brace 7">
            <a:extLst>
              <a:ext uri="{FF2B5EF4-FFF2-40B4-BE49-F238E27FC236}">
                <a16:creationId xmlns:a16="http://schemas.microsoft.com/office/drawing/2014/main" id="{EF9BBBB1-5D47-FC47-BC57-506518F1B184}"/>
              </a:ext>
            </a:extLst>
          </p:cNvPr>
          <p:cNvSpPr/>
          <p:nvPr/>
        </p:nvSpPr>
        <p:spPr bwMode="auto">
          <a:xfrm rot="16200000">
            <a:off x="5730669" y="2724865"/>
            <a:ext cx="392830" cy="3032793"/>
          </a:xfrm>
          <a:prstGeom prst="leftBrace">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9" name="Rectangle 8">
            <a:extLst>
              <a:ext uri="{FF2B5EF4-FFF2-40B4-BE49-F238E27FC236}">
                <a16:creationId xmlns:a16="http://schemas.microsoft.com/office/drawing/2014/main" id="{8E451EF6-9316-944E-8E7C-A2F3252DB155}"/>
              </a:ext>
            </a:extLst>
          </p:cNvPr>
          <p:cNvSpPr/>
          <p:nvPr/>
        </p:nvSpPr>
        <p:spPr>
          <a:xfrm>
            <a:off x="2700211" y="4423919"/>
            <a:ext cx="327334" cy="400110"/>
          </a:xfrm>
          <a:prstGeom prst="rect">
            <a:avLst/>
          </a:prstGeom>
        </p:spPr>
        <p:txBody>
          <a:bodyPr wrap="none">
            <a:spAutoFit/>
          </a:bodyPr>
          <a:lstStyle/>
          <a:p>
            <a:r>
              <a:rPr lang="en-US" dirty="0"/>
              <a:t>5</a:t>
            </a:r>
          </a:p>
        </p:txBody>
      </p:sp>
      <p:sp>
        <p:nvSpPr>
          <p:cNvPr id="10" name="Rectangle 9">
            <a:extLst>
              <a:ext uri="{FF2B5EF4-FFF2-40B4-BE49-F238E27FC236}">
                <a16:creationId xmlns:a16="http://schemas.microsoft.com/office/drawing/2014/main" id="{0AEAA4E2-8106-D441-81C6-3D0922A1E299}"/>
              </a:ext>
            </a:extLst>
          </p:cNvPr>
          <p:cNvSpPr/>
          <p:nvPr/>
        </p:nvSpPr>
        <p:spPr>
          <a:xfrm>
            <a:off x="5763417" y="4410477"/>
            <a:ext cx="370614" cy="400110"/>
          </a:xfrm>
          <a:prstGeom prst="rect">
            <a:avLst/>
          </a:prstGeom>
        </p:spPr>
        <p:txBody>
          <a:bodyPr wrap="none">
            <a:spAutoFit/>
          </a:bodyPr>
          <a:lstStyle/>
          <a:p>
            <a:r>
              <a:rPr lang="en-US" dirty="0"/>
              <a:t>D</a:t>
            </a:r>
          </a:p>
        </p:txBody>
      </p:sp>
    </p:spTree>
    <p:extLst>
      <p:ext uri="{BB962C8B-B14F-4D97-AF65-F5344CB8AC3E}">
        <p14:creationId xmlns:p14="http://schemas.microsoft.com/office/powerpoint/2010/main" val="3359383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PE Example – </a:t>
            </a:r>
            <a:r>
              <a:rPr lang="en-US" dirty="0" err="1"/>
              <a:t>Notepad.exe</a:t>
            </a:r>
            <a:endParaRPr lang="en-US" dirty="0"/>
          </a:p>
        </p:txBody>
      </p:sp>
      <p:pic>
        <p:nvPicPr>
          <p:cNvPr id="5" name="Picture 4" descr="A picture containing text&#13;&#10;&#13;&#10;Description automatically generated">
            <a:extLst>
              <a:ext uri="{FF2B5EF4-FFF2-40B4-BE49-F238E27FC236}">
                <a16:creationId xmlns:a16="http://schemas.microsoft.com/office/drawing/2014/main" id="{3B72C6B1-4C5A-8745-9992-D40FB8E3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435"/>
            <a:ext cx="9144000" cy="5271129"/>
          </a:xfrm>
          <a:prstGeom prst="rect">
            <a:avLst/>
          </a:prstGeom>
        </p:spPr>
      </p:pic>
    </p:spTree>
    <p:extLst>
      <p:ext uri="{BB962C8B-B14F-4D97-AF65-F5344CB8AC3E}">
        <p14:creationId xmlns:p14="http://schemas.microsoft.com/office/powerpoint/2010/main" val="2749294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1DFCF-6774-3D4A-95E8-7C08F1B183B7}"/>
              </a:ext>
            </a:extLst>
          </p:cNvPr>
          <p:cNvSpPr>
            <a:spLocks noGrp="1"/>
          </p:cNvSpPr>
          <p:nvPr>
            <p:ph type="title"/>
          </p:nvPr>
        </p:nvSpPr>
        <p:spPr/>
        <p:txBody>
          <a:bodyPr/>
          <a:lstStyle/>
          <a:p>
            <a:r>
              <a:rPr lang="en-US" dirty="0"/>
              <a:t>RAM</a:t>
            </a:r>
          </a:p>
        </p:txBody>
      </p:sp>
      <p:sp>
        <p:nvSpPr>
          <p:cNvPr id="3" name="Content Placeholder 2">
            <a:extLst>
              <a:ext uri="{FF2B5EF4-FFF2-40B4-BE49-F238E27FC236}">
                <a16:creationId xmlns:a16="http://schemas.microsoft.com/office/drawing/2014/main" id="{2163A9B2-FFB6-7C4B-BE68-965EAEE6414F}"/>
              </a:ext>
            </a:extLst>
          </p:cNvPr>
          <p:cNvSpPr>
            <a:spLocks noGrp="1"/>
          </p:cNvSpPr>
          <p:nvPr>
            <p:ph idx="1"/>
          </p:nvPr>
        </p:nvSpPr>
        <p:spPr>
          <a:xfrm>
            <a:off x="295275" y="1017127"/>
            <a:ext cx="8524875" cy="4313238"/>
          </a:xfrm>
        </p:spPr>
        <p:txBody>
          <a:bodyPr/>
          <a:lstStyle/>
          <a:p>
            <a:r>
              <a:rPr lang="en-US" dirty="0"/>
              <a:t>The main memory (RAM) stores the code (machine code) and data for the computer.</a:t>
            </a:r>
          </a:p>
          <a:p>
            <a:r>
              <a:rPr lang="en-US" dirty="0"/>
              <a:t>A computer’s main memory is an array of </a:t>
            </a:r>
            <a:r>
              <a:rPr lang="en-US" b="1" dirty="0"/>
              <a:t>bytes</a:t>
            </a:r>
            <a:r>
              <a:rPr lang="en-US" dirty="0"/>
              <a:t>.</a:t>
            </a:r>
          </a:p>
          <a:p>
            <a:r>
              <a:rPr lang="en-US" dirty="0"/>
              <a:t>Each byte labeled with a unique number, known as </a:t>
            </a:r>
            <a:r>
              <a:rPr lang="en-US" b="1" dirty="0"/>
              <a:t>address</a:t>
            </a:r>
            <a:r>
              <a:rPr lang="en-US" dirty="0"/>
              <a:t>.</a:t>
            </a:r>
          </a:p>
        </p:txBody>
      </p:sp>
      <p:graphicFrame>
        <p:nvGraphicFramePr>
          <p:cNvPr id="4" name="Table 3">
            <a:extLst>
              <a:ext uri="{FF2B5EF4-FFF2-40B4-BE49-F238E27FC236}">
                <a16:creationId xmlns:a16="http://schemas.microsoft.com/office/drawing/2014/main" id="{3EFC8249-6CB0-7249-8776-5FFC15A5084C}"/>
              </a:ext>
            </a:extLst>
          </p:cNvPr>
          <p:cNvGraphicFramePr>
            <a:graphicFrameLocks noGrp="1"/>
          </p:cNvGraphicFramePr>
          <p:nvPr>
            <p:extLst/>
          </p:nvPr>
        </p:nvGraphicFramePr>
        <p:xfrm>
          <a:off x="4340943" y="2631472"/>
          <a:ext cx="1961229" cy="2966720"/>
        </p:xfrm>
        <a:graphic>
          <a:graphicData uri="http://schemas.openxmlformats.org/drawingml/2006/table">
            <a:tbl>
              <a:tblPr firstRow="1" bandRow="1">
                <a:tableStyleId>{5C22544A-7EE6-4342-B048-85BDC9FD1C3A}</a:tableStyleId>
              </a:tblPr>
              <a:tblGrid>
                <a:gridCol w="1961229">
                  <a:extLst>
                    <a:ext uri="{9D8B030D-6E8A-4147-A177-3AD203B41FA5}">
                      <a16:colId xmlns:a16="http://schemas.microsoft.com/office/drawing/2014/main" val="2346463696"/>
                    </a:ext>
                  </a:extLst>
                </a:gridCol>
              </a:tblGrid>
              <a:tr h="370840">
                <a:tc>
                  <a:txBody>
                    <a:bodyPr/>
                    <a:lstStyle/>
                    <a:p>
                      <a:pPr algn="ctr"/>
                      <a:r>
                        <a:rPr lang="en-US" dirty="0"/>
                        <a:t>Data in Memory</a:t>
                      </a:r>
                    </a:p>
                  </a:txBody>
                  <a:tcPr/>
                </a:tc>
                <a:extLst>
                  <a:ext uri="{0D108BD9-81ED-4DB2-BD59-A6C34878D82A}">
                    <a16:rowId xmlns:a16="http://schemas.microsoft.com/office/drawing/2014/main" val="1900814034"/>
                  </a:ext>
                </a:extLst>
              </a:tr>
              <a:tr h="370840">
                <a:tc>
                  <a:txBody>
                    <a:bodyPr/>
                    <a:lstStyle/>
                    <a:p>
                      <a:r>
                        <a:rPr lang="en-US" dirty="0"/>
                        <a:t>45</a:t>
                      </a:r>
                    </a:p>
                  </a:txBody>
                  <a:tcPr/>
                </a:tc>
                <a:extLst>
                  <a:ext uri="{0D108BD9-81ED-4DB2-BD59-A6C34878D82A}">
                    <a16:rowId xmlns:a16="http://schemas.microsoft.com/office/drawing/2014/main" val="2079937390"/>
                  </a:ext>
                </a:extLst>
              </a:tr>
              <a:tr h="370840">
                <a:tc>
                  <a:txBody>
                    <a:bodyPr/>
                    <a:lstStyle/>
                    <a:p>
                      <a:r>
                        <a:rPr lang="en-US" dirty="0"/>
                        <a:t>FC</a:t>
                      </a:r>
                    </a:p>
                  </a:txBody>
                  <a:tcPr/>
                </a:tc>
                <a:extLst>
                  <a:ext uri="{0D108BD9-81ED-4DB2-BD59-A6C34878D82A}">
                    <a16:rowId xmlns:a16="http://schemas.microsoft.com/office/drawing/2014/main" val="2846406289"/>
                  </a:ext>
                </a:extLst>
              </a:tr>
              <a:tr h="370840">
                <a:tc>
                  <a:txBody>
                    <a:bodyPr/>
                    <a:lstStyle/>
                    <a:p>
                      <a:r>
                        <a:rPr lang="en-US" dirty="0"/>
                        <a:t>00</a:t>
                      </a:r>
                    </a:p>
                  </a:txBody>
                  <a:tcPr/>
                </a:tc>
                <a:extLst>
                  <a:ext uri="{0D108BD9-81ED-4DB2-BD59-A6C34878D82A}">
                    <a16:rowId xmlns:a16="http://schemas.microsoft.com/office/drawing/2014/main" val="3614820773"/>
                  </a:ext>
                </a:extLst>
              </a:tr>
              <a:tr h="370840">
                <a:tc>
                  <a:txBody>
                    <a:bodyPr/>
                    <a:lstStyle/>
                    <a:p>
                      <a:r>
                        <a:rPr lang="en-US" dirty="0"/>
                        <a:t>30</a:t>
                      </a:r>
                    </a:p>
                  </a:txBody>
                  <a:tcPr/>
                </a:tc>
                <a:extLst>
                  <a:ext uri="{0D108BD9-81ED-4DB2-BD59-A6C34878D82A}">
                    <a16:rowId xmlns:a16="http://schemas.microsoft.com/office/drawing/2014/main" val="3705451725"/>
                  </a:ext>
                </a:extLst>
              </a:tr>
              <a:tr h="370840">
                <a:tc>
                  <a:txBody>
                    <a:bodyPr/>
                    <a:lstStyle/>
                    <a:p>
                      <a:r>
                        <a:rPr lang="en-US" dirty="0"/>
                        <a:t>0F</a:t>
                      </a:r>
                    </a:p>
                  </a:txBody>
                  <a:tcPr/>
                </a:tc>
                <a:extLst>
                  <a:ext uri="{0D108BD9-81ED-4DB2-BD59-A6C34878D82A}">
                    <a16:rowId xmlns:a16="http://schemas.microsoft.com/office/drawing/2014/main" val="1094539626"/>
                  </a:ext>
                </a:extLst>
              </a:tr>
              <a:tr h="370840">
                <a:tc>
                  <a:txBody>
                    <a:bodyPr/>
                    <a:lstStyle/>
                    <a:p>
                      <a:r>
                        <a:rPr lang="en-US" dirty="0"/>
                        <a:t>01</a:t>
                      </a:r>
                    </a:p>
                  </a:txBody>
                  <a:tcPr/>
                </a:tc>
                <a:extLst>
                  <a:ext uri="{0D108BD9-81ED-4DB2-BD59-A6C34878D82A}">
                    <a16:rowId xmlns:a16="http://schemas.microsoft.com/office/drawing/2014/main" val="790972157"/>
                  </a:ext>
                </a:extLst>
              </a:tr>
              <a:tr h="370840">
                <a:tc>
                  <a:txBody>
                    <a:bodyPr/>
                    <a:lstStyle/>
                    <a:p>
                      <a:r>
                        <a:rPr lang="en-US" dirty="0"/>
                        <a:t>51</a:t>
                      </a:r>
                    </a:p>
                  </a:txBody>
                  <a:tcPr/>
                </a:tc>
                <a:extLst>
                  <a:ext uri="{0D108BD9-81ED-4DB2-BD59-A6C34878D82A}">
                    <a16:rowId xmlns:a16="http://schemas.microsoft.com/office/drawing/2014/main" val="2083853195"/>
                  </a:ext>
                </a:extLst>
              </a:tr>
            </a:tbl>
          </a:graphicData>
        </a:graphic>
      </p:graphicFrame>
      <p:graphicFrame>
        <p:nvGraphicFramePr>
          <p:cNvPr id="5" name="Table 4">
            <a:extLst>
              <a:ext uri="{FF2B5EF4-FFF2-40B4-BE49-F238E27FC236}">
                <a16:creationId xmlns:a16="http://schemas.microsoft.com/office/drawing/2014/main" id="{B53A8AD4-D049-B146-A8AD-708FA4EF6FB7}"/>
              </a:ext>
            </a:extLst>
          </p:cNvPr>
          <p:cNvGraphicFramePr>
            <a:graphicFrameLocks noGrp="1"/>
          </p:cNvGraphicFramePr>
          <p:nvPr>
            <p:extLst/>
          </p:nvPr>
        </p:nvGraphicFramePr>
        <p:xfrm>
          <a:off x="2109326" y="2631472"/>
          <a:ext cx="1961229" cy="2966720"/>
        </p:xfrm>
        <a:graphic>
          <a:graphicData uri="http://schemas.openxmlformats.org/drawingml/2006/table">
            <a:tbl>
              <a:tblPr>
                <a:tableStyleId>{5DA37D80-6434-44D0-A028-1B22A696006F}</a:tableStyleId>
              </a:tblPr>
              <a:tblGrid>
                <a:gridCol w="1961229">
                  <a:extLst>
                    <a:ext uri="{9D8B030D-6E8A-4147-A177-3AD203B41FA5}">
                      <a16:colId xmlns:a16="http://schemas.microsoft.com/office/drawing/2014/main" val="1680755475"/>
                    </a:ext>
                  </a:extLst>
                </a:gridCol>
              </a:tblGrid>
              <a:tr h="370840">
                <a:tc>
                  <a:txBody>
                    <a:bodyPr/>
                    <a:lstStyle/>
                    <a:p>
                      <a:pPr algn="ctr"/>
                      <a:r>
                        <a:rPr lang="en-US" b="1" dirty="0"/>
                        <a:t>Address</a:t>
                      </a:r>
                    </a:p>
                  </a:txBody>
                  <a:tcPr/>
                </a:tc>
                <a:extLst>
                  <a:ext uri="{0D108BD9-81ED-4DB2-BD59-A6C34878D82A}">
                    <a16:rowId xmlns:a16="http://schemas.microsoft.com/office/drawing/2014/main" val="3574785479"/>
                  </a:ext>
                </a:extLst>
              </a:tr>
              <a:tr h="370840">
                <a:tc>
                  <a:txBody>
                    <a:bodyPr/>
                    <a:lstStyle/>
                    <a:p>
                      <a:r>
                        <a:rPr lang="en-US" dirty="0"/>
                        <a:t>0x10F1009</a:t>
                      </a:r>
                    </a:p>
                  </a:txBody>
                  <a:tcPr/>
                </a:tc>
                <a:extLst>
                  <a:ext uri="{0D108BD9-81ED-4DB2-BD59-A6C34878D82A}">
                    <a16:rowId xmlns:a16="http://schemas.microsoft.com/office/drawing/2014/main" val="406099499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0x10F1008</a:t>
                      </a:r>
                    </a:p>
                  </a:txBody>
                  <a:tcPr/>
                </a:tc>
                <a:extLst>
                  <a:ext uri="{0D108BD9-81ED-4DB2-BD59-A6C34878D82A}">
                    <a16:rowId xmlns:a16="http://schemas.microsoft.com/office/drawing/2014/main" val="2573020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0x10F1007</a:t>
                      </a:r>
                    </a:p>
                  </a:txBody>
                  <a:tcPr/>
                </a:tc>
                <a:extLst>
                  <a:ext uri="{0D108BD9-81ED-4DB2-BD59-A6C34878D82A}">
                    <a16:rowId xmlns:a16="http://schemas.microsoft.com/office/drawing/2014/main" val="25124322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0x10F1006</a:t>
                      </a:r>
                    </a:p>
                  </a:txBody>
                  <a:tcPr/>
                </a:tc>
                <a:extLst>
                  <a:ext uri="{0D108BD9-81ED-4DB2-BD59-A6C34878D82A}">
                    <a16:rowId xmlns:a16="http://schemas.microsoft.com/office/drawing/2014/main" val="3495854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0x10F1005</a:t>
                      </a:r>
                    </a:p>
                  </a:txBody>
                  <a:tcPr/>
                </a:tc>
                <a:extLst>
                  <a:ext uri="{0D108BD9-81ED-4DB2-BD59-A6C34878D82A}">
                    <a16:rowId xmlns:a16="http://schemas.microsoft.com/office/drawing/2014/main" val="38867672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0x10F1004</a:t>
                      </a:r>
                    </a:p>
                  </a:txBody>
                  <a:tcPr/>
                </a:tc>
                <a:extLst>
                  <a:ext uri="{0D108BD9-81ED-4DB2-BD59-A6C34878D82A}">
                    <a16:rowId xmlns:a16="http://schemas.microsoft.com/office/drawing/2014/main" val="9327082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0x10F1003</a:t>
                      </a:r>
                    </a:p>
                  </a:txBody>
                  <a:tcPr/>
                </a:tc>
                <a:extLst>
                  <a:ext uri="{0D108BD9-81ED-4DB2-BD59-A6C34878D82A}">
                    <a16:rowId xmlns:a16="http://schemas.microsoft.com/office/drawing/2014/main" val="443833827"/>
                  </a:ext>
                </a:extLst>
              </a:tr>
            </a:tbl>
          </a:graphicData>
        </a:graphic>
      </p:graphicFrame>
    </p:spTree>
    <p:extLst>
      <p:ext uri="{BB962C8B-B14F-4D97-AF65-F5344CB8AC3E}">
        <p14:creationId xmlns:p14="http://schemas.microsoft.com/office/powerpoint/2010/main" val="3006727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err="1"/>
              <a:t>LittleEndian.exe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4475" y="1152749"/>
            <a:ext cx="4039125" cy="124367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75" y="2545395"/>
            <a:ext cx="4039125" cy="1241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475" y="4012284"/>
            <a:ext cx="4039125" cy="1210080"/>
          </a:xfrm>
          <a:prstGeom prst="rect">
            <a:avLst/>
          </a:prstGeom>
        </p:spPr>
      </p:pic>
      <p:sp>
        <p:nvSpPr>
          <p:cNvPr id="8" name="Right Arrow 7"/>
          <p:cNvSpPr/>
          <p:nvPr/>
        </p:nvSpPr>
        <p:spPr bwMode="auto">
          <a:xfrm rot="6888198">
            <a:off x="4979571" y="812390"/>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ight Arrow 8"/>
          <p:cNvSpPr/>
          <p:nvPr/>
        </p:nvSpPr>
        <p:spPr bwMode="auto">
          <a:xfrm rot="10024508">
            <a:off x="5354622" y="2438039"/>
            <a:ext cx="419448"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p:cNvSpPr/>
          <p:nvPr/>
        </p:nvSpPr>
        <p:spPr bwMode="auto">
          <a:xfrm rot="6888198">
            <a:off x="5567058" y="3727518"/>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4475" y="5454733"/>
            <a:ext cx="4039125" cy="1227849"/>
          </a:xfrm>
          <a:prstGeom prst="rect">
            <a:avLst/>
          </a:prstGeom>
        </p:spPr>
      </p:pic>
      <p:sp>
        <p:nvSpPr>
          <p:cNvPr id="13" name="Right Arrow 12"/>
          <p:cNvSpPr/>
          <p:nvPr/>
        </p:nvSpPr>
        <p:spPr bwMode="auto">
          <a:xfrm rot="6888198">
            <a:off x="5460257" y="5129749"/>
            <a:ext cx="496800" cy="417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pic>
        <p:nvPicPr>
          <p:cNvPr id="14" name="Content Placeholder 3"/>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13431" y="749300"/>
            <a:ext cx="4239790" cy="39235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934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73A7-E66D-B047-8151-BF87C4A48884}"/>
              </a:ext>
            </a:extLst>
          </p:cNvPr>
          <p:cNvSpPr>
            <a:spLocks noGrp="1"/>
          </p:cNvSpPr>
          <p:nvPr>
            <p:ph type="title"/>
          </p:nvPr>
        </p:nvSpPr>
        <p:spPr/>
        <p:txBody>
          <a:bodyPr/>
          <a:lstStyle/>
          <a:p>
            <a:r>
              <a:rPr lang="en-US" dirty="0"/>
              <a:t>Program</a:t>
            </a:r>
            <a:r>
              <a:rPr lang="zh-CN" altLang="en-US" dirty="0"/>
              <a:t> </a:t>
            </a:r>
            <a:r>
              <a:rPr lang="en-US" altLang="zh-CN" dirty="0"/>
              <a:t>Basics</a:t>
            </a:r>
            <a:endParaRPr lang="en-US" dirty="0"/>
          </a:p>
        </p:txBody>
      </p:sp>
      <p:sp>
        <p:nvSpPr>
          <p:cNvPr id="3" name="Content Placeholder 2">
            <a:extLst>
              <a:ext uri="{FF2B5EF4-FFF2-40B4-BE49-F238E27FC236}">
                <a16:creationId xmlns:a16="http://schemas.microsoft.com/office/drawing/2014/main" id="{3B3E5FCC-FFB0-054C-9D94-6B5078DCDB6D}"/>
              </a:ext>
            </a:extLst>
          </p:cNvPr>
          <p:cNvSpPr>
            <a:spLocks noGrp="1"/>
          </p:cNvSpPr>
          <p:nvPr>
            <p:ph idx="1"/>
          </p:nvPr>
        </p:nvSpPr>
        <p:spPr/>
        <p:txBody>
          <a:bodyPr/>
          <a:lstStyle/>
          <a:p>
            <a:r>
              <a:rPr lang="en-US" altLang="zh-CN" dirty="0"/>
              <a:t>Program</a:t>
            </a:r>
            <a:r>
              <a:rPr lang="zh-CN" altLang="en-US" dirty="0"/>
              <a:t> </a:t>
            </a:r>
            <a:r>
              <a:rPr lang="en-US" altLang="zh-CN" dirty="0"/>
              <a:t>on</a:t>
            </a:r>
            <a:r>
              <a:rPr lang="zh-CN" altLang="en-US" dirty="0"/>
              <a:t> </a:t>
            </a:r>
            <a:r>
              <a:rPr lang="en-US" altLang="zh-CN" dirty="0"/>
              <a:t>disk</a:t>
            </a:r>
            <a:endParaRPr lang="en-US" dirty="0"/>
          </a:p>
        </p:txBody>
      </p:sp>
      <p:pic>
        <p:nvPicPr>
          <p:cNvPr id="4" name="Picture 3" descr="A picture containing text&#13;&#10;&#13;&#10;Description automatically generated">
            <a:extLst>
              <a:ext uri="{FF2B5EF4-FFF2-40B4-BE49-F238E27FC236}">
                <a16:creationId xmlns:a16="http://schemas.microsoft.com/office/drawing/2014/main" id="{EB5BD650-BD8A-8041-B927-AED9D8A7B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852" y="2027935"/>
            <a:ext cx="7079226" cy="4080874"/>
          </a:xfrm>
          <a:prstGeom prst="rect">
            <a:avLst/>
          </a:prstGeom>
        </p:spPr>
      </p:pic>
    </p:spTree>
    <p:extLst>
      <p:ext uri="{BB962C8B-B14F-4D97-AF65-F5344CB8AC3E}">
        <p14:creationId xmlns:p14="http://schemas.microsoft.com/office/powerpoint/2010/main" val="418098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573A7-E66D-B047-8151-BF87C4A48884}"/>
              </a:ext>
            </a:extLst>
          </p:cNvPr>
          <p:cNvSpPr>
            <a:spLocks noGrp="1"/>
          </p:cNvSpPr>
          <p:nvPr>
            <p:ph type="title"/>
          </p:nvPr>
        </p:nvSpPr>
        <p:spPr/>
        <p:txBody>
          <a:bodyPr/>
          <a:lstStyle/>
          <a:p>
            <a:r>
              <a:rPr lang="en-US" dirty="0"/>
              <a:t>Program</a:t>
            </a:r>
            <a:r>
              <a:rPr lang="zh-CN" altLang="en-US" dirty="0"/>
              <a:t> </a:t>
            </a:r>
            <a:r>
              <a:rPr lang="en-US" altLang="zh-CN" dirty="0"/>
              <a:t>Basics</a:t>
            </a:r>
            <a:endParaRPr lang="en-US" dirty="0"/>
          </a:p>
        </p:txBody>
      </p:sp>
      <p:sp>
        <p:nvSpPr>
          <p:cNvPr id="3" name="Content Placeholder 2">
            <a:extLst>
              <a:ext uri="{FF2B5EF4-FFF2-40B4-BE49-F238E27FC236}">
                <a16:creationId xmlns:a16="http://schemas.microsoft.com/office/drawing/2014/main" id="{3B3E5FCC-FFB0-054C-9D94-6B5078DCDB6D}"/>
              </a:ext>
            </a:extLst>
          </p:cNvPr>
          <p:cNvSpPr>
            <a:spLocks noGrp="1"/>
          </p:cNvSpPr>
          <p:nvPr>
            <p:ph idx="1"/>
          </p:nvPr>
        </p:nvSpPr>
        <p:spPr/>
        <p:txBody>
          <a:bodyPr/>
          <a:lstStyle/>
          <a:p>
            <a:r>
              <a:rPr lang="en-US" altLang="zh-CN" dirty="0"/>
              <a:t>Program</a:t>
            </a:r>
            <a:r>
              <a:rPr lang="zh-CN" altLang="en-US" dirty="0"/>
              <a:t> </a:t>
            </a:r>
            <a:r>
              <a:rPr lang="en-US" altLang="zh-CN" dirty="0"/>
              <a:t>on</a:t>
            </a:r>
            <a:r>
              <a:rPr lang="zh-CN" altLang="en-US" dirty="0"/>
              <a:t> </a:t>
            </a:r>
            <a:r>
              <a:rPr lang="en-US" altLang="zh-CN" dirty="0"/>
              <a:t>disk</a:t>
            </a:r>
            <a:endParaRPr lang="en-US" dirty="0"/>
          </a:p>
        </p:txBody>
      </p:sp>
      <p:pic>
        <p:nvPicPr>
          <p:cNvPr id="5" name="Picture 4">
            <a:extLst>
              <a:ext uri="{FF2B5EF4-FFF2-40B4-BE49-F238E27FC236}">
                <a16:creationId xmlns:a16="http://schemas.microsoft.com/office/drawing/2014/main" id="{ECCCC02F-F382-7143-90F5-176E603BB7F8}"/>
              </a:ext>
            </a:extLst>
          </p:cNvPr>
          <p:cNvPicPr>
            <a:picLocks noChangeAspect="1"/>
          </p:cNvPicPr>
          <p:nvPr/>
        </p:nvPicPr>
        <p:blipFill>
          <a:blip r:embed="rId2"/>
          <a:stretch>
            <a:fillRect/>
          </a:stretch>
        </p:blipFill>
        <p:spPr>
          <a:xfrm>
            <a:off x="3084131" y="1055686"/>
            <a:ext cx="3637566" cy="5802313"/>
          </a:xfrm>
          <a:prstGeom prst="rect">
            <a:avLst/>
          </a:prstGeom>
        </p:spPr>
      </p:pic>
      <p:pic>
        <p:nvPicPr>
          <p:cNvPr id="7" name="Picture 6">
            <a:extLst>
              <a:ext uri="{FF2B5EF4-FFF2-40B4-BE49-F238E27FC236}">
                <a16:creationId xmlns:a16="http://schemas.microsoft.com/office/drawing/2014/main" id="{7BD5C579-D694-1D45-9209-144BF6D4F2B9}"/>
              </a:ext>
            </a:extLst>
          </p:cNvPr>
          <p:cNvPicPr>
            <a:picLocks noChangeAspect="1"/>
          </p:cNvPicPr>
          <p:nvPr/>
        </p:nvPicPr>
        <p:blipFill>
          <a:blip r:embed="rId3"/>
          <a:stretch>
            <a:fillRect/>
          </a:stretch>
        </p:blipFill>
        <p:spPr>
          <a:xfrm>
            <a:off x="404431" y="2362200"/>
            <a:ext cx="2679700" cy="1066800"/>
          </a:xfrm>
          <a:prstGeom prst="rect">
            <a:avLst/>
          </a:prstGeom>
        </p:spPr>
      </p:pic>
    </p:spTree>
    <p:extLst>
      <p:ext uri="{BB962C8B-B14F-4D97-AF65-F5344CB8AC3E}">
        <p14:creationId xmlns:p14="http://schemas.microsoft.com/office/powerpoint/2010/main" val="124174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E433-27E6-D64B-83BF-C41ADDEC19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1CB9CF-5305-FF47-B69C-2E7E844A25A2}"/>
              </a:ext>
            </a:extLst>
          </p:cNvPr>
          <p:cNvSpPr>
            <a:spLocks noGrp="1"/>
          </p:cNvSpPr>
          <p:nvPr>
            <p:ph idx="1"/>
          </p:nvPr>
        </p:nvSpPr>
        <p:spPr>
          <a:xfrm>
            <a:off x="2416683" y="2866771"/>
            <a:ext cx="8524875" cy="4313238"/>
          </a:xfrm>
        </p:spPr>
        <p:txBody>
          <a:bodyPr/>
          <a:lstStyle/>
          <a:p>
            <a:pPr marL="0" indent="0">
              <a:buNone/>
            </a:pPr>
            <a:r>
              <a:rPr lang="en-US" altLang="zh-CN" sz="4000" dirty="0"/>
              <a:t>Review:</a:t>
            </a:r>
            <a:r>
              <a:rPr lang="zh-CN" altLang="en-US" sz="4000" dirty="0"/>
              <a:t> </a:t>
            </a:r>
            <a:r>
              <a:rPr lang="en-US" altLang="zh-CN" sz="4000" dirty="0"/>
              <a:t>PE</a:t>
            </a:r>
            <a:r>
              <a:rPr lang="zh-CN" altLang="en-US" sz="4000" dirty="0"/>
              <a:t> </a:t>
            </a:r>
            <a:r>
              <a:rPr lang="en-US" altLang="zh-CN" sz="4000" dirty="0"/>
              <a:t>Format</a:t>
            </a:r>
            <a:endParaRPr lang="en-US" sz="4000" dirty="0"/>
          </a:p>
        </p:txBody>
      </p:sp>
    </p:spTree>
    <p:extLst>
      <p:ext uri="{BB962C8B-B14F-4D97-AF65-F5344CB8AC3E}">
        <p14:creationId xmlns:p14="http://schemas.microsoft.com/office/powerpoint/2010/main" val="4210400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6E49B-9DF2-9F44-89EF-1B44341A9308}"/>
              </a:ext>
            </a:extLst>
          </p:cNvPr>
          <p:cNvSpPr>
            <a:spLocks noGrp="1"/>
          </p:cNvSpPr>
          <p:nvPr>
            <p:ph type="title"/>
          </p:nvPr>
        </p:nvSpPr>
        <p:spPr/>
        <p:txBody>
          <a:bodyPr/>
          <a:lstStyle/>
          <a:p>
            <a:r>
              <a:rPr lang="en-US" dirty="0"/>
              <a:t>Program</a:t>
            </a:r>
            <a:r>
              <a:rPr lang="zh-CN" altLang="en-US" dirty="0"/>
              <a:t> </a:t>
            </a:r>
            <a:r>
              <a:rPr lang="en-US" altLang="zh-CN" dirty="0"/>
              <a:t>Basics</a:t>
            </a:r>
            <a:endParaRPr lang="en-US" dirty="0"/>
          </a:p>
        </p:txBody>
      </p:sp>
      <p:sp>
        <p:nvSpPr>
          <p:cNvPr id="3" name="Content Placeholder 2">
            <a:extLst>
              <a:ext uri="{FF2B5EF4-FFF2-40B4-BE49-F238E27FC236}">
                <a16:creationId xmlns:a16="http://schemas.microsoft.com/office/drawing/2014/main" id="{20534A87-1461-4B49-B5DF-95A44FE1D905}"/>
              </a:ext>
            </a:extLst>
          </p:cNvPr>
          <p:cNvSpPr>
            <a:spLocks noGrp="1"/>
          </p:cNvSpPr>
          <p:nvPr>
            <p:ph idx="1"/>
          </p:nvPr>
        </p:nvSpPr>
        <p:spPr/>
        <p:txBody>
          <a:bodyPr/>
          <a:lstStyle/>
          <a:p>
            <a:r>
              <a:rPr lang="en-US" altLang="zh-CN" dirty="0"/>
              <a:t>Program</a:t>
            </a:r>
            <a:r>
              <a:rPr lang="zh-CN" altLang="en-US" dirty="0"/>
              <a:t> </a:t>
            </a:r>
            <a:r>
              <a:rPr lang="en-US" altLang="zh-CN" dirty="0"/>
              <a:t>in</a:t>
            </a:r>
            <a:r>
              <a:rPr lang="zh-CN" altLang="en-US" dirty="0"/>
              <a:t> </a:t>
            </a:r>
            <a:r>
              <a:rPr lang="en-US" altLang="zh-CN" dirty="0"/>
              <a:t>memory</a:t>
            </a:r>
            <a:endParaRPr lang="en-US" dirty="0"/>
          </a:p>
        </p:txBody>
      </p:sp>
      <p:pic>
        <p:nvPicPr>
          <p:cNvPr id="4" name="Picture 3">
            <a:extLst>
              <a:ext uri="{FF2B5EF4-FFF2-40B4-BE49-F238E27FC236}">
                <a16:creationId xmlns:a16="http://schemas.microsoft.com/office/drawing/2014/main" id="{6BC510DA-75E5-5246-923F-A4823A3DFC44}"/>
              </a:ext>
            </a:extLst>
          </p:cNvPr>
          <p:cNvPicPr>
            <a:picLocks noChangeAspect="1"/>
          </p:cNvPicPr>
          <p:nvPr/>
        </p:nvPicPr>
        <p:blipFill>
          <a:blip r:embed="rId2"/>
          <a:stretch>
            <a:fillRect/>
          </a:stretch>
        </p:blipFill>
        <p:spPr>
          <a:xfrm>
            <a:off x="404431" y="2362200"/>
            <a:ext cx="2679700" cy="1066800"/>
          </a:xfrm>
          <a:prstGeom prst="rect">
            <a:avLst/>
          </a:prstGeom>
        </p:spPr>
      </p:pic>
      <p:pic>
        <p:nvPicPr>
          <p:cNvPr id="5" name="Picture 4">
            <a:extLst>
              <a:ext uri="{FF2B5EF4-FFF2-40B4-BE49-F238E27FC236}">
                <a16:creationId xmlns:a16="http://schemas.microsoft.com/office/drawing/2014/main" id="{15038F49-F179-704D-9ACC-E2765EA2F285}"/>
              </a:ext>
            </a:extLst>
          </p:cNvPr>
          <p:cNvPicPr>
            <a:picLocks noChangeAspect="1"/>
          </p:cNvPicPr>
          <p:nvPr/>
        </p:nvPicPr>
        <p:blipFill>
          <a:blip r:embed="rId3"/>
          <a:stretch>
            <a:fillRect/>
          </a:stretch>
        </p:blipFill>
        <p:spPr>
          <a:xfrm>
            <a:off x="4587209" y="2095500"/>
            <a:ext cx="2679700" cy="1600200"/>
          </a:xfrm>
          <a:prstGeom prst="rect">
            <a:avLst/>
          </a:prstGeom>
        </p:spPr>
      </p:pic>
      <p:sp>
        <p:nvSpPr>
          <p:cNvPr id="6" name="Rectangle 5">
            <a:extLst>
              <a:ext uri="{FF2B5EF4-FFF2-40B4-BE49-F238E27FC236}">
                <a16:creationId xmlns:a16="http://schemas.microsoft.com/office/drawing/2014/main" id="{D4BF471E-D1A6-2B4A-91EF-CE884FC172F2}"/>
              </a:ext>
            </a:extLst>
          </p:cNvPr>
          <p:cNvSpPr/>
          <p:nvPr/>
        </p:nvSpPr>
        <p:spPr bwMode="auto">
          <a:xfrm>
            <a:off x="4321277" y="1489075"/>
            <a:ext cx="3392129" cy="259622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CE278AA-D714-E742-9AB3-C6D8E37C80EF}"/>
              </a:ext>
            </a:extLst>
          </p:cNvPr>
          <p:cNvSpPr txBox="1"/>
          <p:nvPr/>
        </p:nvSpPr>
        <p:spPr>
          <a:xfrm>
            <a:off x="5442155" y="1055687"/>
            <a:ext cx="1109599" cy="400110"/>
          </a:xfrm>
          <a:prstGeom prst="rect">
            <a:avLst/>
          </a:prstGeom>
          <a:noFill/>
        </p:spPr>
        <p:txBody>
          <a:bodyPr wrap="none" rtlCol="0">
            <a:spAutoFit/>
          </a:bodyPr>
          <a:lstStyle/>
          <a:p>
            <a:r>
              <a:rPr lang="en-US" altLang="zh-CN" dirty="0"/>
              <a:t>Memory</a:t>
            </a:r>
            <a:endParaRPr lang="en-US" dirty="0"/>
          </a:p>
        </p:txBody>
      </p:sp>
      <p:sp>
        <p:nvSpPr>
          <p:cNvPr id="8" name="Right Arrow 7">
            <a:extLst>
              <a:ext uri="{FF2B5EF4-FFF2-40B4-BE49-F238E27FC236}">
                <a16:creationId xmlns:a16="http://schemas.microsoft.com/office/drawing/2014/main" id="{4A95F0DE-1E06-C64A-B508-213A5C0E88A9}"/>
              </a:ext>
            </a:extLst>
          </p:cNvPr>
          <p:cNvSpPr/>
          <p:nvPr/>
        </p:nvSpPr>
        <p:spPr bwMode="auto">
          <a:xfrm>
            <a:off x="3347884" y="2580968"/>
            <a:ext cx="722671" cy="61180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TextBox 8">
            <a:extLst>
              <a:ext uri="{FF2B5EF4-FFF2-40B4-BE49-F238E27FC236}">
                <a16:creationId xmlns:a16="http://schemas.microsoft.com/office/drawing/2014/main" id="{37847AAB-1826-2642-934F-D52DC72C91AB}"/>
              </a:ext>
            </a:extLst>
          </p:cNvPr>
          <p:cNvSpPr txBox="1"/>
          <p:nvPr/>
        </p:nvSpPr>
        <p:spPr>
          <a:xfrm>
            <a:off x="7780134" y="1255742"/>
            <a:ext cx="1290738" cy="584775"/>
          </a:xfrm>
          <a:prstGeom prst="rect">
            <a:avLst/>
          </a:prstGeom>
          <a:noFill/>
        </p:spPr>
        <p:txBody>
          <a:bodyPr wrap="none" rtlCol="0">
            <a:spAutoFit/>
          </a:bodyPr>
          <a:lstStyle/>
          <a:p>
            <a:r>
              <a:rPr lang="en-US" altLang="zh-CN" sz="1600" dirty="0"/>
              <a:t>low</a:t>
            </a:r>
            <a:r>
              <a:rPr lang="zh-CN" altLang="en-US" sz="1600" dirty="0"/>
              <a:t> </a:t>
            </a:r>
            <a:r>
              <a:rPr lang="en-US" altLang="zh-CN" sz="1600" dirty="0"/>
              <a:t>memory</a:t>
            </a:r>
          </a:p>
          <a:p>
            <a:r>
              <a:rPr lang="en-US" altLang="zh-CN" sz="1600" dirty="0" err="1"/>
              <a:t>addr</a:t>
            </a:r>
            <a:endParaRPr lang="en-US" sz="1600" dirty="0"/>
          </a:p>
        </p:txBody>
      </p:sp>
      <p:sp>
        <p:nvSpPr>
          <p:cNvPr id="10" name="TextBox 9">
            <a:extLst>
              <a:ext uri="{FF2B5EF4-FFF2-40B4-BE49-F238E27FC236}">
                <a16:creationId xmlns:a16="http://schemas.microsoft.com/office/drawing/2014/main" id="{731CEA51-4AD5-314A-B9F6-2F108A18C187}"/>
              </a:ext>
            </a:extLst>
          </p:cNvPr>
          <p:cNvSpPr txBox="1"/>
          <p:nvPr/>
        </p:nvSpPr>
        <p:spPr>
          <a:xfrm>
            <a:off x="7699984" y="3826193"/>
            <a:ext cx="1370888" cy="584775"/>
          </a:xfrm>
          <a:prstGeom prst="rect">
            <a:avLst/>
          </a:prstGeom>
          <a:noFill/>
        </p:spPr>
        <p:txBody>
          <a:bodyPr wrap="none" rtlCol="0">
            <a:spAutoFit/>
          </a:bodyPr>
          <a:lstStyle/>
          <a:p>
            <a:r>
              <a:rPr lang="en-US" altLang="zh-CN" sz="1600" dirty="0"/>
              <a:t>high</a:t>
            </a:r>
            <a:r>
              <a:rPr lang="zh-CN" altLang="en-US" sz="1600" dirty="0"/>
              <a:t> </a:t>
            </a:r>
            <a:r>
              <a:rPr lang="en-US" altLang="zh-CN" sz="1600" dirty="0"/>
              <a:t>memory</a:t>
            </a:r>
          </a:p>
          <a:p>
            <a:r>
              <a:rPr lang="en-US" altLang="zh-CN" sz="1600" dirty="0" err="1"/>
              <a:t>addr</a:t>
            </a:r>
            <a:endParaRPr lang="en-US" sz="1600" dirty="0"/>
          </a:p>
        </p:txBody>
      </p:sp>
    </p:spTree>
    <p:extLst>
      <p:ext uri="{BB962C8B-B14F-4D97-AF65-F5344CB8AC3E}">
        <p14:creationId xmlns:p14="http://schemas.microsoft.com/office/powerpoint/2010/main" val="147373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5BA87-24E6-674E-98C0-EE1465974B39}"/>
              </a:ext>
            </a:extLst>
          </p:cNvPr>
          <p:cNvSpPr>
            <a:spLocks noGrp="1"/>
          </p:cNvSpPr>
          <p:nvPr>
            <p:ph type="title"/>
          </p:nvPr>
        </p:nvSpPr>
        <p:spPr/>
        <p:txBody>
          <a:bodyPr/>
          <a:lstStyle/>
          <a:p>
            <a:r>
              <a:rPr lang="en-US" dirty="0"/>
              <a:t>Program</a:t>
            </a:r>
            <a:r>
              <a:rPr lang="zh-CN" altLang="en-US" dirty="0"/>
              <a:t> </a:t>
            </a:r>
            <a:r>
              <a:rPr lang="en-US" altLang="zh-CN" dirty="0"/>
              <a:t>Basics</a:t>
            </a:r>
            <a:endParaRPr lang="en-US" dirty="0"/>
          </a:p>
        </p:txBody>
      </p:sp>
      <p:pic>
        <p:nvPicPr>
          <p:cNvPr id="5" name="Picture 4">
            <a:extLst>
              <a:ext uri="{FF2B5EF4-FFF2-40B4-BE49-F238E27FC236}">
                <a16:creationId xmlns:a16="http://schemas.microsoft.com/office/drawing/2014/main" id="{56B07F86-0A36-604B-A2EB-4828E60CAA1A}"/>
              </a:ext>
            </a:extLst>
          </p:cNvPr>
          <p:cNvPicPr>
            <a:picLocks noChangeAspect="1"/>
          </p:cNvPicPr>
          <p:nvPr/>
        </p:nvPicPr>
        <p:blipFill>
          <a:blip r:embed="rId2"/>
          <a:stretch>
            <a:fillRect/>
          </a:stretch>
        </p:blipFill>
        <p:spPr>
          <a:xfrm>
            <a:off x="708383" y="2287229"/>
            <a:ext cx="2679700" cy="1600200"/>
          </a:xfrm>
          <a:prstGeom prst="rect">
            <a:avLst/>
          </a:prstGeom>
        </p:spPr>
      </p:pic>
      <p:sp>
        <p:nvSpPr>
          <p:cNvPr id="6" name="Rectangle 5">
            <a:extLst>
              <a:ext uri="{FF2B5EF4-FFF2-40B4-BE49-F238E27FC236}">
                <a16:creationId xmlns:a16="http://schemas.microsoft.com/office/drawing/2014/main" id="{D39F4900-711D-254D-9E93-3D5FD3F8F8E3}"/>
              </a:ext>
            </a:extLst>
          </p:cNvPr>
          <p:cNvSpPr/>
          <p:nvPr/>
        </p:nvSpPr>
        <p:spPr bwMode="auto">
          <a:xfrm>
            <a:off x="442451" y="1680804"/>
            <a:ext cx="3392129" cy="259622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5C7BE84C-45F9-7141-A63D-0C93579FDBDC}"/>
              </a:ext>
            </a:extLst>
          </p:cNvPr>
          <p:cNvSpPr txBox="1"/>
          <p:nvPr/>
        </p:nvSpPr>
        <p:spPr>
          <a:xfrm>
            <a:off x="1563329" y="1247416"/>
            <a:ext cx="1109599" cy="400110"/>
          </a:xfrm>
          <a:prstGeom prst="rect">
            <a:avLst/>
          </a:prstGeom>
          <a:noFill/>
        </p:spPr>
        <p:txBody>
          <a:bodyPr wrap="none" rtlCol="0">
            <a:spAutoFit/>
          </a:bodyPr>
          <a:lstStyle/>
          <a:p>
            <a:r>
              <a:rPr lang="en-US" altLang="zh-CN" dirty="0"/>
              <a:t>Memory</a:t>
            </a:r>
            <a:endParaRPr lang="en-US" dirty="0"/>
          </a:p>
        </p:txBody>
      </p:sp>
      <p:sp>
        <p:nvSpPr>
          <p:cNvPr id="8" name="TextBox 7">
            <a:extLst>
              <a:ext uri="{FF2B5EF4-FFF2-40B4-BE49-F238E27FC236}">
                <a16:creationId xmlns:a16="http://schemas.microsoft.com/office/drawing/2014/main" id="{E2B81C99-60FB-6743-A98A-F735A96BA54A}"/>
              </a:ext>
            </a:extLst>
          </p:cNvPr>
          <p:cNvSpPr txBox="1"/>
          <p:nvPr/>
        </p:nvSpPr>
        <p:spPr>
          <a:xfrm>
            <a:off x="3901308" y="1447471"/>
            <a:ext cx="1290738" cy="584775"/>
          </a:xfrm>
          <a:prstGeom prst="rect">
            <a:avLst/>
          </a:prstGeom>
          <a:noFill/>
        </p:spPr>
        <p:txBody>
          <a:bodyPr wrap="none" rtlCol="0">
            <a:spAutoFit/>
          </a:bodyPr>
          <a:lstStyle/>
          <a:p>
            <a:r>
              <a:rPr lang="en-US" altLang="zh-CN" sz="1600" dirty="0"/>
              <a:t>low</a:t>
            </a:r>
            <a:r>
              <a:rPr lang="zh-CN" altLang="en-US" sz="1600" dirty="0"/>
              <a:t> </a:t>
            </a:r>
            <a:r>
              <a:rPr lang="en-US" altLang="zh-CN" sz="1600" dirty="0"/>
              <a:t>memory</a:t>
            </a:r>
          </a:p>
          <a:p>
            <a:r>
              <a:rPr lang="en-US" altLang="zh-CN" sz="1600" dirty="0" err="1"/>
              <a:t>addr</a:t>
            </a:r>
            <a:endParaRPr lang="en-US" sz="1600" dirty="0"/>
          </a:p>
        </p:txBody>
      </p:sp>
      <p:sp>
        <p:nvSpPr>
          <p:cNvPr id="9" name="TextBox 8">
            <a:extLst>
              <a:ext uri="{FF2B5EF4-FFF2-40B4-BE49-F238E27FC236}">
                <a16:creationId xmlns:a16="http://schemas.microsoft.com/office/drawing/2014/main" id="{D28192B7-419E-5A41-877C-5119EA506044}"/>
              </a:ext>
            </a:extLst>
          </p:cNvPr>
          <p:cNvSpPr txBox="1"/>
          <p:nvPr/>
        </p:nvSpPr>
        <p:spPr>
          <a:xfrm>
            <a:off x="3821158" y="4017922"/>
            <a:ext cx="1370888" cy="584775"/>
          </a:xfrm>
          <a:prstGeom prst="rect">
            <a:avLst/>
          </a:prstGeom>
          <a:noFill/>
        </p:spPr>
        <p:txBody>
          <a:bodyPr wrap="none" rtlCol="0">
            <a:spAutoFit/>
          </a:bodyPr>
          <a:lstStyle/>
          <a:p>
            <a:r>
              <a:rPr lang="en-US" altLang="zh-CN" sz="1600" dirty="0"/>
              <a:t>high</a:t>
            </a:r>
            <a:r>
              <a:rPr lang="zh-CN" altLang="en-US" sz="1600" dirty="0"/>
              <a:t> </a:t>
            </a:r>
            <a:r>
              <a:rPr lang="en-US" altLang="zh-CN" sz="1600" dirty="0"/>
              <a:t>memory</a:t>
            </a:r>
          </a:p>
          <a:p>
            <a:r>
              <a:rPr lang="en-US" altLang="zh-CN" sz="1600" dirty="0" err="1"/>
              <a:t>addr</a:t>
            </a:r>
            <a:endParaRPr lang="en-US" sz="1600" dirty="0"/>
          </a:p>
        </p:txBody>
      </p:sp>
      <p:pic>
        <p:nvPicPr>
          <p:cNvPr id="13" name="Picture 12" descr="A close up of a logo&#10;&#10;Description automatically generated">
            <a:extLst>
              <a:ext uri="{FF2B5EF4-FFF2-40B4-BE49-F238E27FC236}">
                <a16:creationId xmlns:a16="http://schemas.microsoft.com/office/drawing/2014/main" id="{0A35C08D-2527-7E4E-B46C-E55B97305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229" y="2063545"/>
            <a:ext cx="1905000" cy="1905000"/>
          </a:xfrm>
          <a:prstGeom prst="rect">
            <a:avLst/>
          </a:prstGeom>
        </p:spPr>
      </p:pic>
      <p:sp>
        <p:nvSpPr>
          <p:cNvPr id="14" name="TextBox 13">
            <a:extLst>
              <a:ext uri="{FF2B5EF4-FFF2-40B4-BE49-F238E27FC236}">
                <a16:creationId xmlns:a16="http://schemas.microsoft.com/office/drawing/2014/main" id="{43886798-7A27-C945-A18A-51ACBD13B559}"/>
              </a:ext>
            </a:extLst>
          </p:cNvPr>
          <p:cNvSpPr txBox="1"/>
          <p:nvPr/>
        </p:nvSpPr>
        <p:spPr>
          <a:xfrm>
            <a:off x="6494929" y="1246823"/>
            <a:ext cx="728084" cy="400110"/>
          </a:xfrm>
          <a:prstGeom prst="rect">
            <a:avLst/>
          </a:prstGeom>
          <a:noFill/>
        </p:spPr>
        <p:txBody>
          <a:bodyPr wrap="none" rtlCol="0">
            <a:spAutoFit/>
          </a:bodyPr>
          <a:lstStyle/>
          <a:p>
            <a:r>
              <a:rPr lang="en-US" altLang="zh-CN" dirty="0"/>
              <a:t>CPU</a:t>
            </a:r>
            <a:endParaRPr lang="en-US" dirty="0"/>
          </a:p>
        </p:txBody>
      </p:sp>
      <p:cxnSp>
        <p:nvCxnSpPr>
          <p:cNvPr id="16" name="Straight Arrow Connector 15">
            <a:extLst>
              <a:ext uri="{FF2B5EF4-FFF2-40B4-BE49-F238E27FC236}">
                <a16:creationId xmlns:a16="http://schemas.microsoft.com/office/drawing/2014/main" id="{1442ACE5-3C6D-F647-BC4C-AAE78D335018}"/>
              </a:ext>
            </a:extLst>
          </p:cNvPr>
          <p:cNvCxnSpPr/>
          <p:nvPr/>
        </p:nvCxnSpPr>
        <p:spPr bwMode="auto">
          <a:xfrm>
            <a:off x="3388083" y="3244645"/>
            <a:ext cx="3106846" cy="0"/>
          </a:xfrm>
          <a:prstGeom prst="straightConnector1">
            <a:avLst/>
          </a:prstGeom>
          <a:ln w="38100">
            <a:headEnd type="none" w="med" len="med"/>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6FA3CF6A-B280-174B-B4B0-786A21C5E38A}"/>
              </a:ext>
            </a:extLst>
          </p:cNvPr>
          <p:cNvSpPr txBox="1"/>
          <p:nvPr/>
        </p:nvSpPr>
        <p:spPr>
          <a:xfrm>
            <a:off x="442451" y="4868141"/>
            <a:ext cx="8435617" cy="1015663"/>
          </a:xfrm>
          <a:prstGeom prst="rect">
            <a:avLst/>
          </a:prstGeom>
          <a:noFill/>
        </p:spPr>
        <p:txBody>
          <a:bodyPr wrap="square" rtlCol="0">
            <a:spAutoFit/>
          </a:bodyPr>
          <a:lstStyle/>
          <a:p>
            <a:pPr marL="342900" indent="-342900">
              <a:buFont typeface="Arial" panose="020B0604020202020204" pitchFamily="34" charset="0"/>
              <a:buChar char="•"/>
            </a:pPr>
            <a:r>
              <a:rPr lang="en-US" altLang="zh-CN" dirty="0"/>
              <a:t>The</a:t>
            </a:r>
            <a:r>
              <a:rPr lang="zh-CN" altLang="en-US" dirty="0"/>
              <a:t> </a:t>
            </a:r>
            <a:r>
              <a:rPr lang="en-US" altLang="zh-CN" dirty="0"/>
              <a:t>CPU</a:t>
            </a:r>
            <a:r>
              <a:rPr lang="zh-CN" altLang="en-US" dirty="0"/>
              <a:t> </a:t>
            </a:r>
            <a:r>
              <a:rPr lang="en-US" altLang="zh-CN" dirty="0"/>
              <a:t>fetches</a:t>
            </a:r>
            <a:r>
              <a:rPr lang="zh-CN" altLang="en-US" dirty="0"/>
              <a:t> </a:t>
            </a:r>
            <a:r>
              <a:rPr lang="en-US" altLang="zh-CN" dirty="0"/>
              <a:t>the</a:t>
            </a:r>
            <a:r>
              <a:rPr lang="zh-CN" altLang="en-US" dirty="0"/>
              <a:t> </a:t>
            </a:r>
            <a:r>
              <a:rPr lang="en-US" altLang="zh-CN" dirty="0"/>
              <a:t>machine</a:t>
            </a:r>
            <a:r>
              <a:rPr lang="zh-CN" altLang="en-US" dirty="0"/>
              <a:t> </a:t>
            </a:r>
            <a:r>
              <a:rPr lang="en-US" altLang="zh-CN" dirty="0"/>
              <a:t>instruction,</a:t>
            </a:r>
            <a:r>
              <a:rPr lang="zh-CN" altLang="en-US" dirty="0"/>
              <a:t> </a:t>
            </a:r>
            <a:r>
              <a:rPr lang="en-US" altLang="zh-CN" dirty="0"/>
              <a:t>decodes</a:t>
            </a:r>
            <a:r>
              <a:rPr lang="zh-CN" altLang="en-US" dirty="0"/>
              <a:t> </a:t>
            </a:r>
            <a:r>
              <a:rPr lang="en-US" altLang="zh-CN" dirty="0"/>
              <a:t>it,</a:t>
            </a:r>
            <a:r>
              <a:rPr lang="zh-CN" altLang="en-US" dirty="0"/>
              <a:t> </a:t>
            </a:r>
            <a:r>
              <a:rPr lang="en-US" altLang="zh-CN" dirty="0"/>
              <a:t>and</a:t>
            </a:r>
            <a:r>
              <a:rPr lang="zh-CN" altLang="en-US" dirty="0"/>
              <a:t> </a:t>
            </a:r>
            <a:r>
              <a:rPr lang="en-US" altLang="zh-CN" dirty="0"/>
              <a:t>executes</a:t>
            </a:r>
            <a:r>
              <a:rPr lang="zh-CN" altLang="en-US" dirty="0"/>
              <a:t> </a:t>
            </a:r>
            <a:r>
              <a:rPr lang="en-US" altLang="zh-CN" dirty="0"/>
              <a:t>it</a:t>
            </a:r>
          </a:p>
          <a:p>
            <a:pPr marL="342900" indent="-342900">
              <a:buFont typeface="Arial" panose="020B0604020202020204" pitchFamily="34" charset="0"/>
              <a:buChar char="•"/>
            </a:pPr>
            <a:r>
              <a:rPr lang="en-US" altLang="zh-CN" dirty="0"/>
              <a:t>The</a:t>
            </a:r>
            <a:r>
              <a:rPr lang="zh-CN" altLang="en-US" dirty="0"/>
              <a:t> </a:t>
            </a:r>
            <a:r>
              <a:rPr lang="en-US" altLang="zh-CN" dirty="0"/>
              <a:t>CPU</a:t>
            </a:r>
            <a:r>
              <a:rPr lang="zh-CN" altLang="en-US" dirty="0"/>
              <a:t> </a:t>
            </a:r>
            <a:r>
              <a:rPr lang="en-US" altLang="zh-CN" dirty="0"/>
              <a:t>fetches</a:t>
            </a:r>
            <a:r>
              <a:rPr lang="zh-CN" altLang="en-US" dirty="0"/>
              <a:t> </a:t>
            </a:r>
            <a:r>
              <a:rPr lang="en-US" altLang="zh-CN" dirty="0"/>
              <a:t>the</a:t>
            </a:r>
            <a:r>
              <a:rPr lang="zh-CN" altLang="en-US" dirty="0"/>
              <a:t> </a:t>
            </a:r>
            <a:r>
              <a:rPr lang="en-US" altLang="zh-CN" dirty="0"/>
              <a:t>required</a:t>
            </a:r>
            <a:r>
              <a:rPr lang="zh-CN" altLang="en-US" dirty="0"/>
              <a:t> </a:t>
            </a:r>
            <a:r>
              <a:rPr lang="en-US" altLang="zh-CN" dirty="0"/>
              <a:t>data</a:t>
            </a:r>
            <a:r>
              <a:rPr lang="zh-CN" altLang="en-US" dirty="0"/>
              <a:t> </a:t>
            </a:r>
            <a:r>
              <a:rPr lang="en-US" altLang="zh-CN" dirty="0"/>
              <a:t>from</a:t>
            </a:r>
            <a:r>
              <a:rPr lang="zh-CN" altLang="en-US" dirty="0"/>
              <a:t> </a:t>
            </a:r>
            <a:r>
              <a:rPr lang="en-US" altLang="zh-CN" dirty="0"/>
              <a:t>memory,</a:t>
            </a:r>
            <a:r>
              <a:rPr lang="zh-CN" altLang="en-US" dirty="0"/>
              <a:t> </a:t>
            </a:r>
            <a:r>
              <a:rPr lang="en-US" altLang="zh-CN" dirty="0"/>
              <a:t>the</a:t>
            </a:r>
            <a:r>
              <a:rPr lang="zh-CN" altLang="en-US" dirty="0"/>
              <a:t> </a:t>
            </a:r>
            <a:r>
              <a:rPr lang="en-US" altLang="zh-CN" dirty="0"/>
              <a:t>data</a:t>
            </a:r>
            <a:r>
              <a:rPr lang="zh-CN" altLang="en-US" dirty="0"/>
              <a:t> </a:t>
            </a:r>
            <a:r>
              <a:rPr lang="en-US" altLang="zh-CN" dirty="0"/>
              <a:t>can</a:t>
            </a:r>
            <a:r>
              <a:rPr lang="zh-CN" altLang="en-US" dirty="0"/>
              <a:t> </a:t>
            </a:r>
            <a:r>
              <a:rPr lang="en-US" altLang="zh-CN" dirty="0"/>
              <a:t>also</a:t>
            </a:r>
            <a:r>
              <a:rPr lang="zh-CN" altLang="en-US" dirty="0"/>
              <a:t> </a:t>
            </a:r>
            <a:r>
              <a:rPr lang="en-US" altLang="zh-CN" dirty="0"/>
              <a:t>be</a:t>
            </a:r>
            <a:r>
              <a:rPr lang="zh-CN" altLang="en-US" dirty="0"/>
              <a:t> </a:t>
            </a:r>
            <a:r>
              <a:rPr lang="en-US" altLang="zh-CN" dirty="0"/>
              <a:t>written</a:t>
            </a:r>
            <a:r>
              <a:rPr lang="zh-CN" altLang="en-US" dirty="0"/>
              <a:t> </a:t>
            </a:r>
            <a:r>
              <a:rPr lang="en-US" altLang="zh-CN" dirty="0"/>
              <a:t>to</a:t>
            </a:r>
            <a:r>
              <a:rPr lang="zh-CN" altLang="en-US" dirty="0"/>
              <a:t> </a:t>
            </a:r>
            <a:r>
              <a:rPr lang="en-US" altLang="zh-CN" dirty="0"/>
              <a:t>the</a:t>
            </a:r>
            <a:r>
              <a:rPr lang="zh-CN" altLang="en-US" dirty="0"/>
              <a:t> </a:t>
            </a:r>
            <a:r>
              <a:rPr lang="en-US" altLang="zh-CN" dirty="0"/>
              <a:t>memory</a:t>
            </a:r>
            <a:endParaRPr lang="en-US" dirty="0"/>
          </a:p>
        </p:txBody>
      </p:sp>
    </p:spTree>
    <p:extLst>
      <p:ext uri="{BB962C8B-B14F-4D97-AF65-F5344CB8AC3E}">
        <p14:creationId xmlns:p14="http://schemas.microsoft.com/office/powerpoint/2010/main" val="980142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41675" y="2619475"/>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800" dirty="0"/>
              <a:t>IA-32</a:t>
            </a:r>
            <a:r>
              <a:rPr lang="zh-CN" altLang="en-US" sz="4800" dirty="0"/>
              <a:t> </a:t>
            </a:r>
            <a:r>
              <a:rPr lang="en-US" altLang="zh-CN" sz="4800" dirty="0"/>
              <a:t>Register</a:t>
            </a:r>
            <a:endParaRPr lang="en-US" sz="4800" dirty="0"/>
          </a:p>
        </p:txBody>
      </p:sp>
    </p:spTree>
    <p:extLst>
      <p:ext uri="{BB962C8B-B14F-4D97-AF65-F5344CB8AC3E}">
        <p14:creationId xmlns:p14="http://schemas.microsoft.com/office/powerpoint/2010/main" val="3802124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 IA</a:t>
            </a:r>
            <a:r>
              <a:rPr lang="en-US" altLang="zh-CN" dirty="0"/>
              <a:t>-</a:t>
            </a:r>
            <a:r>
              <a:rPr lang="en-US" dirty="0"/>
              <a:t>32 Processor</a:t>
            </a:r>
            <a:br>
              <a:rPr lang="en-US" dirty="0"/>
            </a:br>
            <a:endParaRPr lang="en-US" dirty="0"/>
          </a:p>
        </p:txBody>
      </p:sp>
      <p:sp>
        <p:nvSpPr>
          <p:cNvPr id="3" name="Content Placeholder 2"/>
          <p:cNvSpPr>
            <a:spLocks noGrp="1"/>
          </p:cNvSpPr>
          <p:nvPr>
            <p:ph idx="1"/>
          </p:nvPr>
        </p:nvSpPr>
        <p:spPr/>
        <p:txBody>
          <a:bodyPr/>
          <a:lstStyle/>
          <a:p>
            <a:r>
              <a:rPr lang="en-US" dirty="0"/>
              <a:t>Intel uses IA</a:t>
            </a:r>
            <a:r>
              <a:rPr lang="en-US" altLang="zh-CN" dirty="0"/>
              <a:t>-</a:t>
            </a:r>
            <a:r>
              <a:rPr lang="en-US" dirty="0"/>
              <a:t>32 to refer to Pentium processor family, in order to distinguish them from their 64-bit architectures.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0000" y="2480360"/>
            <a:ext cx="5604200" cy="3225439"/>
          </a:xfrm>
          <a:prstGeom prst="rect">
            <a:avLst/>
          </a:prstGeom>
        </p:spPr>
      </p:pic>
    </p:spTree>
    <p:extLst>
      <p:ext uri="{BB962C8B-B14F-4D97-AF65-F5344CB8AC3E}">
        <p14:creationId xmlns:p14="http://schemas.microsoft.com/office/powerpoint/2010/main" val="2337100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C111-D428-4F4A-87E8-445042068E3E}"/>
              </a:ext>
            </a:extLst>
          </p:cNvPr>
          <p:cNvSpPr>
            <a:spLocks noGrp="1"/>
          </p:cNvSpPr>
          <p:nvPr>
            <p:ph type="title"/>
          </p:nvPr>
        </p:nvSpPr>
        <p:spPr/>
        <p:txBody>
          <a:bodyPr/>
          <a:lstStyle/>
          <a:p>
            <a:r>
              <a:rPr lang="en-US" dirty="0"/>
              <a:t>CPU Registers</a:t>
            </a:r>
          </a:p>
        </p:txBody>
      </p:sp>
      <p:sp>
        <p:nvSpPr>
          <p:cNvPr id="3" name="Content Placeholder 2">
            <a:extLst>
              <a:ext uri="{FF2B5EF4-FFF2-40B4-BE49-F238E27FC236}">
                <a16:creationId xmlns:a16="http://schemas.microsoft.com/office/drawing/2014/main" id="{EA28C112-5B3B-B94E-A30C-C41BD7FD05FD}"/>
              </a:ext>
            </a:extLst>
          </p:cNvPr>
          <p:cNvSpPr>
            <a:spLocks noGrp="1"/>
          </p:cNvSpPr>
          <p:nvPr>
            <p:ph idx="1"/>
          </p:nvPr>
        </p:nvSpPr>
        <p:spPr>
          <a:xfrm>
            <a:off x="295275" y="1272381"/>
            <a:ext cx="8524875" cy="4313238"/>
          </a:xfrm>
        </p:spPr>
        <p:txBody>
          <a:bodyPr/>
          <a:lstStyle/>
          <a:p>
            <a:r>
              <a:rPr lang="en-US" dirty="0"/>
              <a:t>The CPU contains special storage called registers.</a:t>
            </a:r>
          </a:p>
          <a:p>
            <a:r>
              <a:rPr lang="en-US" dirty="0"/>
              <a:t>The CPU can access data in registers much faster than data in memory</a:t>
            </a:r>
          </a:p>
          <a:p>
            <a:endParaRPr lang="en-US" dirty="0"/>
          </a:p>
        </p:txBody>
      </p:sp>
      <p:pic>
        <p:nvPicPr>
          <p:cNvPr id="4" name="Picture 3">
            <a:extLst>
              <a:ext uri="{FF2B5EF4-FFF2-40B4-BE49-F238E27FC236}">
                <a16:creationId xmlns:a16="http://schemas.microsoft.com/office/drawing/2014/main" id="{135E55C0-A372-E74B-A81F-726245400D84}"/>
              </a:ext>
            </a:extLst>
          </p:cNvPr>
          <p:cNvPicPr>
            <a:picLocks noChangeAspect="1"/>
          </p:cNvPicPr>
          <p:nvPr/>
        </p:nvPicPr>
        <p:blipFill>
          <a:blip r:embed="rId2"/>
          <a:stretch>
            <a:fillRect/>
          </a:stretch>
        </p:blipFill>
        <p:spPr>
          <a:xfrm>
            <a:off x="1696508" y="2148962"/>
            <a:ext cx="5750984" cy="4313238"/>
          </a:xfrm>
          <a:prstGeom prst="rect">
            <a:avLst/>
          </a:prstGeom>
        </p:spPr>
      </p:pic>
    </p:spTree>
    <p:extLst>
      <p:ext uri="{BB962C8B-B14F-4D97-AF65-F5344CB8AC3E}">
        <p14:creationId xmlns:p14="http://schemas.microsoft.com/office/powerpoint/2010/main" val="2781112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Register Set</a:t>
            </a:r>
            <a:br>
              <a:rPr lang="en-US" dirty="0"/>
            </a:br>
            <a:endParaRPr lang="en-US" dirty="0"/>
          </a:p>
        </p:txBody>
      </p:sp>
      <p:sp>
        <p:nvSpPr>
          <p:cNvPr id="3" name="Content Placeholder 2"/>
          <p:cNvSpPr>
            <a:spLocks noGrp="1"/>
          </p:cNvSpPr>
          <p:nvPr>
            <p:ph idx="1"/>
          </p:nvPr>
        </p:nvSpPr>
        <p:spPr>
          <a:xfrm>
            <a:off x="295275" y="1049688"/>
            <a:ext cx="8524875" cy="4313238"/>
          </a:xfrm>
        </p:spPr>
        <p:txBody>
          <a:bodyPr/>
          <a:lstStyle/>
          <a:p>
            <a:r>
              <a:rPr lang="en-US" dirty="0"/>
              <a:t>There are three types of registers: </a:t>
            </a:r>
          </a:p>
          <a:p>
            <a:pPr lvl="1"/>
            <a:r>
              <a:rPr lang="en-US" dirty="0"/>
              <a:t>general-purpose data registers, </a:t>
            </a:r>
          </a:p>
          <a:p>
            <a:pPr lvl="1"/>
            <a:r>
              <a:rPr lang="en-US" dirty="0"/>
              <a:t>segment registers,</a:t>
            </a:r>
          </a:p>
          <a:p>
            <a:pPr lvl="1"/>
            <a:r>
              <a:rPr lang="en-US" dirty="0"/>
              <a:t>status and control registers.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033" y="2700294"/>
            <a:ext cx="6842207" cy="4157705"/>
          </a:xfrm>
          <a:prstGeom prst="rect">
            <a:avLst/>
          </a:prstGeom>
        </p:spPr>
      </p:pic>
    </p:spTree>
    <p:extLst>
      <p:ext uri="{BB962C8B-B14F-4D97-AF65-F5344CB8AC3E}">
        <p14:creationId xmlns:p14="http://schemas.microsoft.com/office/powerpoint/2010/main" val="1781765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43805" y="2315955"/>
            <a:ext cx="6607175" cy="4148691"/>
          </a:xfrm>
          <a:prstGeom prst="rect">
            <a:avLst/>
          </a:prstGeom>
        </p:spPr>
      </p:pic>
      <p:sp>
        <p:nvSpPr>
          <p:cNvPr id="2" name="Title 1"/>
          <p:cNvSpPr>
            <a:spLocks noGrp="1"/>
          </p:cNvSpPr>
          <p:nvPr>
            <p:ph type="title"/>
          </p:nvPr>
        </p:nvSpPr>
        <p:spPr/>
        <p:txBody>
          <a:bodyPr/>
          <a:lstStyle/>
          <a:p>
            <a:r>
              <a:rPr lang="en-US" dirty="0"/>
              <a:t>General-purpose Registers</a:t>
            </a:r>
            <a:br>
              <a:rPr lang="en-US" dirty="0"/>
            </a:br>
            <a:br>
              <a:rPr lang="en-US" b="0" dirty="0"/>
            </a:br>
            <a:endParaRPr lang="en-US" dirty="0"/>
          </a:p>
        </p:txBody>
      </p:sp>
      <p:sp>
        <p:nvSpPr>
          <p:cNvPr id="3" name="Content Placeholder 2"/>
          <p:cNvSpPr>
            <a:spLocks noGrp="1"/>
          </p:cNvSpPr>
          <p:nvPr>
            <p:ph idx="1"/>
          </p:nvPr>
        </p:nvSpPr>
        <p:spPr>
          <a:xfrm>
            <a:off x="300038" y="919059"/>
            <a:ext cx="8524875" cy="4313238"/>
          </a:xfrm>
        </p:spPr>
        <p:txBody>
          <a:bodyPr/>
          <a:lstStyle/>
          <a:p>
            <a:r>
              <a:rPr lang="en-US" dirty="0"/>
              <a:t>The </a:t>
            </a:r>
            <a:r>
              <a:rPr lang="en-US" b="1" dirty="0"/>
              <a:t>eight</a:t>
            </a:r>
            <a:r>
              <a:rPr lang="en-US" dirty="0"/>
              <a:t> 32-bit general-purpose data registers are used to hold operands for logical and arithmetic operations, operands for address calculations and memory pointers</a:t>
            </a:r>
          </a:p>
          <a:p>
            <a:endParaRPr lang="en-US" dirty="0"/>
          </a:p>
        </p:txBody>
      </p:sp>
      <p:sp>
        <p:nvSpPr>
          <p:cNvPr id="6" name="Right Arrow 5"/>
          <p:cNvSpPr/>
          <p:nvPr/>
        </p:nvSpPr>
        <p:spPr bwMode="auto">
          <a:xfrm rot="9028274">
            <a:off x="1030345" y="2791674"/>
            <a:ext cx="617517" cy="36384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p:cNvSpPr txBox="1"/>
          <p:nvPr/>
        </p:nvSpPr>
        <p:spPr>
          <a:xfrm>
            <a:off x="120880" y="3053709"/>
            <a:ext cx="1039067" cy="400110"/>
          </a:xfrm>
          <a:prstGeom prst="rect">
            <a:avLst/>
          </a:prstGeom>
          <a:noFill/>
        </p:spPr>
        <p:txBody>
          <a:bodyPr wrap="none" rtlCol="0">
            <a:spAutoFit/>
          </a:bodyPr>
          <a:lstStyle/>
          <a:p>
            <a:r>
              <a:rPr lang="en-US" altLang="zh-CN" dirty="0"/>
              <a:t>4</a:t>
            </a:r>
            <a:r>
              <a:rPr lang="zh-CN" altLang="en-US" dirty="0"/>
              <a:t> </a:t>
            </a:r>
            <a:r>
              <a:rPr lang="en-US" altLang="zh-CN" dirty="0"/>
              <a:t>Bytes</a:t>
            </a:r>
            <a:endParaRPr lang="en-US" dirty="0"/>
          </a:p>
        </p:txBody>
      </p:sp>
      <p:sp>
        <p:nvSpPr>
          <p:cNvPr id="4" name="Rectangle 3">
            <a:extLst>
              <a:ext uri="{FF2B5EF4-FFF2-40B4-BE49-F238E27FC236}">
                <a16:creationId xmlns:a16="http://schemas.microsoft.com/office/drawing/2014/main" id="{7273395E-5813-084B-9F40-8D842436BF8C}"/>
              </a:ext>
            </a:extLst>
          </p:cNvPr>
          <p:cNvSpPr/>
          <p:nvPr/>
        </p:nvSpPr>
        <p:spPr bwMode="auto">
          <a:xfrm>
            <a:off x="1159947" y="5014452"/>
            <a:ext cx="6691033" cy="1450194"/>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583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Other</a:t>
            </a:r>
            <a:r>
              <a:rPr lang="zh-CN" altLang="en-US" dirty="0"/>
              <a:t> </a:t>
            </a:r>
            <a:r>
              <a:rPr lang="en-US" altLang="zh-CN" dirty="0"/>
              <a:t>uses</a:t>
            </a:r>
            <a:r>
              <a:rPr lang="mr-IN" altLang="zh-CN" dirty="0"/>
              <a:t>…</a:t>
            </a:r>
            <a:endParaRPr lang="en-US" dirty="0"/>
          </a:p>
        </p:txBody>
      </p:sp>
      <p:sp>
        <p:nvSpPr>
          <p:cNvPr id="3" name="Content Placeholder 2"/>
          <p:cNvSpPr>
            <a:spLocks noGrp="1"/>
          </p:cNvSpPr>
          <p:nvPr>
            <p:ph idx="1"/>
          </p:nvPr>
        </p:nvSpPr>
        <p:spPr>
          <a:xfrm>
            <a:off x="295275" y="1239724"/>
            <a:ext cx="8524875" cy="4313238"/>
          </a:xfrm>
        </p:spPr>
        <p:txBody>
          <a:bodyPr/>
          <a:lstStyle/>
          <a:p>
            <a:pPr lvl="1"/>
            <a:r>
              <a:rPr lang="en-US" sz="2400" dirty="0"/>
              <a:t>EAX—Accumulator for operands and results data.</a:t>
            </a:r>
          </a:p>
          <a:p>
            <a:pPr lvl="1"/>
            <a:r>
              <a:rPr lang="en-US" sz="2400" dirty="0"/>
              <a:t>EBX—Pointer to data in the DS segment.</a:t>
            </a:r>
          </a:p>
          <a:p>
            <a:pPr lvl="1"/>
            <a:r>
              <a:rPr lang="en-US" sz="2400" dirty="0"/>
              <a:t>ECX—Counter for string and loop operations.</a:t>
            </a:r>
          </a:p>
          <a:p>
            <a:pPr lvl="1"/>
            <a:r>
              <a:rPr lang="en-US" sz="2400" dirty="0"/>
              <a:t>EDX—I/O pointer.</a:t>
            </a:r>
          </a:p>
          <a:p>
            <a:endParaRPr lang="en-US" dirty="0"/>
          </a:p>
        </p:txBody>
      </p:sp>
      <p:sp>
        <p:nvSpPr>
          <p:cNvPr id="5" name="TextBox 4"/>
          <p:cNvSpPr txBox="1"/>
          <p:nvPr/>
        </p:nvSpPr>
        <p:spPr>
          <a:xfrm>
            <a:off x="295275" y="3396343"/>
            <a:ext cx="8167007" cy="2246769"/>
          </a:xfrm>
          <a:prstGeom prst="rect">
            <a:avLst/>
          </a:prstGeom>
          <a:noFill/>
        </p:spPr>
        <p:txBody>
          <a:bodyPr wrap="square" rtlCol="0">
            <a:spAutoFit/>
          </a:bodyPr>
          <a:lstStyle/>
          <a:p>
            <a:pPr marL="457200" indent="-457200">
              <a:buFont typeface="+mj-lt"/>
              <a:buAutoNum type="arabicPeriod"/>
            </a:pPr>
            <a:r>
              <a:rPr lang="en-US" altLang="zh-CN" dirty="0"/>
              <a:t>We</a:t>
            </a:r>
            <a:r>
              <a:rPr lang="zh-CN" altLang="en-US" dirty="0"/>
              <a:t> </a:t>
            </a:r>
            <a:r>
              <a:rPr lang="en-US" altLang="zh-CN" dirty="0"/>
              <a:t>use</a:t>
            </a:r>
            <a:r>
              <a:rPr lang="zh-CN" altLang="en-US" dirty="0"/>
              <a:t> </a:t>
            </a:r>
            <a:r>
              <a:rPr lang="en-US" altLang="zh-CN" dirty="0"/>
              <a:t>these</a:t>
            </a:r>
            <a:r>
              <a:rPr lang="zh-CN" altLang="en-US" dirty="0"/>
              <a:t> </a:t>
            </a:r>
            <a:r>
              <a:rPr lang="en-US" altLang="zh-CN" dirty="0"/>
              <a:t>four</a:t>
            </a:r>
            <a:r>
              <a:rPr lang="zh-CN" altLang="en-US" dirty="0"/>
              <a:t> </a:t>
            </a:r>
            <a:r>
              <a:rPr lang="en-US" altLang="zh-CN" dirty="0"/>
              <a:t>registers</a:t>
            </a:r>
            <a:r>
              <a:rPr lang="zh-CN" altLang="en-US" dirty="0"/>
              <a:t> </a:t>
            </a:r>
            <a:r>
              <a:rPr lang="en-US" altLang="zh-CN" dirty="0"/>
              <a:t>when</a:t>
            </a:r>
            <a:r>
              <a:rPr lang="zh-CN" altLang="en-US" dirty="0"/>
              <a:t> </a:t>
            </a:r>
            <a:r>
              <a:rPr lang="en-US" altLang="zh-CN" dirty="0"/>
              <a:t>we</a:t>
            </a:r>
            <a:r>
              <a:rPr lang="zh-CN" altLang="en-US" dirty="0"/>
              <a:t> </a:t>
            </a:r>
            <a:r>
              <a:rPr lang="en-US" altLang="zh-CN" dirty="0"/>
              <a:t>perform</a:t>
            </a:r>
            <a:r>
              <a:rPr lang="zh-CN" altLang="en-US" dirty="0"/>
              <a:t> </a:t>
            </a:r>
            <a:r>
              <a:rPr lang="en-US" dirty="0"/>
              <a:t>arithmetic operations</a:t>
            </a:r>
            <a:r>
              <a:rPr lang="zh-CN" altLang="en-US" dirty="0"/>
              <a:t> </a:t>
            </a:r>
            <a:r>
              <a:rPr lang="en-US" altLang="zh-CN" dirty="0"/>
              <a:t>(ADD,</a:t>
            </a:r>
            <a:r>
              <a:rPr lang="zh-CN" altLang="en-US" dirty="0"/>
              <a:t> </a:t>
            </a:r>
            <a:r>
              <a:rPr lang="en-US" altLang="zh-CN" dirty="0"/>
              <a:t>SUB,</a:t>
            </a:r>
            <a:r>
              <a:rPr lang="zh-CN" altLang="en-US" dirty="0"/>
              <a:t> </a:t>
            </a:r>
            <a:r>
              <a:rPr lang="en-US" altLang="zh-CN" dirty="0"/>
              <a:t>XOR,</a:t>
            </a:r>
            <a:r>
              <a:rPr lang="zh-CN" altLang="en-US" dirty="0"/>
              <a:t> </a:t>
            </a:r>
            <a:r>
              <a:rPr lang="en-US" altLang="zh-CN" dirty="0"/>
              <a:t>OR)</a:t>
            </a:r>
            <a:r>
              <a:rPr lang="zh-CN" altLang="en-US" dirty="0"/>
              <a:t> </a:t>
            </a:r>
            <a:r>
              <a:rPr lang="en-US" altLang="zh-CN" dirty="0"/>
              <a:t>--</a:t>
            </a:r>
            <a:r>
              <a:rPr lang="zh-CN" altLang="en-US" dirty="0"/>
              <a:t> </a:t>
            </a:r>
            <a:r>
              <a:rPr lang="en-US" altLang="zh-CN" dirty="0"/>
              <a:t>store</a:t>
            </a:r>
            <a:r>
              <a:rPr lang="zh-CN" altLang="en-US" dirty="0"/>
              <a:t> </a:t>
            </a:r>
            <a:r>
              <a:rPr lang="en-US" altLang="zh-CN" dirty="0"/>
              <a:t>constant</a:t>
            </a:r>
            <a:r>
              <a:rPr lang="zh-CN" altLang="en-US" dirty="0"/>
              <a:t> </a:t>
            </a:r>
            <a:r>
              <a:rPr lang="en-US" altLang="zh-CN" dirty="0"/>
              <a:t>or</a:t>
            </a:r>
            <a:r>
              <a:rPr lang="zh-CN" altLang="en-US" dirty="0"/>
              <a:t> </a:t>
            </a:r>
            <a:r>
              <a:rPr lang="en-US" altLang="zh-CN" dirty="0"/>
              <a:t>variable’s</a:t>
            </a:r>
            <a:r>
              <a:rPr lang="zh-CN" altLang="en-US" dirty="0"/>
              <a:t> </a:t>
            </a:r>
            <a:r>
              <a:rPr lang="en-US" altLang="zh-CN" dirty="0"/>
              <a:t>value.</a:t>
            </a:r>
            <a:r>
              <a:rPr lang="zh-CN" altLang="en-US" dirty="0"/>
              <a:t> </a:t>
            </a:r>
            <a:endParaRPr lang="en-US" altLang="zh-CN" dirty="0"/>
          </a:p>
          <a:p>
            <a:pPr marL="457200" indent="-457200">
              <a:buFont typeface="+mj-lt"/>
              <a:buAutoNum type="arabicPeriod"/>
            </a:pPr>
            <a:r>
              <a:rPr lang="en-US" altLang="zh-CN" dirty="0"/>
              <a:t>Some</a:t>
            </a:r>
            <a:r>
              <a:rPr lang="zh-CN" altLang="en-US" dirty="0"/>
              <a:t> </a:t>
            </a:r>
            <a:r>
              <a:rPr lang="en-US" altLang="zh-CN" dirty="0"/>
              <a:t>assembly</a:t>
            </a:r>
            <a:r>
              <a:rPr lang="zh-CN" altLang="en-US" dirty="0"/>
              <a:t> </a:t>
            </a:r>
            <a:r>
              <a:rPr lang="en-US" altLang="zh-CN" dirty="0"/>
              <a:t>operations</a:t>
            </a:r>
            <a:r>
              <a:rPr lang="zh-CN" altLang="en-US" dirty="0"/>
              <a:t> </a:t>
            </a:r>
            <a:r>
              <a:rPr lang="en-US" altLang="zh-CN" dirty="0"/>
              <a:t>(MUL,</a:t>
            </a:r>
            <a:r>
              <a:rPr lang="zh-CN" altLang="en-US" dirty="0"/>
              <a:t> </a:t>
            </a:r>
            <a:r>
              <a:rPr lang="en-US" altLang="zh-CN" dirty="0"/>
              <a:t>DIV,</a:t>
            </a:r>
            <a:r>
              <a:rPr lang="zh-CN" altLang="en-US" dirty="0"/>
              <a:t> </a:t>
            </a:r>
            <a:r>
              <a:rPr lang="en-US" altLang="zh-CN" dirty="0"/>
              <a:t>LODS)</a:t>
            </a:r>
            <a:r>
              <a:rPr lang="zh-CN" altLang="en-US" dirty="0"/>
              <a:t> </a:t>
            </a:r>
            <a:r>
              <a:rPr lang="en-US" altLang="zh-CN" dirty="0"/>
              <a:t>directly</a:t>
            </a:r>
            <a:r>
              <a:rPr lang="zh-CN" altLang="en-US" dirty="0"/>
              <a:t> </a:t>
            </a:r>
            <a:r>
              <a:rPr lang="en-US" altLang="zh-CN" dirty="0"/>
              <a:t>operate</a:t>
            </a:r>
            <a:r>
              <a:rPr lang="zh-CN" altLang="en-US" dirty="0"/>
              <a:t> </a:t>
            </a:r>
            <a:r>
              <a:rPr lang="en-US" altLang="zh-CN" dirty="0"/>
              <a:t>these</a:t>
            </a:r>
            <a:r>
              <a:rPr lang="zh-CN" altLang="en-US" dirty="0"/>
              <a:t> </a:t>
            </a:r>
            <a:r>
              <a:rPr lang="en-US" altLang="zh-CN" dirty="0"/>
              <a:t>register</a:t>
            </a:r>
            <a:r>
              <a:rPr lang="zh-CN" altLang="en-US" dirty="0"/>
              <a:t> </a:t>
            </a:r>
            <a:r>
              <a:rPr lang="en-US" altLang="zh-CN" dirty="0"/>
              <a:t>and</a:t>
            </a:r>
            <a:r>
              <a:rPr lang="zh-CN" altLang="en-US" dirty="0"/>
              <a:t> </a:t>
            </a:r>
            <a:r>
              <a:rPr lang="en-US" altLang="zh-CN" dirty="0"/>
              <a:t>altered</a:t>
            </a:r>
            <a:r>
              <a:rPr lang="zh-CN" altLang="en-US" dirty="0"/>
              <a:t> </a:t>
            </a:r>
            <a:r>
              <a:rPr lang="en-US" altLang="zh-CN" dirty="0"/>
              <a:t>the</a:t>
            </a:r>
            <a:r>
              <a:rPr lang="zh-CN" altLang="en-US" dirty="0"/>
              <a:t> </a:t>
            </a:r>
            <a:r>
              <a:rPr lang="en-US" altLang="zh-CN" dirty="0"/>
              <a:t>value</a:t>
            </a:r>
            <a:r>
              <a:rPr lang="zh-CN" altLang="en-US" dirty="0"/>
              <a:t> </a:t>
            </a:r>
            <a:r>
              <a:rPr lang="en-US" altLang="zh-CN" dirty="0"/>
              <a:t>when</a:t>
            </a:r>
            <a:r>
              <a:rPr lang="zh-CN" altLang="en-US" dirty="0"/>
              <a:t> </a:t>
            </a:r>
            <a:r>
              <a:rPr lang="en-US" altLang="zh-CN" dirty="0"/>
              <a:t>finished.</a:t>
            </a:r>
          </a:p>
          <a:p>
            <a:pPr marL="457200" indent="-457200">
              <a:buFont typeface="+mj-lt"/>
              <a:buAutoNum type="arabicPeriod"/>
            </a:pPr>
            <a:r>
              <a:rPr lang="en-US" altLang="zh-CN" dirty="0"/>
              <a:t>ECX</a:t>
            </a:r>
            <a:r>
              <a:rPr lang="zh-CN" altLang="en-US" dirty="0"/>
              <a:t> </a:t>
            </a:r>
            <a:r>
              <a:rPr lang="en-US" altLang="zh-CN" dirty="0"/>
              <a:t>is</a:t>
            </a:r>
            <a:r>
              <a:rPr lang="zh-CN" altLang="en-US" dirty="0"/>
              <a:t> </a:t>
            </a:r>
            <a:r>
              <a:rPr lang="en-US" altLang="zh-CN" dirty="0"/>
              <a:t>used</a:t>
            </a:r>
            <a:r>
              <a:rPr lang="zh-CN" altLang="en-US" dirty="0"/>
              <a:t> </a:t>
            </a:r>
            <a:r>
              <a:rPr lang="en-US" altLang="zh-CN" dirty="0"/>
              <a:t>for</a:t>
            </a:r>
            <a:r>
              <a:rPr lang="zh-CN" altLang="en-US" dirty="0"/>
              <a:t> </a:t>
            </a:r>
            <a:r>
              <a:rPr lang="en-US" altLang="zh-CN" dirty="0"/>
              <a:t>loop</a:t>
            </a:r>
            <a:r>
              <a:rPr lang="zh-CN" altLang="en-US" dirty="0"/>
              <a:t> </a:t>
            </a:r>
            <a:r>
              <a:rPr lang="en-US" altLang="zh-CN" dirty="0"/>
              <a:t>count</a:t>
            </a:r>
            <a:r>
              <a:rPr lang="zh-CN" altLang="en-US" dirty="0"/>
              <a:t> </a:t>
            </a:r>
            <a:r>
              <a:rPr lang="zh-CN" altLang="en-US" dirty="0">
                <a:sym typeface="Wingdings"/>
              </a:rPr>
              <a:t> </a:t>
            </a:r>
            <a:r>
              <a:rPr lang="en-US" altLang="zh-CN" dirty="0">
                <a:sym typeface="Wingdings"/>
              </a:rPr>
              <a:t>decrease</a:t>
            </a:r>
            <a:r>
              <a:rPr lang="zh-CN" altLang="en-US" dirty="0">
                <a:sym typeface="Wingdings"/>
              </a:rPr>
              <a:t> </a:t>
            </a:r>
            <a:r>
              <a:rPr lang="en-US" altLang="zh-CN" dirty="0">
                <a:sym typeface="Wingdings"/>
              </a:rPr>
              <a:t>1</a:t>
            </a:r>
            <a:r>
              <a:rPr lang="zh-CN" altLang="en-US" dirty="0">
                <a:sym typeface="Wingdings"/>
              </a:rPr>
              <a:t> </a:t>
            </a:r>
            <a:r>
              <a:rPr lang="en-US" altLang="zh-CN" dirty="0">
                <a:sym typeface="Wingdings"/>
              </a:rPr>
              <a:t>after</a:t>
            </a:r>
            <a:r>
              <a:rPr lang="zh-CN" altLang="en-US" dirty="0">
                <a:sym typeface="Wingdings"/>
              </a:rPr>
              <a:t> </a:t>
            </a:r>
            <a:r>
              <a:rPr lang="en-US" altLang="zh-CN" dirty="0">
                <a:sym typeface="Wingdings"/>
              </a:rPr>
              <a:t>each</a:t>
            </a:r>
            <a:r>
              <a:rPr lang="zh-CN" altLang="en-US" dirty="0">
                <a:sym typeface="Wingdings"/>
              </a:rPr>
              <a:t> </a:t>
            </a:r>
            <a:r>
              <a:rPr lang="en-US" altLang="zh-CN" dirty="0">
                <a:sym typeface="Wingdings"/>
              </a:rPr>
              <a:t>loop</a:t>
            </a:r>
          </a:p>
          <a:p>
            <a:pPr marL="457200" indent="-457200">
              <a:buFont typeface="+mj-lt"/>
              <a:buAutoNum type="arabicPeriod"/>
            </a:pPr>
            <a:r>
              <a:rPr lang="en-US" altLang="zh-CN" dirty="0"/>
              <a:t>EAX</a:t>
            </a:r>
            <a:r>
              <a:rPr lang="zh-CN" altLang="en-US" dirty="0"/>
              <a:t> </a:t>
            </a:r>
            <a:r>
              <a:rPr lang="en-US" altLang="zh-CN" dirty="0"/>
              <a:t>is</a:t>
            </a:r>
            <a:r>
              <a:rPr lang="zh-CN" altLang="en-US" dirty="0"/>
              <a:t> </a:t>
            </a:r>
            <a:r>
              <a:rPr lang="en-US" altLang="zh-CN" dirty="0"/>
              <a:t>used</a:t>
            </a:r>
            <a:r>
              <a:rPr lang="zh-CN" altLang="en-US" dirty="0"/>
              <a:t> </a:t>
            </a:r>
            <a:r>
              <a:rPr lang="en-US" altLang="zh-CN" dirty="0"/>
              <a:t>for</a:t>
            </a:r>
            <a:r>
              <a:rPr lang="zh-CN" altLang="en-US" dirty="0"/>
              <a:t> </a:t>
            </a:r>
            <a:r>
              <a:rPr lang="en-US" altLang="zh-CN" dirty="0"/>
              <a:t>storing</a:t>
            </a:r>
            <a:r>
              <a:rPr lang="zh-CN" altLang="en-US" dirty="0"/>
              <a:t> </a:t>
            </a:r>
            <a:r>
              <a:rPr lang="en-US" altLang="zh-CN" dirty="0"/>
              <a:t>the</a:t>
            </a:r>
            <a:r>
              <a:rPr lang="zh-CN" altLang="en-US" dirty="0"/>
              <a:t> </a:t>
            </a:r>
            <a:r>
              <a:rPr lang="en-US" altLang="zh-CN" dirty="0"/>
              <a:t>return</a:t>
            </a:r>
            <a:r>
              <a:rPr lang="zh-CN" altLang="en-US" dirty="0"/>
              <a:t> </a:t>
            </a:r>
            <a:r>
              <a:rPr lang="en-US" altLang="zh-CN" dirty="0"/>
              <a:t>value</a:t>
            </a:r>
            <a:r>
              <a:rPr lang="zh-CN" altLang="en-US" dirty="0"/>
              <a:t> </a:t>
            </a:r>
            <a:r>
              <a:rPr lang="en-US" altLang="zh-CN" dirty="0"/>
              <a:t>of</a:t>
            </a:r>
            <a:r>
              <a:rPr lang="zh-CN" altLang="en-US" dirty="0"/>
              <a:t> </a:t>
            </a:r>
            <a:r>
              <a:rPr lang="en-US" altLang="zh-CN" dirty="0"/>
              <a:t>a</a:t>
            </a:r>
            <a:r>
              <a:rPr lang="zh-CN" altLang="en-US" dirty="0"/>
              <a:t> </a:t>
            </a:r>
            <a:r>
              <a:rPr lang="en-US" altLang="zh-CN" dirty="0"/>
              <a:t>function</a:t>
            </a:r>
            <a:r>
              <a:rPr lang="zh-CN" altLang="en-US" dirty="0"/>
              <a:t> </a:t>
            </a:r>
            <a:r>
              <a:rPr lang="en-US" altLang="zh-CN" dirty="0"/>
              <a:t>(Win32</a:t>
            </a:r>
            <a:r>
              <a:rPr lang="zh-CN" altLang="en-US" dirty="0"/>
              <a:t> </a:t>
            </a:r>
            <a:r>
              <a:rPr lang="en-US" altLang="zh-CN" dirty="0"/>
              <a:t>API)</a:t>
            </a:r>
          </a:p>
        </p:txBody>
      </p:sp>
    </p:spTree>
    <p:extLst>
      <p:ext uri="{BB962C8B-B14F-4D97-AF65-F5344CB8AC3E}">
        <p14:creationId xmlns:p14="http://schemas.microsoft.com/office/powerpoint/2010/main" val="3998524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Other</a:t>
            </a:r>
            <a:r>
              <a:rPr lang="zh-CN" altLang="en-US" dirty="0"/>
              <a:t> </a:t>
            </a:r>
            <a:r>
              <a:rPr lang="en-US" altLang="zh-CN" dirty="0"/>
              <a:t>uses</a:t>
            </a:r>
            <a:r>
              <a:rPr lang="mr-IN" altLang="zh-CN" dirty="0"/>
              <a:t>…</a:t>
            </a:r>
            <a:endParaRPr lang="en-US" dirty="0"/>
          </a:p>
        </p:txBody>
      </p:sp>
      <p:sp>
        <p:nvSpPr>
          <p:cNvPr id="3" name="Content Placeholder 2"/>
          <p:cNvSpPr>
            <a:spLocks noGrp="1"/>
          </p:cNvSpPr>
          <p:nvPr>
            <p:ph idx="1"/>
          </p:nvPr>
        </p:nvSpPr>
        <p:spPr>
          <a:xfrm>
            <a:off x="295275" y="1085314"/>
            <a:ext cx="8524875" cy="4313238"/>
          </a:xfrm>
        </p:spPr>
        <p:txBody>
          <a:bodyPr/>
          <a:lstStyle/>
          <a:p>
            <a:r>
              <a:rPr lang="en-US" dirty="0"/>
              <a:t>ESI—Pointer to data in the segment pointed to by the DS register; source pointer for string operations.</a:t>
            </a:r>
          </a:p>
          <a:p>
            <a:r>
              <a:rPr lang="en-US" dirty="0"/>
              <a:t>EDI—Pointer to data (or destination) in the segment pointed to by the ES register; destination pointer for string operations.</a:t>
            </a:r>
          </a:p>
          <a:p>
            <a:r>
              <a:rPr lang="en-US" b="1" dirty="0">
                <a:solidFill>
                  <a:srgbClr val="FF0000"/>
                </a:solidFill>
              </a:rPr>
              <a:t>EBP—Pointer to data on the stack</a:t>
            </a:r>
            <a:r>
              <a:rPr lang="en-US" altLang="zh-CN" b="1" dirty="0">
                <a:solidFill>
                  <a:srgbClr val="FF0000"/>
                </a:solidFill>
              </a:rPr>
              <a:t>.</a:t>
            </a:r>
            <a:endParaRPr lang="en-US" b="1" dirty="0">
              <a:solidFill>
                <a:srgbClr val="FF0000"/>
              </a:solidFill>
            </a:endParaRPr>
          </a:p>
          <a:p>
            <a:r>
              <a:rPr lang="en-US" b="1" dirty="0">
                <a:solidFill>
                  <a:srgbClr val="FF0000"/>
                </a:solidFill>
              </a:rPr>
              <a:t>ESP—Stack pointer</a:t>
            </a:r>
            <a:r>
              <a:rPr lang="en-US" altLang="zh-CN" b="1" dirty="0">
                <a:solidFill>
                  <a:srgbClr val="FF0000"/>
                </a:solidFill>
              </a:rPr>
              <a:t>.</a:t>
            </a:r>
            <a:endParaRPr lang="en-US" b="1" dirty="0">
              <a:solidFill>
                <a:srgbClr val="FF0000"/>
              </a:solidFill>
            </a:endParaRPr>
          </a:p>
          <a:p>
            <a:endParaRPr lang="en-US" dirty="0"/>
          </a:p>
        </p:txBody>
      </p:sp>
      <p:sp>
        <p:nvSpPr>
          <p:cNvPr id="4" name="Left Arrow 3"/>
          <p:cNvSpPr/>
          <p:nvPr/>
        </p:nvSpPr>
        <p:spPr bwMode="auto">
          <a:xfrm rot="2746071">
            <a:off x="700645" y="3443814"/>
            <a:ext cx="1068779" cy="51063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5" name="TextBox 4"/>
          <p:cNvSpPr txBox="1"/>
          <p:nvPr/>
        </p:nvSpPr>
        <p:spPr>
          <a:xfrm>
            <a:off x="1223158" y="4239491"/>
            <a:ext cx="2989152" cy="400110"/>
          </a:xfrm>
          <a:prstGeom prst="rect">
            <a:avLst/>
          </a:prstGeom>
          <a:noFill/>
        </p:spPr>
        <p:txBody>
          <a:bodyPr wrap="none" rtlCol="0">
            <a:spAutoFit/>
          </a:bodyPr>
          <a:lstStyle/>
          <a:p>
            <a:r>
              <a:rPr lang="en-US" altLang="zh-CN" dirty="0"/>
              <a:t>PUSH,</a:t>
            </a:r>
            <a:r>
              <a:rPr lang="zh-CN" altLang="en-US" dirty="0"/>
              <a:t> </a:t>
            </a:r>
            <a:r>
              <a:rPr lang="en-US" altLang="zh-CN" dirty="0"/>
              <a:t>POP,</a:t>
            </a:r>
            <a:r>
              <a:rPr lang="zh-CN" altLang="en-US" dirty="0"/>
              <a:t> </a:t>
            </a:r>
            <a:r>
              <a:rPr lang="en-US" altLang="zh-CN" dirty="0"/>
              <a:t>CALL,</a:t>
            </a:r>
            <a:r>
              <a:rPr lang="zh-CN" altLang="en-US" dirty="0"/>
              <a:t> </a:t>
            </a:r>
            <a:r>
              <a:rPr lang="en-US" altLang="zh-CN" dirty="0"/>
              <a:t>RET</a:t>
            </a:r>
            <a:endParaRPr lang="en-US" dirty="0"/>
          </a:p>
        </p:txBody>
      </p:sp>
    </p:spTree>
    <p:extLst>
      <p:ext uri="{BB962C8B-B14F-4D97-AF65-F5344CB8AC3E}">
        <p14:creationId xmlns:p14="http://schemas.microsoft.com/office/powerpoint/2010/main" val="7671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348E-67EC-5645-BF44-37F7BF7EB059}"/>
              </a:ext>
            </a:extLst>
          </p:cNvPr>
          <p:cNvSpPr>
            <a:spLocks noGrp="1"/>
          </p:cNvSpPr>
          <p:nvPr>
            <p:ph type="title"/>
          </p:nvPr>
        </p:nvSpPr>
        <p:spPr/>
        <p:txBody>
          <a:bodyPr/>
          <a:lstStyle/>
          <a:p>
            <a:r>
              <a:rPr lang="en-US" dirty="0"/>
              <a:t>Segment Registers</a:t>
            </a:r>
            <a:br>
              <a:rPr lang="en-US" dirty="0"/>
            </a:br>
            <a:br>
              <a:rPr lang="en-US" b="0" dirty="0"/>
            </a:br>
            <a:endParaRPr lang="en-US" dirty="0"/>
          </a:p>
        </p:txBody>
      </p:sp>
      <p:sp>
        <p:nvSpPr>
          <p:cNvPr id="3" name="Content Placeholder 2">
            <a:extLst>
              <a:ext uri="{FF2B5EF4-FFF2-40B4-BE49-F238E27FC236}">
                <a16:creationId xmlns:a16="http://schemas.microsoft.com/office/drawing/2014/main" id="{2C09C717-9B3A-D64B-B8FA-09C9C1A53CB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1D585C9-AD80-1441-A9E7-0803E8F0D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08" y="1350147"/>
            <a:ext cx="6842207" cy="4157705"/>
          </a:xfrm>
          <a:prstGeom prst="rect">
            <a:avLst/>
          </a:prstGeom>
        </p:spPr>
      </p:pic>
      <p:sp>
        <p:nvSpPr>
          <p:cNvPr id="5" name="Rectangle 4">
            <a:extLst>
              <a:ext uri="{FF2B5EF4-FFF2-40B4-BE49-F238E27FC236}">
                <a16:creationId xmlns:a16="http://schemas.microsoft.com/office/drawing/2014/main" id="{E2206285-512C-2C4D-8165-C4D3D61B45D1}"/>
              </a:ext>
            </a:extLst>
          </p:cNvPr>
          <p:cNvSpPr/>
          <p:nvPr/>
        </p:nvSpPr>
        <p:spPr bwMode="auto">
          <a:xfrm>
            <a:off x="5043948" y="1283110"/>
            <a:ext cx="2802194" cy="2816942"/>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099829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BFF6B-91DD-DC4E-A795-10F6D7344717}"/>
              </a:ext>
            </a:extLst>
          </p:cNvPr>
          <p:cNvSpPr>
            <a:spLocks noGrp="1"/>
          </p:cNvSpPr>
          <p:nvPr>
            <p:ph type="title"/>
          </p:nvPr>
        </p:nvSpPr>
        <p:spPr/>
        <p:txBody>
          <a:bodyPr/>
          <a:lstStyle/>
          <a:p>
            <a:r>
              <a:rPr lang="en-US" dirty="0"/>
              <a:t>Portable Executable (PE) file</a:t>
            </a:r>
          </a:p>
        </p:txBody>
      </p:sp>
      <p:sp>
        <p:nvSpPr>
          <p:cNvPr id="3" name="Content Placeholder 2">
            <a:extLst>
              <a:ext uri="{FF2B5EF4-FFF2-40B4-BE49-F238E27FC236}">
                <a16:creationId xmlns:a16="http://schemas.microsoft.com/office/drawing/2014/main" id="{F9D3D51F-DE32-8646-963A-2D6B7777FDD9}"/>
              </a:ext>
            </a:extLst>
          </p:cNvPr>
          <p:cNvSpPr>
            <a:spLocks noGrp="1"/>
          </p:cNvSpPr>
          <p:nvPr>
            <p:ph idx="1"/>
          </p:nvPr>
        </p:nvSpPr>
        <p:spPr>
          <a:xfrm>
            <a:off x="309562" y="1101449"/>
            <a:ext cx="8524875" cy="4313238"/>
          </a:xfrm>
        </p:spPr>
        <p:txBody>
          <a:bodyPr/>
          <a:lstStyle/>
          <a:p>
            <a:r>
              <a:rPr lang="en-US" dirty="0"/>
              <a:t>PE formatted files include:</a:t>
            </a:r>
          </a:p>
          <a:p>
            <a:pPr lvl="1"/>
            <a:r>
              <a:rPr lang="en-US" dirty="0"/>
              <a:t>.exe, .</a:t>
            </a:r>
            <a:r>
              <a:rPr lang="en-US" dirty="0" err="1"/>
              <a:t>scr</a:t>
            </a:r>
            <a:r>
              <a:rPr lang="en-US" dirty="0"/>
              <a:t> (executable)</a:t>
            </a:r>
          </a:p>
          <a:p>
            <a:pPr lvl="1"/>
            <a:r>
              <a:rPr lang="en-US" dirty="0"/>
              <a:t>.</a:t>
            </a:r>
            <a:r>
              <a:rPr lang="en-US" dirty="0" err="1"/>
              <a:t>dll</a:t>
            </a:r>
            <a:r>
              <a:rPr lang="en-US" dirty="0"/>
              <a:t>, .</a:t>
            </a:r>
            <a:r>
              <a:rPr lang="en-US" dirty="0" err="1"/>
              <a:t>ocx</a:t>
            </a:r>
            <a:r>
              <a:rPr lang="en-US" dirty="0"/>
              <a:t>, .</a:t>
            </a:r>
            <a:r>
              <a:rPr lang="en-US" dirty="0" err="1"/>
              <a:t>cpl</a:t>
            </a:r>
            <a:r>
              <a:rPr lang="en-US" dirty="0"/>
              <a:t>, </a:t>
            </a:r>
            <a:r>
              <a:rPr lang="en-US" dirty="0" err="1"/>
              <a:t>drv</a:t>
            </a:r>
            <a:r>
              <a:rPr lang="en-US" dirty="0"/>
              <a:t> (library)</a:t>
            </a:r>
          </a:p>
          <a:p>
            <a:pPr lvl="1"/>
            <a:r>
              <a:rPr lang="en-US" dirty="0"/>
              <a:t>.sys, .vxd (driver files)</a:t>
            </a:r>
          </a:p>
          <a:p>
            <a:pPr lvl="1"/>
            <a:r>
              <a:rPr lang="en-US" dirty="0"/>
              <a:t>.</a:t>
            </a:r>
            <a:r>
              <a:rPr lang="en-US" dirty="0" err="1"/>
              <a:t>obj</a:t>
            </a:r>
            <a:r>
              <a:rPr lang="en-US" dirty="0"/>
              <a:t> (objective file)</a:t>
            </a:r>
          </a:p>
          <a:p>
            <a:r>
              <a:rPr lang="en-US" dirty="0"/>
              <a:t>All PE formatted files can be executed, except </a:t>
            </a:r>
            <a:r>
              <a:rPr lang="en-US" dirty="0" err="1"/>
              <a:t>obj</a:t>
            </a:r>
            <a:r>
              <a:rPr lang="en-US" dirty="0"/>
              <a:t> file. </a:t>
            </a:r>
          </a:p>
          <a:p>
            <a:pPr lvl="1"/>
            <a:r>
              <a:rPr lang="en-US" dirty="0"/>
              <a:t>.exe, .</a:t>
            </a:r>
            <a:r>
              <a:rPr lang="en-US" dirty="0" err="1"/>
              <a:t>scr</a:t>
            </a:r>
            <a:r>
              <a:rPr lang="en-US" dirty="0"/>
              <a:t> can be directly executed inside Shell (</a:t>
            </a:r>
            <a:r>
              <a:rPr lang="en-US" dirty="0" err="1"/>
              <a:t>explorer.exe</a:t>
            </a:r>
            <a:r>
              <a:rPr lang="en-US" dirty="0"/>
              <a:t>)</a:t>
            </a:r>
          </a:p>
          <a:p>
            <a:pPr lvl="1"/>
            <a:r>
              <a:rPr lang="en-US" dirty="0"/>
              <a:t>others can be executed by other program/service</a:t>
            </a:r>
          </a:p>
          <a:p>
            <a:r>
              <a:rPr lang="en-US" b="1" dirty="0">
                <a:solidFill>
                  <a:srgbClr val="FF0000"/>
                </a:solidFill>
              </a:rPr>
              <a:t>PE refers to 32 bit </a:t>
            </a:r>
            <a:r>
              <a:rPr lang="en-US" dirty="0"/>
              <a:t>executable file, or </a:t>
            </a:r>
            <a:r>
              <a:rPr lang="en-US" b="1" dirty="0">
                <a:solidFill>
                  <a:srgbClr val="FF0000"/>
                </a:solidFill>
              </a:rPr>
              <a:t>PE32</a:t>
            </a:r>
            <a:r>
              <a:rPr lang="en-US" dirty="0"/>
              <a:t>. </a:t>
            </a:r>
            <a:r>
              <a:rPr lang="en-US" b="1" dirty="0">
                <a:solidFill>
                  <a:srgbClr val="FF0000"/>
                </a:solidFill>
              </a:rPr>
              <a:t>64 bit</a:t>
            </a:r>
            <a:r>
              <a:rPr lang="en-US" dirty="0"/>
              <a:t> executable file is named as </a:t>
            </a:r>
            <a:r>
              <a:rPr lang="en-US" b="1" dirty="0">
                <a:solidFill>
                  <a:srgbClr val="FF0000"/>
                </a:solidFill>
              </a:rPr>
              <a:t>PE+ or PE32+. </a:t>
            </a:r>
            <a:r>
              <a:rPr lang="en-US" dirty="0"/>
              <a:t>(Note that it is not PE64).</a:t>
            </a:r>
          </a:p>
          <a:p>
            <a:pPr marL="0" indent="0">
              <a:buNone/>
            </a:pPr>
            <a:endParaRPr lang="en-US" dirty="0"/>
          </a:p>
        </p:txBody>
      </p:sp>
      <p:pic>
        <p:nvPicPr>
          <p:cNvPr id="4" name="Picture 3">
            <a:extLst>
              <a:ext uri="{FF2B5EF4-FFF2-40B4-BE49-F238E27FC236}">
                <a16:creationId xmlns:a16="http://schemas.microsoft.com/office/drawing/2014/main" id="{B2BC7F42-D254-1D42-BAD0-9EBBE90936DB}"/>
              </a:ext>
            </a:extLst>
          </p:cNvPr>
          <p:cNvPicPr>
            <a:picLocks noChangeAspect="1"/>
          </p:cNvPicPr>
          <p:nvPr/>
        </p:nvPicPr>
        <p:blipFill>
          <a:blip r:embed="rId3"/>
          <a:stretch>
            <a:fillRect/>
          </a:stretch>
        </p:blipFill>
        <p:spPr>
          <a:xfrm>
            <a:off x="6317960" y="1339173"/>
            <a:ext cx="812800" cy="1079500"/>
          </a:xfrm>
          <a:prstGeom prst="rect">
            <a:avLst/>
          </a:prstGeom>
        </p:spPr>
      </p:pic>
      <p:pic>
        <p:nvPicPr>
          <p:cNvPr id="5" name="Picture 4">
            <a:extLst>
              <a:ext uri="{FF2B5EF4-FFF2-40B4-BE49-F238E27FC236}">
                <a16:creationId xmlns:a16="http://schemas.microsoft.com/office/drawing/2014/main" id="{3A9AD759-3518-F34F-9CE1-53F0DB4CA3FB}"/>
              </a:ext>
            </a:extLst>
          </p:cNvPr>
          <p:cNvPicPr>
            <a:picLocks noChangeAspect="1"/>
          </p:cNvPicPr>
          <p:nvPr/>
        </p:nvPicPr>
        <p:blipFill>
          <a:blip r:embed="rId4"/>
          <a:stretch>
            <a:fillRect/>
          </a:stretch>
        </p:blipFill>
        <p:spPr>
          <a:xfrm>
            <a:off x="4572000" y="1335185"/>
            <a:ext cx="1235349" cy="1020506"/>
          </a:xfrm>
          <a:prstGeom prst="rect">
            <a:avLst/>
          </a:prstGeom>
        </p:spPr>
      </p:pic>
    </p:spTree>
    <p:extLst>
      <p:ext uri="{BB962C8B-B14F-4D97-AF65-F5344CB8AC3E}">
        <p14:creationId xmlns:p14="http://schemas.microsoft.com/office/powerpoint/2010/main" val="3539511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261F8-48A7-5E46-B3ED-68AFD39D33D9}"/>
              </a:ext>
            </a:extLst>
          </p:cNvPr>
          <p:cNvSpPr>
            <a:spLocks noGrp="1"/>
          </p:cNvSpPr>
          <p:nvPr>
            <p:ph type="title"/>
          </p:nvPr>
        </p:nvSpPr>
        <p:spPr/>
        <p:txBody>
          <a:bodyPr/>
          <a:lstStyle/>
          <a:p>
            <a:r>
              <a:rPr lang="en-US" dirty="0"/>
              <a:t>Segment Registers</a:t>
            </a:r>
            <a:br>
              <a:rPr lang="en-US" dirty="0"/>
            </a:br>
            <a:br>
              <a:rPr lang="en-US" b="0" dirty="0"/>
            </a:br>
            <a:endParaRPr lang="en-US" dirty="0"/>
          </a:p>
        </p:txBody>
      </p:sp>
      <p:sp>
        <p:nvSpPr>
          <p:cNvPr id="3" name="Content Placeholder 2">
            <a:extLst>
              <a:ext uri="{FF2B5EF4-FFF2-40B4-BE49-F238E27FC236}">
                <a16:creationId xmlns:a16="http://schemas.microsoft.com/office/drawing/2014/main" id="{4466F7A8-CF30-124B-A766-DC3726D2FEF4}"/>
              </a:ext>
            </a:extLst>
          </p:cNvPr>
          <p:cNvSpPr>
            <a:spLocks noGrp="1"/>
          </p:cNvSpPr>
          <p:nvPr>
            <p:ph idx="1"/>
          </p:nvPr>
        </p:nvSpPr>
        <p:spPr>
          <a:xfrm>
            <a:off x="295275" y="884391"/>
            <a:ext cx="8524875" cy="4313238"/>
          </a:xfrm>
        </p:spPr>
        <p:txBody>
          <a:bodyPr/>
          <a:lstStyle/>
          <a:p>
            <a:r>
              <a:rPr lang="en-US" altLang="zh-CN" dirty="0"/>
              <a:t>What</a:t>
            </a:r>
            <a:r>
              <a:rPr lang="zh-CN" altLang="en-US" dirty="0"/>
              <a:t> </a:t>
            </a:r>
            <a:r>
              <a:rPr lang="en-US" altLang="zh-CN" dirty="0"/>
              <a:t>is</a:t>
            </a:r>
            <a:r>
              <a:rPr lang="zh-CN" altLang="en-US" dirty="0"/>
              <a:t> </a:t>
            </a:r>
            <a:r>
              <a:rPr lang="en-US" altLang="zh-CN" dirty="0"/>
              <a:t>“Segment”??</a:t>
            </a:r>
          </a:p>
          <a:p>
            <a:pPr lvl="1"/>
            <a:r>
              <a:rPr lang="en-US" dirty="0"/>
              <a:t>Segments are specific areas defined in a program for containing data, code and stack. There are three main segments −</a:t>
            </a:r>
          </a:p>
          <a:p>
            <a:pPr lvl="2"/>
            <a:r>
              <a:rPr lang="en-US" b="1" dirty="0">
                <a:solidFill>
                  <a:srgbClr val="00FFFF"/>
                </a:solidFill>
              </a:rPr>
              <a:t>Code Segment</a:t>
            </a:r>
            <a:r>
              <a:rPr lang="en-US" dirty="0"/>
              <a:t> − It contains all the instructions to be executed. A 16-bit Code Segment register or </a:t>
            </a:r>
            <a:r>
              <a:rPr lang="en-US" b="1" dirty="0"/>
              <a:t>CS</a:t>
            </a:r>
            <a:r>
              <a:rPr lang="en-US" dirty="0"/>
              <a:t> register stores the </a:t>
            </a:r>
            <a:r>
              <a:rPr lang="en-US" dirty="0">
                <a:solidFill>
                  <a:srgbClr val="FF0000"/>
                </a:solidFill>
              </a:rPr>
              <a:t>starting address</a:t>
            </a:r>
            <a:r>
              <a:rPr lang="en-US" dirty="0"/>
              <a:t> of the code segment.</a:t>
            </a:r>
          </a:p>
          <a:p>
            <a:pPr lvl="2"/>
            <a:r>
              <a:rPr lang="en-US" b="1" dirty="0">
                <a:solidFill>
                  <a:srgbClr val="F10BEB"/>
                </a:solidFill>
              </a:rPr>
              <a:t>Data Segment</a:t>
            </a:r>
            <a:r>
              <a:rPr lang="en-US" dirty="0"/>
              <a:t> − It contains data, constants and work areas. A 16-bit Data Segment register or </a:t>
            </a:r>
            <a:r>
              <a:rPr lang="en-US" b="1" dirty="0"/>
              <a:t>DS</a:t>
            </a:r>
            <a:r>
              <a:rPr lang="en-US" dirty="0"/>
              <a:t> register stores the </a:t>
            </a:r>
            <a:r>
              <a:rPr lang="en-US" dirty="0">
                <a:solidFill>
                  <a:srgbClr val="FF0000"/>
                </a:solidFill>
              </a:rPr>
              <a:t>starting address </a:t>
            </a:r>
            <a:r>
              <a:rPr lang="en-US" dirty="0"/>
              <a:t>of the data segment.</a:t>
            </a:r>
          </a:p>
          <a:p>
            <a:pPr lvl="2"/>
            <a:r>
              <a:rPr lang="en-US" b="1" dirty="0">
                <a:solidFill>
                  <a:srgbClr val="FF0000"/>
                </a:solidFill>
              </a:rPr>
              <a:t>Stack Segment</a:t>
            </a:r>
            <a:r>
              <a:rPr lang="en-US" dirty="0"/>
              <a:t> − It contains data and return addresses of procedures or subroutines. It is implemented as a 'stack' data structure. The Stack Segment register or </a:t>
            </a:r>
            <a:r>
              <a:rPr lang="en-US" b="1" dirty="0"/>
              <a:t>SS </a:t>
            </a:r>
            <a:r>
              <a:rPr lang="en-US" dirty="0"/>
              <a:t>register stores the </a:t>
            </a:r>
            <a:r>
              <a:rPr lang="en-US" dirty="0">
                <a:solidFill>
                  <a:srgbClr val="FF0000"/>
                </a:solidFill>
              </a:rPr>
              <a:t>starting address </a:t>
            </a:r>
            <a:r>
              <a:rPr lang="en-US" dirty="0"/>
              <a:t>of the stack.</a:t>
            </a:r>
          </a:p>
          <a:p>
            <a:pPr lvl="1"/>
            <a:endParaRPr lang="en-US" altLang="zh-CN" dirty="0"/>
          </a:p>
          <a:p>
            <a:endParaRPr lang="en-US" dirty="0"/>
          </a:p>
        </p:txBody>
      </p:sp>
      <p:pic>
        <p:nvPicPr>
          <p:cNvPr id="5" name="Picture 4">
            <a:extLst>
              <a:ext uri="{FF2B5EF4-FFF2-40B4-BE49-F238E27FC236}">
                <a16:creationId xmlns:a16="http://schemas.microsoft.com/office/drawing/2014/main" id="{8BD3CEE8-3581-424F-A993-3114078DF59A}"/>
              </a:ext>
            </a:extLst>
          </p:cNvPr>
          <p:cNvPicPr>
            <a:picLocks noChangeAspect="1"/>
          </p:cNvPicPr>
          <p:nvPr/>
        </p:nvPicPr>
        <p:blipFill>
          <a:blip r:embed="rId2"/>
          <a:stretch>
            <a:fillRect/>
          </a:stretch>
        </p:blipFill>
        <p:spPr>
          <a:xfrm>
            <a:off x="2560074" y="4870655"/>
            <a:ext cx="2667000" cy="1600200"/>
          </a:xfrm>
          <a:prstGeom prst="rect">
            <a:avLst/>
          </a:prstGeom>
        </p:spPr>
      </p:pic>
      <p:pic>
        <p:nvPicPr>
          <p:cNvPr id="6" name="Picture 5">
            <a:extLst>
              <a:ext uri="{FF2B5EF4-FFF2-40B4-BE49-F238E27FC236}">
                <a16:creationId xmlns:a16="http://schemas.microsoft.com/office/drawing/2014/main" id="{29DAF3DB-414A-3149-8A5C-F1DDBD715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0890" y="0"/>
            <a:ext cx="1283110" cy="1309703"/>
          </a:xfrm>
          <a:prstGeom prst="rect">
            <a:avLst/>
          </a:prstGeom>
        </p:spPr>
      </p:pic>
      <p:sp>
        <p:nvSpPr>
          <p:cNvPr id="7" name="Rectangle 6">
            <a:extLst>
              <a:ext uri="{FF2B5EF4-FFF2-40B4-BE49-F238E27FC236}">
                <a16:creationId xmlns:a16="http://schemas.microsoft.com/office/drawing/2014/main" id="{2E01C28F-49E6-9044-A009-3CE80C58E9A5}"/>
              </a:ext>
            </a:extLst>
          </p:cNvPr>
          <p:cNvSpPr/>
          <p:nvPr/>
        </p:nvSpPr>
        <p:spPr>
          <a:xfrm>
            <a:off x="5728519" y="4816941"/>
            <a:ext cx="3415481"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solidFill>
                  <a:srgbClr val="000000"/>
                </a:solidFill>
                <a:latin typeface="Verdana" panose="020B0604030504040204" pitchFamily="34" charset="0"/>
              </a:rPr>
              <a:t>there are other extra segment registers - ES (extra segment), FS and GS, which provide additional segments for storing data.</a:t>
            </a:r>
            <a:endParaRPr lang="en-US" dirty="0"/>
          </a:p>
        </p:txBody>
      </p:sp>
    </p:spTree>
    <p:extLst>
      <p:ext uri="{BB962C8B-B14F-4D97-AF65-F5344CB8AC3E}">
        <p14:creationId xmlns:p14="http://schemas.microsoft.com/office/powerpoint/2010/main" val="16062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8" y="173913"/>
            <a:ext cx="8520112" cy="647700"/>
          </a:xfrm>
        </p:spPr>
        <p:txBody>
          <a:bodyPr/>
          <a:lstStyle/>
          <a:p>
            <a:r>
              <a:rPr lang="en-US" dirty="0"/>
              <a:t>Segment Registers</a:t>
            </a:r>
            <a:br>
              <a:rPr lang="en-US" dirty="0"/>
            </a:br>
            <a:br>
              <a:rPr lang="en-US" b="0" dirty="0"/>
            </a:br>
            <a:endParaRPr lang="en-US" dirty="0"/>
          </a:p>
        </p:txBody>
      </p:sp>
      <p:sp>
        <p:nvSpPr>
          <p:cNvPr id="3" name="Content Placeholder 2"/>
          <p:cNvSpPr>
            <a:spLocks noGrp="1"/>
          </p:cNvSpPr>
          <p:nvPr>
            <p:ph idx="1"/>
          </p:nvPr>
        </p:nvSpPr>
        <p:spPr>
          <a:xfrm>
            <a:off x="-457200" y="2290927"/>
            <a:ext cx="9601200" cy="4313238"/>
          </a:xfrm>
        </p:spPr>
        <p:txBody>
          <a:bodyPr/>
          <a:lstStyle/>
          <a:p>
            <a:endParaRPr lang="en-US" altLang="zh-CN" dirty="0"/>
          </a:p>
          <a:p>
            <a:endParaRPr lang="en-US" altLang="zh-CN" dirty="0"/>
          </a:p>
          <a:p>
            <a:pPr marL="446087" lvl="2" indent="0" algn="ctr">
              <a:buNone/>
            </a:pPr>
            <a:r>
              <a:rPr lang="en-US" altLang="zh-CN" sz="2800" b="1" dirty="0"/>
              <a:t>Physical</a:t>
            </a:r>
            <a:r>
              <a:rPr lang="zh-CN" altLang="en-US" sz="2800" b="1" dirty="0"/>
              <a:t> </a:t>
            </a:r>
            <a:r>
              <a:rPr lang="en-US" altLang="zh-CN" sz="2800" b="1" dirty="0"/>
              <a:t>Address</a:t>
            </a:r>
            <a:r>
              <a:rPr lang="zh-CN" altLang="en-US" sz="2800" b="1" dirty="0"/>
              <a:t> </a:t>
            </a:r>
            <a:r>
              <a:rPr lang="en-US" altLang="zh-CN" sz="2800" b="1" dirty="0"/>
              <a:t>=</a:t>
            </a:r>
            <a:r>
              <a:rPr lang="zh-CN" altLang="en-US" sz="2800" b="1" dirty="0"/>
              <a:t> </a:t>
            </a:r>
            <a:r>
              <a:rPr lang="en-US" altLang="zh-CN" sz="2800" b="1" dirty="0">
                <a:solidFill>
                  <a:srgbClr val="FF0000"/>
                </a:solidFill>
              </a:rPr>
              <a:t>[Segment Register]</a:t>
            </a:r>
            <a:r>
              <a:rPr lang="zh-CN" altLang="en-US" sz="2800" b="1" dirty="0">
                <a:solidFill>
                  <a:srgbClr val="FF0000"/>
                </a:solidFill>
              </a:rPr>
              <a:t> </a:t>
            </a:r>
            <a:r>
              <a:rPr lang="zh-CN" altLang="en-US" sz="2800" b="1" dirty="0"/>
              <a:t>* </a:t>
            </a:r>
            <a:r>
              <a:rPr lang="en-US" altLang="zh-CN" sz="2800" b="1" dirty="0"/>
              <a:t>16</a:t>
            </a:r>
            <a:r>
              <a:rPr lang="zh-CN" altLang="en-US" sz="2800" b="1" dirty="0"/>
              <a:t> </a:t>
            </a:r>
            <a:r>
              <a:rPr lang="en-US" altLang="zh-CN" sz="2800" b="1" dirty="0"/>
              <a:t>+</a:t>
            </a:r>
            <a:r>
              <a:rPr lang="zh-CN" altLang="en-US" sz="2800" b="1" dirty="0"/>
              <a:t> </a:t>
            </a:r>
            <a:r>
              <a:rPr lang="en-US" altLang="zh-CN" sz="2800" b="1" dirty="0"/>
              <a:t>Offset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694" y="5003965"/>
            <a:ext cx="5562600" cy="16002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4464359"/>
            <a:ext cx="2362200" cy="4191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3922" y="-1"/>
            <a:ext cx="2850078" cy="2909147"/>
          </a:xfrm>
          <a:prstGeom prst="rect">
            <a:avLst/>
          </a:prstGeom>
        </p:spPr>
      </p:pic>
    </p:spTree>
    <p:extLst>
      <p:ext uri="{BB962C8B-B14F-4D97-AF65-F5344CB8AC3E}">
        <p14:creationId xmlns:p14="http://schemas.microsoft.com/office/powerpoint/2010/main" val="14087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Segment Registers</a:t>
            </a:r>
            <a:br>
              <a:rPr lang="en-US" dirty="0"/>
            </a:br>
            <a:br>
              <a:rPr lang="en-US" b="0" dirty="0"/>
            </a:br>
            <a:endParaRPr lang="en-US" dirty="0"/>
          </a:p>
        </p:txBody>
      </p:sp>
      <p:sp>
        <p:nvSpPr>
          <p:cNvPr id="3" name="Content Placeholder 2"/>
          <p:cNvSpPr>
            <a:spLocks noGrp="1"/>
          </p:cNvSpPr>
          <p:nvPr>
            <p:ph idx="1"/>
          </p:nvPr>
        </p:nvSpPr>
        <p:spPr>
          <a:xfrm>
            <a:off x="300038" y="749300"/>
            <a:ext cx="8524875" cy="4313238"/>
          </a:xfrm>
        </p:spPr>
        <p:txBody>
          <a:bodyPr/>
          <a:lstStyle/>
          <a:p>
            <a:r>
              <a:rPr lang="en-US" dirty="0"/>
              <a:t>There are six segment registers that hold 16-bit segment selectors. A segment selector is a special pointer that identifies a segment in memory.</a:t>
            </a:r>
          </a:p>
          <a:p>
            <a:pPr lvl="1"/>
            <a:r>
              <a:rPr lang="en-US" dirty="0"/>
              <a:t>CS: code segment register</a:t>
            </a:r>
          </a:p>
          <a:p>
            <a:pPr lvl="1"/>
            <a:r>
              <a:rPr lang="en-US" dirty="0"/>
              <a:t>SS: stack segment register</a:t>
            </a:r>
          </a:p>
          <a:p>
            <a:pPr lvl="1"/>
            <a:r>
              <a:rPr lang="en-US" dirty="0"/>
              <a:t>DS, ES, FS, GS: data segment registers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190" y="2624446"/>
            <a:ext cx="7163554" cy="4233553"/>
          </a:xfrm>
          <a:prstGeom prst="rect">
            <a:avLst/>
          </a:prstGeom>
        </p:spPr>
      </p:pic>
    </p:spTree>
    <p:extLst>
      <p:ext uri="{BB962C8B-B14F-4D97-AF65-F5344CB8AC3E}">
        <p14:creationId xmlns:p14="http://schemas.microsoft.com/office/powerpoint/2010/main" val="3047024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altLang="zh-CN" dirty="0"/>
              <a:t>S</a:t>
            </a:r>
            <a:r>
              <a:rPr lang="en-US" dirty="0"/>
              <a:t>tatus and </a:t>
            </a:r>
            <a:r>
              <a:rPr lang="en-US" altLang="zh-CN" dirty="0"/>
              <a:t>C</a:t>
            </a:r>
            <a:r>
              <a:rPr lang="en-US" dirty="0"/>
              <a:t>ontrol </a:t>
            </a:r>
            <a:r>
              <a:rPr lang="en-US" altLang="zh-CN" dirty="0"/>
              <a:t>R</a:t>
            </a:r>
            <a:r>
              <a:rPr lang="en-US" dirty="0"/>
              <a:t>egisters</a:t>
            </a:r>
            <a:br>
              <a:rPr lang="en-US" dirty="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98313" y="0"/>
            <a:ext cx="3440689" cy="653539"/>
          </a:xfrm>
        </p:spPr>
      </p:pic>
      <p:sp>
        <p:nvSpPr>
          <p:cNvPr id="5" name="Rectangle 4"/>
          <p:cNvSpPr/>
          <p:nvPr/>
        </p:nvSpPr>
        <p:spPr>
          <a:xfrm>
            <a:off x="95001" y="850900"/>
            <a:ext cx="8918369" cy="1323439"/>
          </a:xfrm>
          <a:prstGeom prst="rect">
            <a:avLst/>
          </a:prstGeom>
        </p:spPr>
        <p:txBody>
          <a:bodyPr wrap="square">
            <a:spAutoFit/>
          </a:bodyPr>
          <a:lstStyle/>
          <a:p>
            <a:r>
              <a:rPr lang="en-US" dirty="0"/>
              <a:t>The 32-bit EFLAGS register contains </a:t>
            </a:r>
            <a:r>
              <a:rPr lang="en-US" b="1" dirty="0">
                <a:solidFill>
                  <a:srgbClr val="FF0000"/>
                </a:solidFill>
              </a:rPr>
              <a:t>a</a:t>
            </a:r>
            <a:r>
              <a:rPr lang="en-US" dirty="0"/>
              <a:t> </a:t>
            </a:r>
            <a:r>
              <a:rPr lang="en-US" b="1" dirty="0">
                <a:solidFill>
                  <a:srgbClr val="FF0000"/>
                </a:solidFill>
              </a:rPr>
              <a:t>group of status flags</a:t>
            </a:r>
            <a:r>
              <a:rPr lang="en-US" dirty="0"/>
              <a:t>, </a:t>
            </a:r>
            <a:r>
              <a:rPr lang="en-US" b="1" dirty="0">
                <a:solidFill>
                  <a:srgbClr val="FF0000"/>
                </a:solidFill>
              </a:rPr>
              <a:t>a</a:t>
            </a:r>
            <a:r>
              <a:rPr lang="en-US" dirty="0"/>
              <a:t> </a:t>
            </a:r>
            <a:r>
              <a:rPr lang="en-US" b="1" dirty="0">
                <a:solidFill>
                  <a:srgbClr val="FF0000"/>
                </a:solidFill>
              </a:rPr>
              <a:t>control flag</a:t>
            </a:r>
            <a:r>
              <a:rPr lang="en-US" dirty="0"/>
              <a:t>, and </a:t>
            </a:r>
            <a:r>
              <a:rPr lang="en-US" b="1" dirty="0">
                <a:solidFill>
                  <a:srgbClr val="FF0000"/>
                </a:solidFill>
              </a:rPr>
              <a:t>a group of system flags</a:t>
            </a:r>
            <a:r>
              <a:rPr lang="en-US" dirty="0"/>
              <a:t>. </a:t>
            </a:r>
            <a:br>
              <a:rPr lang="en-US" dirty="0"/>
            </a:br>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19" y="1633949"/>
            <a:ext cx="6365176" cy="5224051"/>
          </a:xfrm>
          <a:prstGeom prst="rect">
            <a:avLst/>
          </a:prstGeom>
        </p:spPr>
      </p:pic>
      <p:sp>
        <p:nvSpPr>
          <p:cNvPr id="9" name="Right Arrow 8"/>
          <p:cNvSpPr/>
          <p:nvPr/>
        </p:nvSpPr>
        <p:spPr bwMode="auto">
          <a:xfrm>
            <a:off x="819397" y="5130140"/>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p:cNvSpPr/>
          <p:nvPr/>
        </p:nvSpPr>
        <p:spPr bwMode="auto">
          <a:xfrm>
            <a:off x="819397" y="4641273"/>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1" name="Right Arrow 10"/>
          <p:cNvSpPr/>
          <p:nvPr/>
        </p:nvSpPr>
        <p:spPr bwMode="auto">
          <a:xfrm>
            <a:off x="819397" y="3876221"/>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Rectangle 11"/>
          <p:cNvSpPr/>
          <p:nvPr/>
        </p:nvSpPr>
        <p:spPr bwMode="auto">
          <a:xfrm>
            <a:off x="2113808" y="3997939"/>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3" name="Rectangle 12"/>
          <p:cNvSpPr/>
          <p:nvPr/>
        </p:nvSpPr>
        <p:spPr bwMode="auto">
          <a:xfrm>
            <a:off x="2113808" y="4766100"/>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4" name="Rectangle 13"/>
          <p:cNvSpPr/>
          <p:nvPr/>
        </p:nvSpPr>
        <p:spPr bwMode="auto">
          <a:xfrm>
            <a:off x="2113807" y="5238452"/>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5" name="TextBox 14"/>
          <p:cNvSpPr txBox="1"/>
          <p:nvPr/>
        </p:nvSpPr>
        <p:spPr>
          <a:xfrm>
            <a:off x="351029" y="3114820"/>
            <a:ext cx="699230" cy="400110"/>
          </a:xfrm>
          <a:prstGeom prst="rect">
            <a:avLst/>
          </a:prstGeom>
          <a:noFill/>
        </p:spPr>
        <p:txBody>
          <a:bodyPr wrap="none" rtlCol="0">
            <a:spAutoFit/>
          </a:bodyPr>
          <a:lstStyle/>
          <a:p>
            <a:r>
              <a:rPr lang="en-US" altLang="zh-CN" b="1" dirty="0"/>
              <a:t>JCC</a:t>
            </a:r>
            <a:endParaRPr lang="en-US" b="1" dirty="0"/>
          </a:p>
        </p:txBody>
      </p:sp>
    </p:spTree>
    <p:extLst>
      <p:ext uri="{BB962C8B-B14F-4D97-AF65-F5344CB8AC3E}">
        <p14:creationId xmlns:p14="http://schemas.microsoft.com/office/powerpoint/2010/main" val="422748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heckerboard(across)">
                                      <p:cBhvr>
                                        <p:cTn id="16" dur="500"/>
                                        <p:tgtEl>
                                          <p:spTgt spid="1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heckerboard(across)">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a:t>
            </a:r>
            <a:r>
              <a:rPr lang="en-US" dirty="0"/>
              <a:t>tatus and </a:t>
            </a:r>
            <a:r>
              <a:rPr lang="en-US" altLang="zh-CN" dirty="0"/>
              <a:t>C</a:t>
            </a:r>
            <a:r>
              <a:rPr lang="en-US" dirty="0"/>
              <a:t>ontrol </a:t>
            </a:r>
            <a:r>
              <a:rPr lang="en-US" altLang="zh-CN" dirty="0"/>
              <a:t>R</a:t>
            </a:r>
            <a:r>
              <a:rPr lang="en-US" dirty="0"/>
              <a:t>egisters</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824" y="749300"/>
            <a:ext cx="6365176" cy="5224051"/>
          </a:xfrm>
          <a:prstGeom prst="rect">
            <a:avLst/>
          </a:prstGeom>
        </p:spPr>
      </p:pic>
      <p:sp>
        <p:nvSpPr>
          <p:cNvPr id="5" name="Right Arrow 4"/>
          <p:cNvSpPr/>
          <p:nvPr/>
        </p:nvSpPr>
        <p:spPr bwMode="auto">
          <a:xfrm rot="19508705">
            <a:off x="2086408" y="4658908"/>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ight Arrow 5"/>
          <p:cNvSpPr/>
          <p:nvPr/>
        </p:nvSpPr>
        <p:spPr bwMode="auto">
          <a:xfrm rot="1043553">
            <a:off x="1908931" y="3581656"/>
            <a:ext cx="1294411" cy="403761"/>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Right Arrow 6"/>
          <p:cNvSpPr/>
          <p:nvPr/>
        </p:nvSpPr>
        <p:spPr bwMode="auto">
          <a:xfrm rot="1760850">
            <a:off x="1196484" y="2351070"/>
            <a:ext cx="2071600" cy="403761"/>
          </a:xfrm>
          <a:prstGeom prst="rightArrow">
            <a:avLst>
              <a:gd name="adj1" fmla="val 33341"/>
              <a:gd name="adj2" fmla="val 50000"/>
            </a:avLst>
          </a:prstGeom>
          <a:solidFill>
            <a:srgbClr val="FF0000"/>
          </a:solid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8" name="Rectangle 7"/>
          <p:cNvSpPr/>
          <p:nvPr/>
        </p:nvSpPr>
        <p:spPr bwMode="auto">
          <a:xfrm>
            <a:off x="3218213" y="3113290"/>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9" name="Rectangle 8"/>
          <p:cNvSpPr/>
          <p:nvPr/>
        </p:nvSpPr>
        <p:spPr bwMode="auto">
          <a:xfrm>
            <a:off x="3218213" y="3881451"/>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ectangle 9"/>
          <p:cNvSpPr/>
          <p:nvPr/>
        </p:nvSpPr>
        <p:spPr bwMode="auto">
          <a:xfrm>
            <a:off x="3218212" y="4353803"/>
            <a:ext cx="1413163" cy="167873"/>
          </a:xfrm>
          <a:prstGeom prst="rect">
            <a:avLst/>
          </a:prstGeom>
          <a:noFill/>
          <a:ln w="9525" cap="flat" cmpd="sng" algn="ctr">
            <a:solidFill>
              <a:srgbClr val="FF0000"/>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2" name="TextBox 11"/>
          <p:cNvSpPr txBox="1"/>
          <p:nvPr/>
        </p:nvSpPr>
        <p:spPr>
          <a:xfrm>
            <a:off x="88011" y="1130663"/>
            <a:ext cx="3478837" cy="73866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400" dirty="0"/>
              <a:t>Change</a:t>
            </a:r>
            <a:r>
              <a:rPr lang="zh-CN" altLang="en-US" sz="1400" dirty="0"/>
              <a:t> </a:t>
            </a:r>
            <a:r>
              <a:rPr lang="en-US" altLang="zh-CN" sz="1400" dirty="0"/>
              <a:t>to</a:t>
            </a:r>
            <a:r>
              <a:rPr lang="zh-CN" altLang="en-US" sz="1400" dirty="0"/>
              <a:t> </a:t>
            </a:r>
            <a:r>
              <a:rPr lang="en-US" altLang="zh-CN" sz="1400" dirty="0"/>
              <a:t>‘1’</a:t>
            </a:r>
            <a:r>
              <a:rPr lang="zh-CN" altLang="en-US" sz="1400" dirty="0"/>
              <a:t> </a:t>
            </a:r>
            <a:r>
              <a:rPr lang="en-US" altLang="zh-CN" sz="1400" dirty="0"/>
              <a:t>if:</a:t>
            </a:r>
          </a:p>
          <a:p>
            <a:pPr marL="342900" indent="-342900">
              <a:buFont typeface="Arial" charset="0"/>
              <a:buChar char="•"/>
            </a:pPr>
            <a:r>
              <a:rPr lang="en-US" altLang="zh-CN" sz="1400" dirty="0"/>
              <a:t>Signed</a:t>
            </a:r>
            <a:r>
              <a:rPr lang="zh-CN" altLang="en-US" sz="1400" dirty="0"/>
              <a:t> </a:t>
            </a:r>
            <a:r>
              <a:rPr lang="en-US" altLang="zh-CN" sz="1400" dirty="0"/>
              <a:t>integer</a:t>
            </a:r>
            <a:r>
              <a:rPr lang="zh-CN" altLang="en-US" sz="1400" dirty="0"/>
              <a:t> </a:t>
            </a:r>
            <a:r>
              <a:rPr lang="en-US" altLang="zh-CN" sz="1400" dirty="0"/>
              <a:t>overflow</a:t>
            </a:r>
          </a:p>
          <a:p>
            <a:pPr marL="342900" indent="-342900">
              <a:buFont typeface="Arial" charset="0"/>
              <a:buChar char="•"/>
            </a:pPr>
            <a:r>
              <a:rPr lang="en-US" altLang="zh-CN" sz="1400" dirty="0"/>
              <a:t>Change</a:t>
            </a:r>
            <a:r>
              <a:rPr lang="zh-CN" altLang="en-US" sz="1400" dirty="0"/>
              <a:t> </a:t>
            </a:r>
            <a:r>
              <a:rPr lang="en-US" altLang="zh-CN" sz="1400" dirty="0"/>
              <a:t>in</a:t>
            </a:r>
            <a:r>
              <a:rPr lang="zh-CN" altLang="en-US" sz="1400" dirty="0"/>
              <a:t> </a:t>
            </a:r>
            <a:r>
              <a:rPr lang="en-US" altLang="zh-CN" sz="1400" dirty="0"/>
              <a:t>MSB</a:t>
            </a:r>
            <a:r>
              <a:rPr lang="zh-CN" altLang="en-US" sz="1400" dirty="0"/>
              <a:t> </a:t>
            </a:r>
            <a:r>
              <a:rPr lang="en-US" altLang="zh-CN" sz="1400" dirty="0"/>
              <a:t>(Most</a:t>
            </a:r>
            <a:r>
              <a:rPr lang="zh-CN" altLang="en-US" sz="1400" dirty="0"/>
              <a:t> </a:t>
            </a:r>
            <a:r>
              <a:rPr lang="en-US" altLang="zh-CN" sz="1400" dirty="0"/>
              <a:t>Significant</a:t>
            </a:r>
            <a:r>
              <a:rPr lang="zh-CN" altLang="en-US" sz="1400" dirty="0"/>
              <a:t> </a:t>
            </a:r>
            <a:r>
              <a:rPr lang="en-US" altLang="zh-CN" sz="1400" dirty="0"/>
              <a:t>Bit)</a:t>
            </a:r>
            <a:endParaRPr lang="en-US" sz="1400" dirty="0"/>
          </a:p>
        </p:txBody>
      </p:sp>
      <p:sp>
        <p:nvSpPr>
          <p:cNvPr id="13" name="TextBox 12"/>
          <p:cNvSpPr txBox="1"/>
          <p:nvPr/>
        </p:nvSpPr>
        <p:spPr>
          <a:xfrm>
            <a:off x="-7113" y="3289884"/>
            <a:ext cx="2233304"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400" dirty="0"/>
              <a:t>Change</a:t>
            </a:r>
            <a:r>
              <a:rPr lang="zh-CN" altLang="en-US" sz="1400" dirty="0"/>
              <a:t> </a:t>
            </a:r>
            <a:r>
              <a:rPr lang="en-US" altLang="zh-CN" sz="1400" dirty="0"/>
              <a:t>to</a:t>
            </a:r>
            <a:r>
              <a:rPr lang="zh-CN" altLang="en-US" sz="1400" dirty="0"/>
              <a:t> </a:t>
            </a:r>
            <a:r>
              <a:rPr lang="en-US" altLang="zh-CN" sz="1400" dirty="0"/>
              <a:t>‘1’</a:t>
            </a:r>
            <a:r>
              <a:rPr lang="zh-CN" altLang="en-US" sz="1400" dirty="0"/>
              <a:t> </a:t>
            </a:r>
            <a:r>
              <a:rPr lang="en-US" altLang="zh-CN" sz="1400" dirty="0"/>
              <a:t>if:</a:t>
            </a:r>
          </a:p>
          <a:p>
            <a:pPr marL="342900" indent="-342900">
              <a:buFont typeface="Arial" charset="0"/>
              <a:buChar char="•"/>
            </a:pPr>
            <a:r>
              <a:rPr lang="en-US" altLang="zh-CN" sz="1400" dirty="0"/>
              <a:t>Calculation</a:t>
            </a:r>
            <a:r>
              <a:rPr lang="zh-CN" altLang="en-US" sz="1400" dirty="0"/>
              <a:t> </a:t>
            </a:r>
            <a:r>
              <a:rPr lang="en-US" altLang="zh-CN" sz="1400" dirty="0"/>
              <a:t>result</a:t>
            </a:r>
            <a:r>
              <a:rPr lang="zh-CN" altLang="en-US" sz="1400" dirty="0"/>
              <a:t> </a:t>
            </a:r>
            <a:r>
              <a:rPr lang="en-US" altLang="zh-CN" sz="1400" dirty="0"/>
              <a:t>is</a:t>
            </a:r>
            <a:r>
              <a:rPr lang="zh-CN" altLang="en-US" sz="1400" dirty="0"/>
              <a:t> </a:t>
            </a:r>
            <a:r>
              <a:rPr lang="en-US" altLang="zh-CN" sz="1400" dirty="0"/>
              <a:t>0</a:t>
            </a:r>
            <a:endParaRPr lang="en-US" sz="1400" dirty="0"/>
          </a:p>
        </p:txBody>
      </p:sp>
      <p:sp>
        <p:nvSpPr>
          <p:cNvPr id="14" name="TextBox 13"/>
          <p:cNvSpPr txBox="1"/>
          <p:nvPr/>
        </p:nvSpPr>
        <p:spPr>
          <a:xfrm>
            <a:off x="88011" y="4960815"/>
            <a:ext cx="2600392" cy="52322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zh-CN" sz="1400" dirty="0"/>
              <a:t>Change</a:t>
            </a:r>
            <a:r>
              <a:rPr lang="zh-CN" altLang="en-US" sz="1400" dirty="0"/>
              <a:t> </a:t>
            </a:r>
            <a:r>
              <a:rPr lang="en-US" altLang="zh-CN" sz="1400" dirty="0"/>
              <a:t>to</a:t>
            </a:r>
            <a:r>
              <a:rPr lang="zh-CN" altLang="en-US" sz="1400" dirty="0"/>
              <a:t> </a:t>
            </a:r>
            <a:r>
              <a:rPr lang="en-US" altLang="zh-CN" sz="1400" dirty="0"/>
              <a:t>‘1’</a:t>
            </a:r>
            <a:r>
              <a:rPr lang="zh-CN" altLang="en-US" sz="1400" dirty="0"/>
              <a:t> </a:t>
            </a:r>
            <a:r>
              <a:rPr lang="en-US" altLang="zh-CN" sz="1400" dirty="0"/>
              <a:t>if:</a:t>
            </a:r>
          </a:p>
          <a:p>
            <a:pPr marL="342900" indent="-342900">
              <a:buFont typeface="Arial" charset="0"/>
              <a:buChar char="•"/>
            </a:pPr>
            <a:r>
              <a:rPr lang="en-US" altLang="zh-CN" sz="1400" dirty="0"/>
              <a:t>unsigned</a:t>
            </a:r>
            <a:r>
              <a:rPr lang="zh-CN" altLang="en-US" sz="1400" dirty="0"/>
              <a:t> </a:t>
            </a:r>
            <a:r>
              <a:rPr lang="en-US" altLang="zh-CN" sz="1400" dirty="0"/>
              <a:t>integer</a:t>
            </a:r>
            <a:r>
              <a:rPr lang="zh-CN" altLang="en-US" sz="1400" dirty="0"/>
              <a:t> </a:t>
            </a:r>
            <a:r>
              <a:rPr lang="en-US" altLang="zh-CN" sz="1400" dirty="0"/>
              <a:t>overflow</a:t>
            </a:r>
          </a:p>
        </p:txBody>
      </p:sp>
    </p:spTree>
    <p:extLst>
      <p:ext uri="{BB962C8B-B14F-4D97-AF65-F5344CB8AC3E}">
        <p14:creationId xmlns:p14="http://schemas.microsoft.com/office/powerpoint/2010/main" val="1891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heckerboard(across)">
                                      <p:cBhvr>
                                        <p:cTn id="19" dur="500"/>
                                        <p:tgtEl>
                                          <p:spTgt spid="9"/>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heckerboard(across)">
                                      <p:cBhvr>
                                        <p:cTn id="28" dur="500"/>
                                        <p:tgtEl>
                                          <p:spTgt spid="1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altLang="zh-CN" dirty="0"/>
              <a:t>S</a:t>
            </a:r>
            <a:r>
              <a:rPr lang="en-US" dirty="0"/>
              <a:t>tatus and </a:t>
            </a:r>
            <a:r>
              <a:rPr lang="en-US" altLang="zh-CN" dirty="0"/>
              <a:t>C</a:t>
            </a:r>
            <a:r>
              <a:rPr lang="en-US" dirty="0"/>
              <a:t>ontrol </a:t>
            </a:r>
            <a:r>
              <a:rPr lang="en-US" altLang="zh-CN" dirty="0"/>
              <a:t>R</a:t>
            </a:r>
            <a:r>
              <a:rPr lang="en-US" dirty="0"/>
              <a:t>egisters</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8313" y="0"/>
            <a:ext cx="3440689" cy="653539"/>
          </a:xfrm>
        </p:spPr>
      </p:pic>
      <p:sp>
        <p:nvSpPr>
          <p:cNvPr id="5" name="Rectangle 4"/>
          <p:cNvSpPr/>
          <p:nvPr/>
        </p:nvSpPr>
        <p:spPr>
          <a:xfrm>
            <a:off x="95001" y="850900"/>
            <a:ext cx="8918369" cy="3477875"/>
          </a:xfrm>
          <a:prstGeom prst="rect">
            <a:avLst/>
          </a:prstGeom>
        </p:spPr>
        <p:txBody>
          <a:bodyPr wrap="square">
            <a:spAutoFit/>
          </a:bodyPr>
          <a:lstStyle/>
          <a:p>
            <a:r>
              <a:rPr lang="en-US" b="1" dirty="0"/>
              <a:t>EIP Register (Instruction Pointer)</a:t>
            </a:r>
          </a:p>
          <a:p>
            <a:br>
              <a:rPr lang="en-US" dirty="0"/>
            </a:br>
            <a:r>
              <a:rPr lang="en-US" dirty="0"/>
              <a:t>The EIP register (or instruction pointer) can also be called "</a:t>
            </a:r>
            <a:r>
              <a:rPr lang="en-US" b="1" dirty="0"/>
              <a:t>program counter</a:t>
            </a:r>
            <a:r>
              <a:rPr lang="en-US" dirty="0"/>
              <a:t>." </a:t>
            </a:r>
          </a:p>
          <a:p>
            <a:endParaRPr lang="en-US" dirty="0"/>
          </a:p>
          <a:p>
            <a:r>
              <a:rPr lang="en-US" dirty="0"/>
              <a:t>It contains the </a:t>
            </a:r>
            <a:r>
              <a:rPr lang="en-US" b="1" dirty="0"/>
              <a:t>offset</a:t>
            </a:r>
            <a:r>
              <a:rPr lang="en-US" dirty="0"/>
              <a:t> in the current code segment for the </a:t>
            </a:r>
            <a:r>
              <a:rPr lang="en-US" b="1" dirty="0">
                <a:solidFill>
                  <a:srgbClr val="FF0000"/>
                </a:solidFill>
              </a:rPr>
              <a:t>next instruction to be executed</a:t>
            </a:r>
            <a:r>
              <a:rPr lang="en-US" dirty="0"/>
              <a:t>. </a:t>
            </a:r>
          </a:p>
          <a:p>
            <a:endParaRPr lang="en-US" dirty="0"/>
          </a:p>
          <a:p>
            <a:r>
              <a:rPr lang="en-US" dirty="0"/>
              <a:t>It is advanced from one instruction boundary to the next in straight-line code or it is moved ahead or backwards by a number of instructions when executing JMP, </a:t>
            </a:r>
            <a:r>
              <a:rPr lang="en-US" dirty="0" err="1"/>
              <a:t>Jcc</a:t>
            </a:r>
            <a:r>
              <a:rPr lang="en-US" dirty="0"/>
              <a:t>, CALL, RET, and IRET instructions. </a:t>
            </a:r>
          </a:p>
        </p:txBody>
      </p:sp>
    </p:spTree>
    <p:extLst>
      <p:ext uri="{BB962C8B-B14F-4D97-AF65-F5344CB8AC3E}">
        <p14:creationId xmlns:p14="http://schemas.microsoft.com/office/powerpoint/2010/main" val="1589345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541675" y="2619475"/>
            <a:ext cx="8524875" cy="4313238"/>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4800" dirty="0"/>
              <a:t>X86</a:t>
            </a:r>
            <a:r>
              <a:rPr lang="zh-CN" altLang="en-US" sz="4800" dirty="0"/>
              <a:t> </a:t>
            </a:r>
            <a:r>
              <a:rPr lang="en-US" altLang="zh-CN" sz="4800" dirty="0"/>
              <a:t>ASM</a:t>
            </a:r>
            <a:endParaRPr lang="en-US" sz="4800" dirty="0"/>
          </a:p>
        </p:txBody>
      </p:sp>
    </p:spTree>
    <p:extLst>
      <p:ext uri="{BB962C8B-B14F-4D97-AF65-F5344CB8AC3E}">
        <p14:creationId xmlns:p14="http://schemas.microsoft.com/office/powerpoint/2010/main" val="2674222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MOV</a:t>
            </a:r>
            <a:endParaRPr lang="en-US" dirty="0"/>
          </a:p>
        </p:txBody>
      </p:sp>
      <p:sp>
        <p:nvSpPr>
          <p:cNvPr id="3" name="Content Placeholder 2"/>
          <p:cNvSpPr>
            <a:spLocks noGrp="1"/>
          </p:cNvSpPr>
          <p:nvPr>
            <p:ph idx="1"/>
          </p:nvPr>
        </p:nvSpPr>
        <p:spPr/>
        <p:txBody>
          <a:bodyPr/>
          <a:lstStyle/>
          <a:p>
            <a:r>
              <a:rPr lang="en-US" dirty="0"/>
              <a:t>Move </a:t>
            </a:r>
            <a:r>
              <a:rPr lang="en-US" b="1" dirty="0" err="1"/>
              <a:t>reg</a:t>
            </a:r>
            <a:r>
              <a:rPr lang="en-US" b="1" dirty="0"/>
              <a:t>/mem</a:t>
            </a:r>
            <a:r>
              <a:rPr lang="en-US" dirty="0"/>
              <a:t> value to </a:t>
            </a:r>
            <a:r>
              <a:rPr lang="en-US" b="1" dirty="0" err="1"/>
              <a:t>reg</a:t>
            </a:r>
            <a:r>
              <a:rPr lang="en-US" b="1" dirty="0"/>
              <a:t>/mem</a:t>
            </a:r>
          </a:p>
          <a:p>
            <a:pPr lvl="1"/>
            <a:r>
              <a:rPr lang="en-US" dirty="0" err="1"/>
              <a:t>mov</a:t>
            </a:r>
            <a:r>
              <a:rPr lang="en-US" dirty="0"/>
              <a:t> A, B is "Move B to A" (A=B)</a:t>
            </a:r>
          </a:p>
          <a:p>
            <a:pPr lvl="1"/>
            <a:r>
              <a:rPr lang="en-US" altLang="zh-CN" dirty="0"/>
              <a:t>Same</a:t>
            </a:r>
            <a:r>
              <a:rPr lang="zh-CN" altLang="en-US" dirty="0"/>
              <a:t> </a:t>
            </a:r>
            <a:r>
              <a:rPr lang="en-US" altLang="zh-CN" dirty="0"/>
              <a:t>d</a:t>
            </a:r>
            <a:r>
              <a:rPr lang="en-US" dirty="0"/>
              <a:t>ata size</a:t>
            </a:r>
            <a:r>
              <a:rPr lang="zh-CN" altLang="en-US" dirty="0"/>
              <a:t> </a:t>
            </a:r>
            <a:endParaRPr lang="en-US" dirty="0"/>
          </a:p>
          <a:p>
            <a:pPr marL="182562" lvl="1" indent="0" algn="ctr">
              <a:buNone/>
            </a:pPr>
            <a:r>
              <a:rPr lang="en-US" b="1" dirty="0" err="1"/>
              <a:t>mov</a:t>
            </a:r>
            <a:r>
              <a:rPr lang="en-US" b="1" dirty="0"/>
              <a:t> </a:t>
            </a:r>
            <a:r>
              <a:rPr lang="en-US" b="1" dirty="0" err="1"/>
              <a:t>eax</a:t>
            </a:r>
            <a:r>
              <a:rPr lang="en-US" b="1" dirty="0"/>
              <a:t>, 0x1337 </a:t>
            </a:r>
          </a:p>
          <a:p>
            <a:pPr marL="182562" lvl="1" indent="0" algn="ctr">
              <a:buNone/>
            </a:pPr>
            <a:r>
              <a:rPr lang="en-US" b="1" dirty="0" err="1"/>
              <a:t>mov</a:t>
            </a:r>
            <a:r>
              <a:rPr lang="en-US" b="1" dirty="0"/>
              <a:t> </a:t>
            </a:r>
            <a:r>
              <a:rPr lang="en-US" b="1" dirty="0" err="1"/>
              <a:t>bx</a:t>
            </a:r>
            <a:r>
              <a:rPr lang="en-US" b="1" dirty="0"/>
              <a:t>, ax </a:t>
            </a:r>
          </a:p>
          <a:p>
            <a:pPr marL="182562" lvl="1" indent="0" algn="ctr">
              <a:buNone/>
            </a:pPr>
            <a:r>
              <a:rPr lang="en-US" b="1" dirty="0" err="1"/>
              <a:t>mov</a:t>
            </a:r>
            <a:r>
              <a:rPr lang="en-US" b="1" dirty="0"/>
              <a:t> [esp+4], </a:t>
            </a:r>
            <a:r>
              <a:rPr lang="en-US" b="1" dirty="0" err="1"/>
              <a:t>bl</a:t>
            </a:r>
            <a:endParaRPr lang="en-US" b="1" dirty="0"/>
          </a:p>
        </p:txBody>
      </p:sp>
    </p:spTree>
    <p:extLst>
      <p:ext uri="{BB962C8B-B14F-4D97-AF65-F5344CB8AC3E}">
        <p14:creationId xmlns:p14="http://schemas.microsoft.com/office/powerpoint/2010/main" val="3513747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Memory Access</a:t>
            </a:r>
            <a:br>
              <a:rPr lang="en-US" dirty="0"/>
            </a:br>
            <a:br>
              <a:rPr lang="en-US" b="0" dirty="0"/>
            </a:br>
            <a:endParaRPr lang="en-US" b="0" dirty="0"/>
          </a:p>
        </p:txBody>
      </p:sp>
      <p:sp>
        <p:nvSpPr>
          <p:cNvPr id="3" name="Content Placeholder 2"/>
          <p:cNvSpPr>
            <a:spLocks noGrp="1"/>
          </p:cNvSpPr>
          <p:nvPr>
            <p:ph idx="1"/>
          </p:nvPr>
        </p:nvSpPr>
        <p:spPr>
          <a:xfrm>
            <a:off x="295275" y="1258675"/>
            <a:ext cx="8524875" cy="4313238"/>
          </a:xfrm>
        </p:spPr>
        <p:txBody>
          <a:bodyPr/>
          <a:lstStyle/>
          <a:p>
            <a:r>
              <a:rPr lang="en-US" dirty="0" err="1"/>
              <a:t>mov</a:t>
            </a:r>
            <a:r>
              <a:rPr lang="en-US" dirty="0"/>
              <a:t> </a:t>
            </a:r>
            <a:r>
              <a:rPr lang="en-US" dirty="0" err="1"/>
              <a:t>ebx</a:t>
            </a:r>
            <a:r>
              <a:rPr lang="en-US" dirty="0"/>
              <a:t>, [</a:t>
            </a:r>
            <a:r>
              <a:rPr lang="en-US" dirty="0" err="1"/>
              <a:t>esp</a:t>
            </a:r>
            <a:r>
              <a:rPr lang="en-US" dirty="0"/>
              <a:t> + </a:t>
            </a:r>
            <a:r>
              <a:rPr lang="en-US" dirty="0" err="1"/>
              <a:t>eax</a:t>
            </a:r>
            <a:r>
              <a:rPr lang="en-US" dirty="0"/>
              <a:t> * 4] </a:t>
            </a:r>
            <a:r>
              <a:rPr lang="en-US" b="1" dirty="0">
                <a:solidFill>
                  <a:srgbClr val="FF0000"/>
                </a:solidFill>
              </a:rPr>
              <a:t>Intel</a:t>
            </a:r>
          </a:p>
          <a:p>
            <a:r>
              <a:rPr lang="en-US" dirty="0" err="1"/>
              <a:t>mov</a:t>
            </a:r>
            <a:r>
              <a:rPr lang="en-US" dirty="0"/>
              <a:t> (%</a:t>
            </a:r>
            <a:r>
              <a:rPr lang="en-US" dirty="0" err="1"/>
              <a:t>esp</a:t>
            </a:r>
            <a:r>
              <a:rPr lang="en-US" dirty="0"/>
              <a:t>, %</a:t>
            </a:r>
            <a:r>
              <a:rPr lang="en-US" dirty="0" err="1"/>
              <a:t>eax</a:t>
            </a:r>
            <a:r>
              <a:rPr lang="en-US" dirty="0"/>
              <a:t>, 4), %</a:t>
            </a:r>
            <a:r>
              <a:rPr lang="en-US" dirty="0" err="1"/>
              <a:t>ebx</a:t>
            </a:r>
            <a:r>
              <a:rPr lang="en-US" dirty="0"/>
              <a:t> </a:t>
            </a:r>
            <a:r>
              <a:rPr lang="en-US" altLang="zh-CN" b="1" dirty="0">
                <a:solidFill>
                  <a:srgbClr val="FF0000"/>
                </a:solidFill>
              </a:rPr>
              <a:t>AT&amp;T</a:t>
            </a:r>
            <a:endParaRPr lang="en-US" b="1" dirty="0">
              <a:solidFill>
                <a:srgbClr val="FF0000"/>
              </a:solidFill>
            </a:endParaRPr>
          </a:p>
          <a:p>
            <a:r>
              <a:rPr lang="en-US" dirty="0" err="1"/>
              <a:t>mov</a:t>
            </a:r>
            <a:r>
              <a:rPr lang="en-US" dirty="0"/>
              <a:t> BYTE [</a:t>
            </a:r>
            <a:r>
              <a:rPr lang="en-US" dirty="0" err="1"/>
              <a:t>eax</a:t>
            </a:r>
            <a:r>
              <a:rPr lang="en-US" dirty="0"/>
              <a:t>], 0x0f</a:t>
            </a:r>
            <a:br>
              <a:rPr lang="en-US" dirty="0"/>
            </a:br>
            <a:r>
              <a:rPr lang="en-US" altLang="zh-CN" dirty="0"/>
              <a:t>You</a:t>
            </a:r>
            <a:r>
              <a:rPr lang="zh-CN" altLang="en-US" dirty="0"/>
              <a:t> </a:t>
            </a:r>
            <a:r>
              <a:rPr lang="en-US" altLang="zh-CN" dirty="0"/>
              <a:t>must</a:t>
            </a:r>
            <a:r>
              <a:rPr lang="zh-CN" altLang="en-US" dirty="0"/>
              <a:t> </a:t>
            </a:r>
            <a:r>
              <a:rPr lang="en-US" altLang="zh-CN" dirty="0"/>
              <a:t>indicate</a:t>
            </a:r>
            <a:r>
              <a:rPr lang="zh-CN" altLang="en-US" dirty="0"/>
              <a:t> </a:t>
            </a:r>
            <a:r>
              <a:rPr lang="en-US" altLang="zh-CN" dirty="0"/>
              <a:t>the</a:t>
            </a:r>
            <a:r>
              <a:rPr lang="en-US" dirty="0"/>
              <a:t> data size: BYTE/WORD/DWORD</a:t>
            </a:r>
          </a:p>
        </p:txBody>
      </p:sp>
    </p:spTree>
    <p:extLst>
      <p:ext uri="{BB962C8B-B14F-4D97-AF65-F5344CB8AC3E}">
        <p14:creationId xmlns:p14="http://schemas.microsoft.com/office/powerpoint/2010/main" val="1357945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mr-IN" dirty="0"/>
              <a:t>ADD / SUB</a:t>
            </a:r>
            <a:br>
              <a:rPr lang="mr-IN" dirty="0"/>
            </a:br>
            <a:br>
              <a:rPr lang="mr-IN" b="0" dirty="0"/>
            </a:br>
            <a:endParaRPr lang="mr-IN" b="0" dirty="0"/>
          </a:p>
        </p:txBody>
      </p:sp>
      <p:sp>
        <p:nvSpPr>
          <p:cNvPr id="3" name="Content Placeholder 2"/>
          <p:cNvSpPr>
            <a:spLocks noGrp="1"/>
          </p:cNvSpPr>
          <p:nvPr>
            <p:ph idx="1"/>
          </p:nvPr>
        </p:nvSpPr>
        <p:spPr>
          <a:xfrm>
            <a:off x="300038" y="985075"/>
            <a:ext cx="8524875" cy="4313238"/>
          </a:xfrm>
        </p:spPr>
        <p:txBody>
          <a:bodyPr/>
          <a:lstStyle/>
          <a:p>
            <a:r>
              <a:rPr lang="mr-IN" dirty="0"/>
              <a:t>ADD / SUB</a:t>
            </a:r>
          </a:p>
          <a:p>
            <a:r>
              <a:rPr lang="en-US" dirty="0" err="1"/>
              <a:t>Normallly</a:t>
            </a:r>
            <a:r>
              <a:rPr lang="en-US" dirty="0"/>
              <a:t> "</a:t>
            </a:r>
            <a:r>
              <a:rPr lang="en-US" dirty="0" err="1"/>
              <a:t>reg</a:t>
            </a:r>
            <a:r>
              <a:rPr lang="en-US" dirty="0"/>
              <a:t> += </a:t>
            </a:r>
            <a:r>
              <a:rPr lang="en-US" dirty="0" err="1"/>
              <a:t>reg</a:t>
            </a:r>
            <a:r>
              <a:rPr lang="en-US" dirty="0"/>
              <a:t>" or "</a:t>
            </a:r>
            <a:r>
              <a:rPr lang="en-US" dirty="0" err="1"/>
              <a:t>reg</a:t>
            </a:r>
            <a:r>
              <a:rPr lang="en-US" dirty="0"/>
              <a:t> += </a:t>
            </a:r>
            <a:r>
              <a:rPr lang="en-US" dirty="0" err="1"/>
              <a:t>imm</a:t>
            </a:r>
            <a:r>
              <a:rPr lang="en-US" dirty="0"/>
              <a:t>"</a:t>
            </a:r>
          </a:p>
          <a:p>
            <a:r>
              <a:rPr lang="en-US" dirty="0"/>
              <a:t>Data size should be equal</a:t>
            </a:r>
          </a:p>
          <a:p>
            <a:pPr lvl="1"/>
            <a:r>
              <a:rPr lang="en-US" dirty="0"/>
              <a:t>add </a:t>
            </a:r>
            <a:r>
              <a:rPr lang="en-US" dirty="0" err="1"/>
              <a:t>eax</a:t>
            </a:r>
            <a:r>
              <a:rPr lang="en-US" dirty="0"/>
              <a:t>, </a:t>
            </a:r>
            <a:r>
              <a:rPr lang="en-US" dirty="0" err="1"/>
              <a:t>ebx</a:t>
            </a:r>
            <a:r>
              <a:rPr lang="en-US" dirty="0"/>
              <a:t> </a:t>
            </a:r>
          </a:p>
          <a:p>
            <a:pPr lvl="1"/>
            <a:r>
              <a:rPr lang="en-US" dirty="0"/>
              <a:t>sub </a:t>
            </a:r>
            <a:r>
              <a:rPr lang="en-US" dirty="0" err="1"/>
              <a:t>eax</a:t>
            </a:r>
            <a:r>
              <a:rPr lang="en-US" dirty="0"/>
              <a:t>, 123 </a:t>
            </a:r>
          </a:p>
          <a:p>
            <a:pPr lvl="1"/>
            <a:r>
              <a:rPr lang="en-US" dirty="0"/>
              <a:t>sub </a:t>
            </a:r>
            <a:r>
              <a:rPr lang="en-US" dirty="0" err="1"/>
              <a:t>eax</a:t>
            </a:r>
            <a:r>
              <a:rPr lang="en-US" dirty="0"/>
              <a:t>, BL ; Illegal</a:t>
            </a:r>
            <a:endParaRPr lang="mr-IN" dirty="0"/>
          </a:p>
        </p:txBody>
      </p:sp>
    </p:spTree>
    <p:extLst>
      <p:ext uri="{BB962C8B-B14F-4D97-AF65-F5344CB8AC3E}">
        <p14:creationId xmlns:p14="http://schemas.microsoft.com/office/powerpoint/2010/main" val="1014271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PE Example – </a:t>
            </a:r>
            <a:r>
              <a:rPr lang="en-US" dirty="0" err="1"/>
              <a:t>Notepad.exe</a:t>
            </a:r>
            <a:endParaRPr lang="en-US" dirty="0"/>
          </a:p>
        </p:txBody>
      </p:sp>
      <p:pic>
        <p:nvPicPr>
          <p:cNvPr id="5" name="Picture 4" descr="A picture containing text&#13;&#10;&#13;&#10;Description automatically generated">
            <a:extLst>
              <a:ext uri="{FF2B5EF4-FFF2-40B4-BE49-F238E27FC236}">
                <a16:creationId xmlns:a16="http://schemas.microsoft.com/office/drawing/2014/main" id="{3B72C6B1-4C5A-8745-9992-D40FB8E3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3435"/>
            <a:ext cx="9144000" cy="5271129"/>
          </a:xfrm>
          <a:prstGeom prst="rect">
            <a:avLst/>
          </a:prstGeom>
        </p:spPr>
      </p:pic>
    </p:spTree>
    <p:extLst>
      <p:ext uri="{BB962C8B-B14F-4D97-AF65-F5344CB8AC3E}">
        <p14:creationId xmlns:p14="http://schemas.microsoft.com/office/powerpoint/2010/main" val="3365688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INC</a:t>
            </a:r>
            <a:r>
              <a:rPr lang="mr-IN" dirty="0"/>
              <a:t> / </a:t>
            </a:r>
            <a:r>
              <a:rPr lang="en-US" altLang="zh-CN" dirty="0"/>
              <a:t>DEC</a:t>
            </a:r>
            <a:br>
              <a:rPr lang="mr-IN" dirty="0"/>
            </a:br>
            <a:br>
              <a:rPr lang="mr-IN" b="0" dirty="0"/>
            </a:br>
            <a:endParaRPr lang="mr-IN" b="0" dirty="0"/>
          </a:p>
        </p:txBody>
      </p:sp>
      <p:sp>
        <p:nvSpPr>
          <p:cNvPr id="3" name="Content Placeholder 2"/>
          <p:cNvSpPr>
            <a:spLocks noGrp="1"/>
          </p:cNvSpPr>
          <p:nvPr>
            <p:ph idx="1"/>
          </p:nvPr>
        </p:nvSpPr>
        <p:spPr>
          <a:xfrm>
            <a:off x="300038" y="985075"/>
            <a:ext cx="8524875" cy="4313238"/>
          </a:xfrm>
        </p:spPr>
        <p:txBody>
          <a:bodyPr/>
          <a:lstStyle/>
          <a:p>
            <a:r>
              <a:rPr lang="en-US" b="1" dirty="0" err="1"/>
              <a:t>inc</a:t>
            </a:r>
            <a:r>
              <a:rPr lang="en-US" b="1" dirty="0"/>
              <a:t>, </a:t>
            </a:r>
            <a:r>
              <a:rPr lang="en-US" b="1" dirty="0" err="1"/>
              <a:t>dec</a:t>
            </a:r>
            <a:r>
              <a:rPr lang="en-US" dirty="0"/>
              <a:t> — Increment, Decrement</a:t>
            </a:r>
          </a:p>
          <a:p>
            <a:r>
              <a:rPr lang="en-US" dirty="0"/>
              <a:t>The </a:t>
            </a:r>
            <a:r>
              <a:rPr lang="en-US" b="1" dirty="0" err="1"/>
              <a:t>inc</a:t>
            </a:r>
            <a:r>
              <a:rPr lang="en-US" dirty="0"/>
              <a:t> instruction increments the contents of its operand by one. The </a:t>
            </a:r>
            <a:r>
              <a:rPr lang="en-US" b="1" dirty="0" err="1"/>
              <a:t>dec</a:t>
            </a:r>
            <a:r>
              <a:rPr lang="en-US" dirty="0"/>
              <a:t> instruction decrements the contents of its operand by one.</a:t>
            </a:r>
          </a:p>
          <a:p>
            <a:r>
              <a:rPr lang="en-US" i="1" dirty="0"/>
              <a:t>Syntax</a:t>
            </a:r>
            <a:br>
              <a:rPr lang="en-US" dirty="0"/>
            </a:br>
            <a:r>
              <a:rPr lang="en-US" dirty="0" err="1"/>
              <a:t>inc</a:t>
            </a:r>
            <a:r>
              <a:rPr lang="en-US" dirty="0"/>
              <a:t> &lt;</a:t>
            </a:r>
            <a:r>
              <a:rPr lang="en-US" dirty="0" err="1"/>
              <a:t>reg</a:t>
            </a:r>
            <a:r>
              <a:rPr lang="en-US" dirty="0"/>
              <a:t>&gt;</a:t>
            </a:r>
            <a:br>
              <a:rPr lang="en-US" dirty="0"/>
            </a:br>
            <a:r>
              <a:rPr lang="en-US" dirty="0" err="1"/>
              <a:t>inc</a:t>
            </a:r>
            <a:r>
              <a:rPr lang="en-US" dirty="0"/>
              <a:t> &lt;mem&gt;</a:t>
            </a:r>
            <a:br>
              <a:rPr lang="en-US" dirty="0"/>
            </a:br>
            <a:r>
              <a:rPr lang="en-US" dirty="0" err="1"/>
              <a:t>dec</a:t>
            </a:r>
            <a:r>
              <a:rPr lang="en-US" dirty="0"/>
              <a:t> &lt;</a:t>
            </a:r>
            <a:r>
              <a:rPr lang="en-US" dirty="0" err="1"/>
              <a:t>reg</a:t>
            </a:r>
            <a:r>
              <a:rPr lang="en-US" dirty="0"/>
              <a:t>&gt;</a:t>
            </a:r>
            <a:br>
              <a:rPr lang="en-US" dirty="0"/>
            </a:br>
            <a:r>
              <a:rPr lang="en-US" dirty="0" err="1"/>
              <a:t>dec</a:t>
            </a:r>
            <a:r>
              <a:rPr lang="en-US" dirty="0"/>
              <a:t> &lt;mem&gt;</a:t>
            </a:r>
          </a:p>
          <a:p>
            <a:r>
              <a:rPr lang="en-US" i="1" dirty="0"/>
              <a:t>Examples</a:t>
            </a:r>
            <a:br>
              <a:rPr lang="en-US" dirty="0"/>
            </a:br>
            <a:r>
              <a:rPr lang="en-US" dirty="0" err="1"/>
              <a:t>dec</a:t>
            </a:r>
            <a:r>
              <a:rPr lang="en-US" dirty="0"/>
              <a:t> </a:t>
            </a:r>
            <a:r>
              <a:rPr lang="en-US" dirty="0" err="1"/>
              <a:t>eax</a:t>
            </a:r>
            <a:r>
              <a:rPr lang="en-US" dirty="0"/>
              <a:t> — subtract one from the contents of EAX.</a:t>
            </a:r>
            <a:br>
              <a:rPr lang="en-US" dirty="0"/>
            </a:br>
            <a:r>
              <a:rPr lang="en-US" dirty="0" err="1"/>
              <a:t>inc</a:t>
            </a:r>
            <a:r>
              <a:rPr lang="en-US" dirty="0"/>
              <a:t> DWORD PTR [</a:t>
            </a:r>
            <a:r>
              <a:rPr lang="en-US" dirty="0" err="1"/>
              <a:t>var</a:t>
            </a:r>
            <a:r>
              <a:rPr lang="en-US" dirty="0"/>
              <a:t>] — add one to the 32-bit integer stored at location </a:t>
            </a:r>
            <a:r>
              <a:rPr lang="en-US" i="1" dirty="0" err="1"/>
              <a:t>var</a:t>
            </a:r>
            <a:endParaRPr lang="en-US" dirty="0"/>
          </a:p>
        </p:txBody>
      </p:sp>
    </p:spTree>
    <p:extLst>
      <p:ext uri="{BB962C8B-B14F-4D97-AF65-F5344CB8AC3E}">
        <p14:creationId xmlns:p14="http://schemas.microsoft.com/office/powerpoint/2010/main" val="2166155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br>
              <a:rPr lang="en-US" dirty="0"/>
            </a:br>
            <a:endParaRPr lang="en-US" dirty="0"/>
          </a:p>
        </p:txBody>
      </p:sp>
      <p:sp>
        <p:nvSpPr>
          <p:cNvPr id="3" name="Content Placeholder 2"/>
          <p:cNvSpPr>
            <a:spLocks noGrp="1"/>
          </p:cNvSpPr>
          <p:nvPr>
            <p:ph idx="1"/>
          </p:nvPr>
        </p:nvSpPr>
        <p:spPr/>
        <p:txBody>
          <a:bodyPr/>
          <a:lstStyle/>
          <a:p>
            <a:r>
              <a:rPr lang="en-US" dirty="0"/>
              <a:t>Unconditional jump: </a:t>
            </a:r>
            <a:r>
              <a:rPr lang="en-US" dirty="0" err="1"/>
              <a:t>jmp</a:t>
            </a:r>
            <a:endParaRPr lang="en-US" dirty="0"/>
          </a:p>
          <a:p>
            <a:r>
              <a:rPr lang="en-US" dirty="0"/>
              <a:t>Conditional jump: je/</a:t>
            </a:r>
            <a:r>
              <a:rPr lang="en-US" dirty="0" err="1"/>
              <a:t>jne</a:t>
            </a:r>
            <a:br>
              <a:rPr lang="en-US" dirty="0"/>
            </a:br>
            <a:r>
              <a:rPr lang="en-US" dirty="0"/>
              <a:t>and ja/</a:t>
            </a:r>
            <a:r>
              <a:rPr lang="en-US" dirty="0" err="1"/>
              <a:t>jae</a:t>
            </a:r>
            <a:r>
              <a:rPr lang="en-US" dirty="0"/>
              <a:t>/</a:t>
            </a:r>
            <a:r>
              <a:rPr lang="en-US" dirty="0" err="1"/>
              <a:t>jb</a:t>
            </a:r>
            <a:r>
              <a:rPr lang="en-US" dirty="0"/>
              <a:t>/</a:t>
            </a:r>
            <a:r>
              <a:rPr lang="en-US" dirty="0" err="1"/>
              <a:t>jbe</a:t>
            </a:r>
            <a:r>
              <a:rPr lang="en-US" dirty="0"/>
              <a:t>/</a:t>
            </a:r>
            <a:r>
              <a:rPr lang="en-US" dirty="0" err="1"/>
              <a:t>jg</a:t>
            </a:r>
            <a:r>
              <a:rPr lang="en-US" dirty="0"/>
              <a:t>/</a:t>
            </a:r>
            <a:r>
              <a:rPr lang="en-US" dirty="0" err="1"/>
              <a:t>jge</a:t>
            </a:r>
            <a:r>
              <a:rPr lang="en-US" dirty="0"/>
              <a:t>/</a:t>
            </a:r>
            <a:r>
              <a:rPr lang="en-US" dirty="0" err="1"/>
              <a:t>jl</a:t>
            </a:r>
            <a:r>
              <a:rPr lang="en-US" dirty="0"/>
              <a:t>/</a:t>
            </a:r>
            <a:r>
              <a:rPr lang="en-US" dirty="0" err="1"/>
              <a:t>jle</a:t>
            </a:r>
            <a:r>
              <a:rPr lang="en-US" dirty="0"/>
              <a:t> ...</a:t>
            </a:r>
          </a:p>
          <a:p>
            <a:r>
              <a:rPr lang="en-US" altLang="zh-CN" dirty="0"/>
              <a:t>Sometime</a:t>
            </a:r>
            <a:r>
              <a:rPr lang="zh-CN" altLang="en-US" dirty="0"/>
              <a:t> </a:t>
            </a:r>
            <a:r>
              <a:rPr lang="en-US" altLang="zh-CN" dirty="0"/>
              <a:t>with</a:t>
            </a:r>
            <a:r>
              <a:rPr lang="en-US" dirty="0"/>
              <a:t> </a:t>
            </a:r>
            <a:r>
              <a:rPr lang="en-US" altLang="zh-CN" dirty="0"/>
              <a:t>”</a:t>
            </a:r>
            <a:r>
              <a:rPr lang="en-US" dirty="0" err="1"/>
              <a:t>cmp</a:t>
            </a:r>
            <a:r>
              <a:rPr lang="en-US" dirty="0"/>
              <a:t> A, B</a:t>
            </a:r>
            <a:r>
              <a:rPr lang="en-US" altLang="zh-CN" dirty="0"/>
              <a:t>”</a:t>
            </a:r>
            <a:r>
              <a:rPr lang="zh-CN" altLang="en-US" dirty="0"/>
              <a:t> </a:t>
            </a:r>
            <a:r>
              <a:rPr lang="en-US" altLang="zh-CN" dirty="0"/>
              <a:t>--</a:t>
            </a:r>
            <a:r>
              <a:rPr lang="zh-CN" altLang="en-US" dirty="0"/>
              <a:t> </a:t>
            </a:r>
            <a:r>
              <a:rPr lang="en-US" dirty="0"/>
              <a:t>compare these two values and set </a:t>
            </a:r>
            <a:r>
              <a:rPr lang="en-US" dirty="0" err="1"/>
              <a:t>eflags</a:t>
            </a:r>
            <a:endParaRPr lang="en-US" dirty="0"/>
          </a:p>
          <a:p>
            <a:r>
              <a:rPr lang="en-US" dirty="0"/>
              <a:t>Conditional jump </a:t>
            </a:r>
            <a:r>
              <a:rPr lang="en-US" altLang="zh-CN" dirty="0"/>
              <a:t>is</a:t>
            </a:r>
            <a:r>
              <a:rPr lang="zh-CN" altLang="en-US" dirty="0"/>
              <a:t> </a:t>
            </a:r>
            <a:r>
              <a:rPr lang="en-US" altLang="zh-CN" dirty="0"/>
              <a:t>decided</a:t>
            </a:r>
            <a:r>
              <a:rPr lang="zh-CN" altLang="en-US" dirty="0"/>
              <a:t> </a:t>
            </a:r>
            <a:r>
              <a:rPr lang="en-US" altLang="zh-CN" dirty="0"/>
              <a:t>by</a:t>
            </a:r>
            <a:r>
              <a:rPr lang="zh-CN" altLang="en-US" dirty="0"/>
              <a:t> </a:t>
            </a:r>
            <a:r>
              <a:rPr lang="en-US" altLang="zh-CN" dirty="0"/>
              <a:t>some</a:t>
            </a:r>
            <a:r>
              <a:rPr lang="zh-CN" altLang="en-US" dirty="0"/>
              <a:t> </a:t>
            </a:r>
            <a:r>
              <a:rPr lang="en-US" altLang="zh-CN" dirty="0"/>
              <a:t>of</a:t>
            </a:r>
            <a:r>
              <a:rPr lang="zh-CN" altLang="en-US" dirty="0"/>
              <a:t> </a:t>
            </a:r>
            <a:r>
              <a:rPr lang="en-US" altLang="zh-CN" dirty="0"/>
              <a:t>the</a:t>
            </a:r>
            <a:r>
              <a:rPr lang="en-US" dirty="0"/>
              <a:t> </a:t>
            </a:r>
            <a:r>
              <a:rPr lang="en-US" dirty="0" err="1"/>
              <a:t>eflags</a:t>
            </a:r>
            <a:r>
              <a:rPr lang="en-US" dirty="0"/>
              <a:t> </a:t>
            </a:r>
            <a:r>
              <a:rPr lang="en-US" altLang="zh-CN" dirty="0"/>
              <a:t>bits.</a:t>
            </a:r>
            <a:r>
              <a:rPr lang="zh-CN" altLang="en-US" dirty="0"/>
              <a:t> </a:t>
            </a:r>
            <a:endParaRPr lang="en-US" dirty="0"/>
          </a:p>
        </p:txBody>
      </p:sp>
      <p:pic>
        <p:nvPicPr>
          <p:cNvPr id="4" name="Picture 3"/>
          <p:cNvPicPr>
            <a:picLocks noChangeAspect="1"/>
          </p:cNvPicPr>
          <p:nvPr/>
        </p:nvPicPr>
        <p:blipFill>
          <a:blip r:embed="rId2"/>
          <a:stretch>
            <a:fillRect/>
          </a:stretch>
        </p:blipFill>
        <p:spPr>
          <a:xfrm>
            <a:off x="295275" y="3492000"/>
            <a:ext cx="3897600" cy="2923200"/>
          </a:xfrm>
          <a:prstGeom prst="rect">
            <a:avLst/>
          </a:prstGeom>
        </p:spPr>
      </p:pic>
      <p:pic>
        <p:nvPicPr>
          <p:cNvPr id="5" name="Picture 4"/>
          <p:cNvPicPr>
            <a:picLocks noChangeAspect="1"/>
          </p:cNvPicPr>
          <p:nvPr/>
        </p:nvPicPr>
        <p:blipFill>
          <a:blip r:embed="rId3"/>
          <a:stretch>
            <a:fillRect/>
          </a:stretch>
        </p:blipFill>
        <p:spPr>
          <a:xfrm>
            <a:off x="4514400" y="3492000"/>
            <a:ext cx="4000900" cy="3003811"/>
          </a:xfrm>
          <a:prstGeom prst="rect">
            <a:avLst/>
          </a:prstGeom>
        </p:spPr>
      </p:pic>
    </p:spTree>
    <p:extLst>
      <p:ext uri="{BB962C8B-B14F-4D97-AF65-F5344CB8AC3E}">
        <p14:creationId xmlns:p14="http://schemas.microsoft.com/office/powerpoint/2010/main" val="434848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Jump</a:t>
            </a:r>
          </a:p>
        </p:txBody>
      </p:sp>
      <p:sp>
        <p:nvSpPr>
          <p:cNvPr id="3" name="Content Placeholder 2"/>
          <p:cNvSpPr>
            <a:spLocks noGrp="1"/>
          </p:cNvSpPr>
          <p:nvPr>
            <p:ph idx="1"/>
          </p:nvPr>
        </p:nvSpPr>
        <p:spPr/>
        <p:txBody>
          <a:bodyPr/>
          <a:lstStyle/>
          <a:p>
            <a:r>
              <a:rPr lang="en-US" dirty="0"/>
              <a:t>ja/</a:t>
            </a:r>
            <a:r>
              <a:rPr lang="en-US" dirty="0" err="1"/>
              <a:t>jae</a:t>
            </a:r>
            <a:r>
              <a:rPr lang="en-US" dirty="0"/>
              <a:t>/</a:t>
            </a:r>
            <a:r>
              <a:rPr lang="en-US" dirty="0" err="1"/>
              <a:t>jb</a:t>
            </a:r>
            <a:r>
              <a:rPr lang="en-US" dirty="0"/>
              <a:t>/</a:t>
            </a:r>
            <a:r>
              <a:rPr lang="en-US" dirty="0" err="1"/>
              <a:t>jbe</a:t>
            </a:r>
            <a:r>
              <a:rPr lang="en-US" dirty="0"/>
              <a:t> are unsigned comparison</a:t>
            </a:r>
          </a:p>
          <a:p>
            <a:r>
              <a:rPr lang="en-US" dirty="0" err="1"/>
              <a:t>jg</a:t>
            </a:r>
            <a:r>
              <a:rPr lang="en-US" dirty="0"/>
              <a:t>/</a:t>
            </a:r>
            <a:r>
              <a:rPr lang="en-US" dirty="0" err="1"/>
              <a:t>jge</a:t>
            </a:r>
            <a:r>
              <a:rPr lang="en-US" dirty="0"/>
              <a:t>/</a:t>
            </a:r>
            <a:r>
              <a:rPr lang="en-US" dirty="0" err="1"/>
              <a:t>jl</a:t>
            </a:r>
            <a:r>
              <a:rPr lang="en-US" dirty="0"/>
              <a:t>/</a:t>
            </a:r>
            <a:r>
              <a:rPr lang="en-US" dirty="0" err="1"/>
              <a:t>jle</a:t>
            </a:r>
            <a:r>
              <a:rPr lang="en-US" dirty="0"/>
              <a:t> are signed comparison</a:t>
            </a:r>
          </a:p>
          <a:p>
            <a:endParaRPr lang="en-US" dirty="0"/>
          </a:p>
        </p:txBody>
      </p:sp>
      <p:pic>
        <p:nvPicPr>
          <p:cNvPr id="4" name="Picture 3"/>
          <p:cNvPicPr>
            <a:picLocks noChangeAspect="1"/>
          </p:cNvPicPr>
          <p:nvPr/>
        </p:nvPicPr>
        <p:blipFill>
          <a:blip r:embed="rId2"/>
          <a:stretch>
            <a:fillRect/>
          </a:stretch>
        </p:blipFill>
        <p:spPr>
          <a:xfrm>
            <a:off x="2080800" y="2477308"/>
            <a:ext cx="5649700" cy="4241703"/>
          </a:xfrm>
          <a:prstGeom prst="rect">
            <a:avLst/>
          </a:prstGeom>
        </p:spPr>
      </p:pic>
    </p:spTree>
    <p:extLst>
      <p:ext uri="{BB962C8B-B14F-4D97-AF65-F5344CB8AC3E}">
        <p14:creationId xmlns:p14="http://schemas.microsoft.com/office/powerpoint/2010/main" val="30655476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6D64-EAE9-0F4D-8176-6E8806E4EE48}"/>
              </a:ext>
            </a:extLst>
          </p:cNvPr>
          <p:cNvSpPr>
            <a:spLocks noGrp="1"/>
          </p:cNvSpPr>
          <p:nvPr>
            <p:ph type="title"/>
          </p:nvPr>
        </p:nvSpPr>
        <p:spPr/>
        <p:txBody>
          <a:bodyPr/>
          <a:lstStyle/>
          <a:p>
            <a:r>
              <a:rPr lang="en-US" altLang="zh-CN" dirty="0"/>
              <a:t>CMP</a:t>
            </a:r>
            <a:endParaRPr lang="en-US" dirty="0"/>
          </a:p>
        </p:txBody>
      </p:sp>
      <p:sp>
        <p:nvSpPr>
          <p:cNvPr id="3" name="Content Placeholder 2">
            <a:extLst>
              <a:ext uri="{FF2B5EF4-FFF2-40B4-BE49-F238E27FC236}">
                <a16:creationId xmlns:a16="http://schemas.microsoft.com/office/drawing/2014/main" id="{38454613-77FE-EF49-A40D-8EE4AB31C349}"/>
              </a:ext>
            </a:extLst>
          </p:cNvPr>
          <p:cNvSpPr>
            <a:spLocks noGrp="1"/>
          </p:cNvSpPr>
          <p:nvPr>
            <p:ph idx="1"/>
          </p:nvPr>
        </p:nvSpPr>
        <p:spPr/>
        <p:txBody>
          <a:bodyPr/>
          <a:lstStyle/>
          <a:p>
            <a:r>
              <a:rPr lang="en-US" b="1" dirty="0" err="1"/>
              <a:t>cmp</a:t>
            </a:r>
            <a:r>
              <a:rPr lang="en-US" dirty="0"/>
              <a:t> — Compare</a:t>
            </a:r>
          </a:p>
          <a:p>
            <a:r>
              <a:rPr lang="en-US" dirty="0"/>
              <a:t>Compare the values of the two specified operands, setting the condition codes in the machine status word appropriately. This instruction is equivalent to the sub instruction, except the result of the subtraction is discarded instead of replacing the first operand.</a:t>
            </a:r>
            <a:r>
              <a:rPr lang="zh-CN" altLang="en-US" dirty="0"/>
              <a:t> </a:t>
            </a:r>
            <a:r>
              <a:rPr lang="en-US" i="1" dirty="0"/>
              <a:t>Syntax</a:t>
            </a:r>
            <a:br>
              <a:rPr lang="en-US" dirty="0"/>
            </a:br>
            <a:r>
              <a:rPr lang="en-US" dirty="0" err="1"/>
              <a:t>cmp</a:t>
            </a:r>
            <a:r>
              <a:rPr lang="en-US" dirty="0"/>
              <a:t> &lt;</a:t>
            </a:r>
            <a:r>
              <a:rPr lang="en-US" dirty="0" err="1"/>
              <a:t>reg</a:t>
            </a:r>
            <a:r>
              <a:rPr lang="en-US" dirty="0"/>
              <a:t>&gt;,&lt;</a:t>
            </a:r>
            <a:r>
              <a:rPr lang="en-US" dirty="0" err="1"/>
              <a:t>reg</a:t>
            </a:r>
            <a:r>
              <a:rPr lang="en-US" dirty="0"/>
              <a:t>&gt;</a:t>
            </a:r>
            <a:br>
              <a:rPr lang="en-US" dirty="0"/>
            </a:br>
            <a:r>
              <a:rPr lang="en-US" dirty="0" err="1"/>
              <a:t>cmp</a:t>
            </a:r>
            <a:r>
              <a:rPr lang="en-US" dirty="0"/>
              <a:t> &lt;</a:t>
            </a:r>
            <a:r>
              <a:rPr lang="en-US" dirty="0" err="1"/>
              <a:t>reg</a:t>
            </a:r>
            <a:r>
              <a:rPr lang="en-US" dirty="0"/>
              <a:t>&gt;,&lt;mem&gt;</a:t>
            </a:r>
            <a:br>
              <a:rPr lang="en-US" dirty="0"/>
            </a:br>
            <a:r>
              <a:rPr lang="en-US" dirty="0" err="1"/>
              <a:t>cmp</a:t>
            </a:r>
            <a:r>
              <a:rPr lang="en-US" dirty="0"/>
              <a:t> &lt;mem&gt;,&lt;</a:t>
            </a:r>
            <a:r>
              <a:rPr lang="en-US" dirty="0" err="1"/>
              <a:t>reg</a:t>
            </a:r>
            <a:r>
              <a:rPr lang="en-US" dirty="0"/>
              <a:t>&gt;</a:t>
            </a:r>
            <a:br>
              <a:rPr lang="en-US" dirty="0"/>
            </a:br>
            <a:r>
              <a:rPr lang="en-US" dirty="0" err="1"/>
              <a:t>cmp</a:t>
            </a:r>
            <a:r>
              <a:rPr lang="en-US" dirty="0"/>
              <a:t> &lt;</a:t>
            </a:r>
            <a:r>
              <a:rPr lang="en-US" dirty="0" err="1"/>
              <a:t>reg</a:t>
            </a:r>
            <a:r>
              <a:rPr lang="en-US" dirty="0"/>
              <a:t>&gt;,&lt;con&gt;</a:t>
            </a:r>
          </a:p>
          <a:p>
            <a:r>
              <a:rPr lang="en-US" i="1" dirty="0"/>
              <a:t>Example</a:t>
            </a:r>
            <a:br>
              <a:rPr lang="en-US" dirty="0"/>
            </a:br>
            <a:r>
              <a:rPr lang="en-US" dirty="0" err="1"/>
              <a:t>cmp</a:t>
            </a:r>
            <a:r>
              <a:rPr lang="en-US" dirty="0"/>
              <a:t> DWORD PTR [</a:t>
            </a:r>
            <a:r>
              <a:rPr lang="en-US" dirty="0" err="1"/>
              <a:t>var</a:t>
            </a:r>
            <a:r>
              <a:rPr lang="en-US" dirty="0"/>
              <a:t>], 10</a:t>
            </a:r>
            <a:br>
              <a:rPr lang="en-US" dirty="0"/>
            </a:br>
            <a:r>
              <a:rPr lang="en-US" dirty="0" err="1"/>
              <a:t>jeq</a:t>
            </a:r>
            <a:r>
              <a:rPr lang="en-US" dirty="0"/>
              <a:t> loop</a:t>
            </a:r>
          </a:p>
          <a:p>
            <a:r>
              <a:rPr lang="en-US" dirty="0"/>
              <a:t>If the 4 bytes stored at location </a:t>
            </a:r>
            <a:r>
              <a:rPr lang="en-US" i="1" dirty="0" err="1"/>
              <a:t>var</a:t>
            </a:r>
            <a:r>
              <a:rPr lang="en-US" dirty="0"/>
              <a:t> are equal to the 4-byte integer constant 10, jump to the location labeled </a:t>
            </a:r>
            <a:r>
              <a:rPr lang="en-US" i="1" dirty="0"/>
              <a:t>loop</a:t>
            </a:r>
            <a:r>
              <a:rPr lang="en-US" dirty="0"/>
              <a:t>.</a:t>
            </a:r>
          </a:p>
          <a:p>
            <a:endParaRPr lang="en-US" dirty="0"/>
          </a:p>
        </p:txBody>
      </p:sp>
    </p:spTree>
    <p:extLst>
      <p:ext uri="{BB962C8B-B14F-4D97-AF65-F5344CB8AC3E}">
        <p14:creationId xmlns:p14="http://schemas.microsoft.com/office/powerpoint/2010/main" val="2172893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36D64-EAE9-0F4D-8176-6E8806E4EE48}"/>
              </a:ext>
            </a:extLst>
          </p:cNvPr>
          <p:cNvSpPr>
            <a:spLocks noGrp="1"/>
          </p:cNvSpPr>
          <p:nvPr>
            <p:ph type="title"/>
          </p:nvPr>
        </p:nvSpPr>
        <p:spPr/>
        <p:txBody>
          <a:bodyPr/>
          <a:lstStyle/>
          <a:p>
            <a:r>
              <a:rPr lang="en-US" altLang="zh-CN" dirty="0"/>
              <a:t>CALL/RET(RETN)</a:t>
            </a:r>
            <a:endParaRPr lang="en-US" dirty="0"/>
          </a:p>
        </p:txBody>
      </p:sp>
      <p:sp>
        <p:nvSpPr>
          <p:cNvPr id="3" name="Content Placeholder 2">
            <a:extLst>
              <a:ext uri="{FF2B5EF4-FFF2-40B4-BE49-F238E27FC236}">
                <a16:creationId xmlns:a16="http://schemas.microsoft.com/office/drawing/2014/main" id="{38454613-77FE-EF49-A40D-8EE4AB31C349}"/>
              </a:ext>
            </a:extLst>
          </p:cNvPr>
          <p:cNvSpPr>
            <a:spLocks noGrp="1"/>
          </p:cNvSpPr>
          <p:nvPr>
            <p:ph idx="1"/>
          </p:nvPr>
        </p:nvSpPr>
        <p:spPr>
          <a:xfrm>
            <a:off x="295275" y="1436823"/>
            <a:ext cx="8524875" cy="4313238"/>
          </a:xfrm>
        </p:spPr>
        <p:txBody>
          <a:bodyPr/>
          <a:lstStyle/>
          <a:p>
            <a:r>
              <a:rPr lang="en-US" dirty="0"/>
              <a:t>CALL: The call instruction </a:t>
            </a:r>
            <a:r>
              <a:rPr lang="en-US" b="1" dirty="0"/>
              <a:t>calls near procedures using a full pointer</a:t>
            </a:r>
            <a:r>
              <a:rPr lang="en-US" dirty="0"/>
              <a:t>. call causes the procedure named in the operand to be executed. When the called procedure completes, execution flow resumes at the instruction following the call instruction </a:t>
            </a:r>
          </a:p>
          <a:p>
            <a:endParaRPr lang="en-US" dirty="0"/>
          </a:p>
          <a:p>
            <a:endParaRPr lang="en-US" dirty="0"/>
          </a:p>
          <a:p>
            <a:r>
              <a:rPr lang="en-US" dirty="0"/>
              <a:t>RET: The ret instruction transfers control to the return address located on the stack. Issue the ret instruction within the called procedure to </a:t>
            </a:r>
            <a:r>
              <a:rPr lang="en-US" b="1" dirty="0"/>
              <a:t>resume execution flow</a:t>
            </a:r>
            <a:r>
              <a:rPr lang="en-US" dirty="0"/>
              <a:t> at the instruction following the call.</a:t>
            </a:r>
          </a:p>
        </p:txBody>
      </p:sp>
    </p:spTree>
    <p:extLst>
      <p:ext uri="{BB962C8B-B14F-4D97-AF65-F5344CB8AC3E}">
        <p14:creationId xmlns:p14="http://schemas.microsoft.com/office/powerpoint/2010/main" val="168359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6201-B0CE-AD4A-8600-F87CA7BBCF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FF3ABB-3CD0-DC48-9641-D3ED17C369B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3F73F0F-76ED-D04A-B644-AE66A8B7AA8F}"/>
              </a:ext>
            </a:extLst>
          </p:cNvPr>
          <p:cNvSpPr/>
          <p:nvPr/>
        </p:nvSpPr>
        <p:spPr>
          <a:xfrm>
            <a:off x="1936931" y="2582902"/>
            <a:ext cx="5622758" cy="646331"/>
          </a:xfrm>
          <a:prstGeom prst="rect">
            <a:avLst/>
          </a:prstGeom>
        </p:spPr>
        <p:txBody>
          <a:bodyPr wrap="none">
            <a:spAutoFit/>
          </a:bodyPr>
          <a:lstStyle/>
          <a:p>
            <a:r>
              <a:rPr lang="en-US" sz="3600" dirty="0"/>
              <a:t>IAT (Import Address Table)</a:t>
            </a:r>
          </a:p>
        </p:txBody>
      </p:sp>
    </p:spTree>
    <p:extLst>
      <p:ext uri="{BB962C8B-B14F-4D97-AF65-F5344CB8AC3E}">
        <p14:creationId xmlns:p14="http://schemas.microsoft.com/office/powerpoint/2010/main" val="2639396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A082-428C-CC44-932E-4D3E4AB8607B}"/>
              </a:ext>
            </a:extLst>
          </p:cNvPr>
          <p:cNvSpPr>
            <a:spLocks noGrp="1"/>
          </p:cNvSpPr>
          <p:nvPr>
            <p:ph type="title"/>
          </p:nvPr>
        </p:nvSpPr>
        <p:spPr/>
        <p:txBody>
          <a:bodyPr/>
          <a:lstStyle/>
          <a:p>
            <a:r>
              <a:rPr lang="en-US" dirty="0"/>
              <a:t>IAT (Import Address Table)</a:t>
            </a:r>
          </a:p>
        </p:txBody>
      </p:sp>
      <p:sp>
        <p:nvSpPr>
          <p:cNvPr id="4" name="Content Placeholder 3">
            <a:extLst>
              <a:ext uri="{FF2B5EF4-FFF2-40B4-BE49-F238E27FC236}">
                <a16:creationId xmlns:a16="http://schemas.microsoft.com/office/drawing/2014/main" id="{FFDFA5D5-C0DC-E743-8CFC-444589BF459A}"/>
              </a:ext>
            </a:extLst>
          </p:cNvPr>
          <p:cNvSpPr>
            <a:spLocks noGrp="1"/>
          </p:cNvSpPr>
          <p:nvPr>
            <p:ph idx="1"/>
          </p:nvPr>
        </p:nvSpPr>
        <p:spPr/>
        <p:txBody>
          <a:bodyPr/>
          <a:lstStyle/>
          <a:p>
            <a:r>
              <a:rPr lang="en-US" dirty="0"/>
              <a:t>Let’s review the concept of DLL (Dynamic Link Library) </a:t>
            </a:r>
            <a:r>
              <a:rPr lang="en-US" b="1" dirty="0">
                <a:solidFill>
                  <a:srgbClr val="FF0000"/>
                </a:solidFill>
              </a:rPr>
              <a:t>again</a:t>
            </a:r>
            <a:r>
              <a:rPr lang="en-US" dirty="0"/>
              <a:t>… </a:t>
            </a:r>
          </a:p>
        </p:txBody>
      </p:sp>
      <p:pic>
        <p:nvPicPr>
          <p:cNvPr id="5" name="Picture 4">
            <a:extLst>
              <a:ext uri="{FF2B5EF4-FFF2-40B4-BE49-F238E27FC236}">
                <a16:creationId xmlns:a16="http://schemas.microsoft.com/office/drawing/2014/main" id="{D8BEDFA4-82D1-2B45-8DEE-78F16726AD52}"/>
              </a:ext>
            </a:extLst>
          </p:cNvPr>
          <p:cNvPicPr>
            <a:picLocks noChangeAspect="1"/>
          </p:cNvPicPr>
          <p:nvPr/>
        </p:nvPicPr>
        <p:blipFill>
          <a:blip r:embed="rId3"/>
          <a:stretch>
            <a:fillRect/>
          </a:stretch>
        </p:blipFill>
        <p:spPr>
          <a:xfrm>
            <a:off x="2424176" y="2581910"/>
            <a:ext cx="3759200" cy="2425700"/>
          </a:xfrm>
          <a:prstGeom prst="rect">
            <a:avLst/>
          </a:prstGeom>
        </p:spPr>
      </p:pic>
      <p:sp>
        <p:nvSpPr>
          <p:cNvPr id="3" name="Rectangle 2">
            <a:extLst>
              <a:ext uri="{FF2B5EF4-FFF2-40B4-BE49-F238E27FC236}">
                <a16:creationId xmlns:a16="http://schemas.microsoft.com/office/drawing/2014/main" id="{B4E1625A-F810-034C-981A-FB985EAE86EB}"/>
              </a:ext>
            </a:extLst>
          </p:cNvPr>
          <p:cNvSpPr/>
          <p:nvPr/>
        </p:nvSpPr>
        <p:spPr bwMode="auto">
          <a:xfrm>
            <a:off x="2424176" y="3794760"/>
            <a:ext cx="3759200" cy="387096"/>
          </a:xfrm>
          <a:prstGeom prst="rect">
            <a:avLst/>
          </a:prstGeom>
          <a:solidFill>
            <a:srgbClr val="5B9BD5">
              <a:alpha val="29804"/>
            </a:srgbClr>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ight Arrow 5">
            <a:extLst>
              <a:ext uri="{FF2B5EF4-FFF2-40B4-BE49-F238E27FC236}">
                <a16:creationId xmlns:a16="http://schemas.microsoft.com/office/drawing/2014/main" id="{298CC849-D50D-3641-8180-6EF1ECBAC18A}"/>
              </a:ext>
            </a:extLst>
          </p:cNvPr>
          <p:cNvSpPr/>
          <p:nvPr/>
        </p:nvSpPr>
        <p:spPr bwMode="auto">
          <a:xfrm rot="10800000">
            <a:off x="6183376" y="3721608"/>
            <a:ext cx="1109472" cy="59436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A78C7458-46FD-5B46-9BD8-200E701B32DB}"/>
              </a:ext>
            </a:extLst>
          </p:cNvPr>
          <p:cNvSpPr txBox="1"/>
          <p:nvPr/>
        </p:nvSpPr>
        <p:spPr>
          <a:xfrm>
            <a:off x="7292848" y="3819144"/>
            <a:ext cx="1186928" cy="400110"/>
          </a:xfrm>
          <a:prstGeom prst="rect">
            <a:avLst/>
          </a:prstGeom>
          <a:noFill/>
        </p:spPr>
        <p:txBody>
          <a:bodyPr wrap="none" rtlCol="0">
            <a:spAutoFit/>
          </a:bodyPr>
          <a:lstStyle/>
          <a:p>
            <a:r>
              <a:rPr lang="en-US" altLang="zh-CN" dirty="0"/>
              <a:t>IAT</a:t>
            </a:r>
            <a:r>
              <a:rPr lang="zh-CN" altLang="en-US" dirty="0"/>
              <a:t> </a:t>
            </a:r>
            <a:r>
              <a:rPr lang="en-US" altLang="zh-CN" dirty="0"/>
              <a:t>table</a:t>
            </a:r>
            <a:endParaRPr lang="en-US" dirty="0"/>
          </a:p>
        </p:txBody>
      </p:sp>
    </p:spTree>
    <p:extLst>
      <p:ext uri="{BB962C8B-B14F-4D97-AF65-F5344CB8AC3E}">
        <p14:creationId xmlns:p14="http://schemas.microsoft.com/office/powerpoint/2010/main" val="2021126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2A4E-CDF2-2541-BB81-11FB515F4FA9}"/>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ED7CB9BF-DF04-D448-999C-190D45A1783C}"/>
              </a:ext>
            </a:extLst>
          </p:cNvPr>
          <p:cNvSpPr/>
          <p:nvPr/>
        </p:nvSpPr>
        <p:spPr>
          <a:xfrm>
            <a:off x="1565203" y="2354621"/>
            <a:ext cx="5989782" cy="707886"/>
          </a:xfrm>
          <a:prstGeom prst="rect">
            <a:avLst/>
          </a:prstGeom>
        </p:spPr>
        <p:txBody>
          <a:bodyPr wrap="square">
            <a:spAutoFit/>
          </a:bodyPr>
          <a:lstStyle/>
          <a:p>
            <a:pPr algn="ctr"/>
            <a:r>
              <a:rPr lang="en-US" altLang="zh-CN" sz="4000" b="1" dirty="0">
                <a:latin typeface="Agency FB" panose="020B0503020202020204" pitchFamily="34" charset="0"/>
                <a:ea typeface="Calibri" charset="0"/>
                <a:cs typeface="Calibri" charset="0"/>
                <a:sym typeface="Arial" charset="0"/>
              </a:rPr>
              <a:t>Dynamic</a:t>
            </a:r>
            <a:r>
              <a:rPr lang="zh-CN" altLang="en-US" sz="4000" b="1" dirty="0">
                <a:latin typeface="Agency FB" panose="020B0503020202020204" pitchFamily="34" charset="0"/>
                <a:ea typeface="Calibri" charset="0"/>
                <a:cs typeface="Calibri" charset="0"/>
                <a:sym typeface="Arial" charset="0"/>
              </a:rPr>
              <a:t> </a:t>
            </a:r>
            <a:r>
              <a:rPr lang="en-US" altLang="zh-CN" sz="4000" b="1" dirty="0">
                <a:latin typeface="Agency FB" panose="020B0503020202020204" pitchFamily="34" charset="0"/>
                <a:ea typeface="Calibri" charset="0"/>
                <a:cs typeface="Calibri" charset="0"/>
                <a:sym typeface="Arial" charset="0"/>
              </a:rPr>
              <a:t>Linking</a:t>
            </a:r>
          </a:p>
        </p:txBody>
      </p:sp>
    </p:spTree>
    <p:extLst>
      <p:ext uri="{BB962C8B-B14F-4D97-AF65-F5344CB8AC3E}">
        <p14:creationId xmlns:p14="http://schemas.microsoft.com/office/powerpoint/2010/main" val="544675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1AD4-2271-7E46-AED8-737186C600A7}"/>
              </a:ext>
            </a:extLst>
          </p:cNvPr>
          <p:cNvSpPr>
            <a:spLocks noGrp="1"/>
          </p:cNvSpPr>
          <p:nvPr>
            <p:ph type="title"/>
          </p:nvPr>
        </p:nvSpPr>
        <p:spPr/>
        <p:txBody>
          <a:bodyPr/>
          <a:lstStyle/>
          <a:p>
            <a:r>
              <a:rPr lang="en-US" dirty="0"/>
              <a:t>16-Bit DOS System</a:t>
            </a:r>
          </a:p>
        </p:txBody>
      </p:sp>
      <p:pic>
        <p:nvPicPr>
          <p:cNvPr id="4" name="Picture 3" descr="A screenshot of a cell phone&#13;&#10;&#13;&#10;Description automatically generated">
            <a:extLst>
              <a:ext uri="{FF2B5EF4-FFF2-40B4-BE49-F238E27FC236}">
                <a16:creationId xmlns:a16="http://schemas.microsoft.com/office/drawing/2014/main" id="{0A5F96FB-5C3C-F342-8553-EC58F7043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038" y="749300"/>
            <a:ext cx="8458200" cy="5537200"/>
          </a:xfrm>
          <a:prstGeom prst="rect">
            <a:avLst/>
          </a:prstGeom>
        </p:spPr>
      </p:pic>
      <p:sp>
        <p:nvSpPr>
          <p:cNvPr id="5" name="TextBox 4">
            <a:extLst>
              <a:ext uri="{FF2B5EF4-FFF2-40B4-BE49-F238E27FC236}">
                <a16:creationId xmlns:a16="http://schemas.microsoft.com/office/drawing/2014/main" id="{6EAB0CBB-00A9-7F4B-A9F7-979F0B2A9EFA}"/>
              </a:ext>
            </a:extLst>
          </p:cNvPr>
          <p:cNvSpPr txBox="1"/>
          <p:nvPr/>
        </p:nvSpPr>
        <p:spPr>
          <a:xfrm>
            <a:off x="487017" y="1063487"/>
            <a:ext cx="2484783" cy="218661"/>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6" name="TextBox 5">
            <a:extLst>
              <a:ext uri="{FF2B5EF4-FFF2-40B4-BE49-F238E27FC236}">
                <a16:creationId xmlns:a16="http://schemas.microsoft.com/office/drawing/2014/main" id="{42C1720C-3188-C147-81AE-A09B2F32E88A}"/>
              </a:ext>
            </a:extLst>
          </p:cNvPr>
          <p:cNvSpPr txBox="1"/>
          <p:nvPr/>
        </p:nvSpPr>
        <p:spPr>
          <a:xfrm>
            <a:off x="965988" y="4532401"/>
            <a:ext cx="2484783" cy="218661"/>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7" name="TextBox 6">
            <a:extLst>
              <a:ext uri="{FF2B5EF4-FFF2-40B4-BE49-F238E27FC236}">
                <a16:creationId xmlns:a16="http://schemas.microsoft.com/office/drawing/2014/main" id="{85A3FDA7-719C-884C-AF6D-6F6EFAFDA9DA}"/>
              </a:ext>
            </a:extLst>
          </p:cNvPr>
          <p:cNvSpPr txBox="1"/>
          <p:nvPr/>
        </p:nvSpPr>
        <p:spPr>
          <a:xfrm>
            <a:off x="3158779" y="1063487"/>
            <a:ext cx="4998250" cy="707886"/>
          </a:xfrm>
          <a:prstGeom prst="rect">
            <a:avLst/>
          </a:prstGeom>
          <a:noFill/>
        </p:spPr>
        <p:txBody>
          <a:bodyPr wrap="square" rtlCol="0">
            <a:spAutoFit/>
          </a:bodyPr>
          <a:lstStyle/>
          <a:p>
            <a:r>
              <a:rPr lang="en-US" dirty="0">
                <a:solidFill>
                  <a:schemeClr val="bg1"/>
                </a:solidFill>
              </a:rPr>
              <a:t>import Library </a:t>
            </a:r>
            <a:r>
              <a:rPr lang="en-US" dirty="0">
                <a:solidFill>
                  <a:schemeClr val="bg1"/>
                </a:solidFill>
                <a:sym typeface="Wingdings" pitchFamily="2" charset="2"/>
              </a:rPr>
              <a:t> Put binary code of </a:t>
            </a:r>
            <a:r>
              <a:rPr lang="en-US" dirty="0" err="1">
                <a:solidFill>
                  <a:schemeClr val="bg1"/>
                </a:solidFill>
                <a:sym typeface="Wingdings" pitchFamily="2" charset="2"/>
              </a:rPr>
              <a:t>stdio</a:t>
            </a:r>
            <a:r>
              <a:rPr lang="en-US" dirty="0">
                <a:solidFill>
                  <a:schemeClr val="bg1"/>
                </a:solidFill>
                <a:sym typeface="Wingdings" pitchFamily="2" charset="2"/>
              </a:rPr>
              <a:t> library into the executable file </a:t>
            </a:r>
            <a:endParaRPr lang="en-US" dirty="0">
              <a:solidFill>
                <a:schemeClr val="bg1"/>
              </a:solidFill>
            </a:endParaRPr>
          </a:p>
        </p:txBody>
      </p:sp>
    </p:spTree>
    <p:extLst>
      <p:ext uri="{BB962C8B-B14F-4D97-AF65-F5344CB8AC3E}">
        <p14:creationId xmlns:p14="http://schemas.microsoft.com/office/powerpoint/2010/main" val="11812549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F9FC-2661-C648-BA1B-921CA6950A17}"/>
              </a:ext>
            </a:extLst>
          </p:cNvPr>
          <p:cNvSpPr>
            <a:spLocks noGrp="1"/>
          </p:cNvSpPr>
          <p:nvPr>
            <p:ph type="title"/>
          </p:nvPr>
        </p:nvSpPr>
        <p:spPr/>
        <p:txBody>
          <a:bodyPr/>
          <a:lstStyle/>
          <a:p>
            <a:r>
              <a:rPr lang="en-US" altLang="zh-CN" dirty="0"/>
              <a:t>Static</a:t>
            </a:r>
            <a:r>
              <a:rPr lang="zh-CN" altLang="en-US" dirty="0"/>
              <a:t> </a:t>
            </a:r>
            <a:r>
              <a:rPr lang="en-US" altLang="zh-CN" dirty="0"/>
              <a:t>Linking</a:t>
            </a:r>
            <a:endParaRPr lang="en-US" dirty="0"/>
          </a:p>
        </p:txBody>
      </p:sp>
      <p:graphicFrame>
        <p:nvGraphicFramePr>
          <p:cNvPr id="4" name="Content Placeholder 3">
            <a:extLst>
              <a:ext uri="{FF2B5EF4-FFF2-40B4-BE49-F238E27FC236}">
                <a16:creationId xmlns:a16="http://schemas.microsoft.com/office/drawing/2014/main" id="{E605D6B9-AFD5-254E-BCF1-8275CBECAA20}"/>
              </a:ext>
            </a:extLst>
          </p:cNvPr>
          <p:cNvGraphicFramePr>
            <a:graphicFrameLocks noGrp="1"/>
          </p:cNvGraphicFramePr>
          <p:nvPr>
            <p:ph idx="1"/>
          </p:nvPr>
        </p:nvGraphicFramePr>
        <p:xfrm>
          <a:off x="295276" y="1743075"/>
          <a:ext cx="1818338" cy="110744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0">
                <a:tc>
                  <a:txBody>
                    <a:bodyPr/>
                    <a:lstStyle/>
                    <a:p>
                      <a:r>
                        <a:rPr lang="en-US" altLang="zh-CN" dirty="0"/>
                        <a:t>Program2</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Program2.obj</a:t>
                      </a:r>
                      <a:endParaRPr lang="en-US" dirty="0"/>
                    </a:p>
                  </a:txBody>
                  <a:tcPr/>
                </a:tc>
                <a:extLst>
                  <a:ext uri="{0D108BD9-81ED-4DB2-BD59-A6C34878D82A}">
                    <a16:rowId xmlns:a16="http://schemas.microsoft.com/office/drawing/2014/main" val="1044051607"/>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402786805"/>
                  </a:ext>
                </a:extLst>
              </a:tr>
            </a:tbl>
          </a:graphicData>
        </a:graphic>
      </p:graphicFrame>
      <p:graphicFrame>
        <p:nvGraphicFramePr>
          <p:cNvPr id="5" name="Content Placeholder 3">
            <a:extLst>
              <a:ext uri="{FF2B5EF4-FFF2-40B4-BE49-F238E27FC236}">
                <a16:creationId xmlns:a16="http://schemas.microsoft.com/office/drawing/2014/main" id="{8F180EA4-34A4-3144-9321-48FC5FFDAE0A}"/>
              </a:ext>
            </a:extLst>
          </p:cNvPr>
          <p:cNvGraphicFramePr>
            <a:graphicFrameLocks/>
          </p:cNvGraphicFramePr>
          <p:nvPr/>
        </p:nvGraphicFramePr>
        <p:xfrm>
          <a:off x="295276" y="3080531"/>
          <a:ext cx="1818338" cy="111252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Program1</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Program1.obj</a:t>
                      </a:r>
                      <a:endParaRPr lang="en-US" dirty="0"/>
                    </a:p>
                  </a:txBody>
                  <a:tcPr/>
                </a:tc>
                <a:extLst>
                  <a:ext uri="{0D108BD9-81ED-4DB2-BD59-A6C34878D82A}">
                    <a16:rowId xmlns:a16="http://schemas.microsoft.com/office/drawing/2014/main" val="1044051607"/>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402786805"/>
                  </a:ext>
                </a:extLst>
              </a:tr>
            </a:tbl>
          </a:graphicData>
        </a:graphic>
      </p:graphicFrame>
      <p:sp>
        <p:nvSpPr>
          <p:cNvPr id="6" name="Rectangle 5">
            <a:extLst>
              <a:ext uri="{FF2B5EF4-FFF2-40B4-BE49-F238E27FC236}">
                <a16:creationId xmlns:a16="http://schemas.microsoft.com/office/drawing/2014/main" id="{7AA32748-529E-ED43-8F56-3F0DB74BE0F6}"/>
              </a:ext>
            </a:extLst>
          </p:cNvPr>
          <p:cNvSpPr/>
          <p:nvPr/>
        </p:nvSpPr>
        <p:spPr bwMode="auto">
          <a:xfrm>
            <a:off x="3987383" y="946056"/>
            <a:ext cx="2743200" cy="53814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rPr>
              <a:t>Memory</a:t>
            </a:r>
            <a:endParaRPr kumimoji="0" lang="en-US" sz="2000" b="1" i="0" u="none" strike="noStrike" cap="none" normalizeH="0" baseline="0" dirty="0">
              <a:ln>
                <a:noFill/>
              </a:ln>
              <a:solidFill>
                <a:schemeClr val="tx1"/>
              </a:solidFill>
              <a:effectLst/>
              <a:latin typeface="Arial" charset="0"/>
            </a:endParaRPr>
          </a:p>
        </p:txBody>
      </p:sp>
      <p:graphicFrame>
        <p:nvGraphicFramePr>
          <p:cNvPr id="7" name="Content Placeholder 3">
            <a:extLst>
              <a:ext uri="{FF2B5EF4-FFF2-40B4-BE49-F238E27FC236}">
                <a16:creationId xmlns:a16="http://schemas.microsoft.com/office/drawing/2014/main" id="{DB2C430F-2327-CC4E-A35F-27F0C1265A27}"/>
              </a:ext>
            </a:extLst>
          </p:cNvPr>
          <p:cNvGraphicFramePr>
            <a:graphicFrameLocks/>
          </p:cNvGraphicFramePr>
          <p:nvPr/>
        </p:nvGraphicFramePr>
        <p:xfrm>
          <a:off x="4465040" y="3977686"/>
          <a:ext cx="1818338" cy="111252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Program2</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Program2.obj</a:t>
                      </a:r>
                      <a:endParaRPr lang="en-US" dirty="0"/>
                    </a:p>
                  </a:txBody>
                  <a:tcPr/>
                </a:tc>
                <a:extLst>
                  <a:ext uri="{0D108BD9-81ED-4DB2-BD59-A6C34878D82A}">
                    <a16:rowId xmlns:a16="http://schemas.microsoft.com/office/drawing/2014/main" val="1044051607"/>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402786805"/>
                  </a:ext>
                </a:extLst>
              </a:tr>
            </a:tbl>
          </a:graphicData>
        </a:graphic>
      </p:graphicFrame>
      <p:graphicFrame>
        <p:nvGraphicFramePr>
          <p:cNvPr id="8" name="Content Placeholder 3">
            <a:extLst>
              <a:ext uri="{FF2B5EF4-FFF2-40B4-BE49-F238E27FC236}">
                <a16:creationId xmlns:a16="http://schemas.microsoft.com/office/drawing/2014/main" id="{92E1C9B4-117B-914E-9827-227BBA2CF861}"/>
              </a:ext>
            </a:extLst>
          </p:cNvPr>
          <p:cNvGraphicFramePr>
            <a:graphicFrameLocks/>
          </p:cNvGraphicFramePr>
          <p:nvPr/>
        </p:nvGraphicFramePr>
        <p:xfrm>
          <a:off x="4465040" y="5188584"/>
          <a:ext cx="1818338" cy="111252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Program1</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Program1.obj</a:t>
                      </a:r>
                      <a:endParaRPr lang="en-US" dirty="0"/>
                    </a:p>
                  </a:txBody>
                  <a:tcPr/>
                </a:tc>
                <a:extLst>
                  <a:ext uri="{0D108BD9-81ED-4DB2-BD59-A6C34878D82A}">
                    <a16:rowId xmlns:a16="http://schemas.microsoft.com/office/drawing/2014/main" val="1044051607"/>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402786805"/>
                  </a:ext>
                </a:extLst>
              </a:tr>
            </a:tbl>
          </a:graphicData>
        </a:graphic>
      </p:graphicFrame>
      <p:cxnSp>
        <p:nvCxnSpPr>
          <p:cNvPr id="10" name="Straight Arrow Connector 9">
            <a:extLst>
              <a:ext uri="{FF2B5EF4-FFF2-40B4-BE49-F238E27FC236}">
                <a16:creationId xmlns:a16="http://schemas.microsoft.com/office/drawing/2014/main" id="{27E4B3CB-AE5F-9B4A-ACE4-3BAEA334443B}"/>
              </a:ext>
            </a:extLst>
          </p:cNvPr>
          <p:cNvCxnSpPr/>
          <p:nvPr/>
        </p:nvCxnSpPr>
        <p:spPr bwMode="auto">
          <a:xfrm>
            <a:off x="2113614" y="2045335"/>
            <a:ext cx="2351426" cy="248861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E370AC17-DD7A-2540-95E9-849A6A9D6FC2}"/>
              </a:ext>
            </a:extLst>
          </p:cNvPr>
          <p:cNvCxnSpPr/>
          <p:nvPr/>
        </p:nvCxnSpPr>
        <p:spPr bwMode="auto">
          <a:xfrm>
            <a:off x="2113616" y="3700874"/>
            <a:ext cx="2351426" cy="248861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2" name="TextBox 11">
            <a:extLst>
              <a:ext uri="{FF2B5EF4-FFF2-40B4-BE49-F238E27FC236}">
                <a16:creationId xmlns:a16="http://schemas.microsoft.com/office/drawing/2014/main" id="{F8092B68-E08E-E04F-975D-87FA215F48DF}"/>
              </a:ext>
            </a:extLst>
          </p:cNvPr>
          <p:cNvSpPr txBox="1"/>
          <p:nvPr/>
        </p:nvSpPr>
        <p:spPr>
          <a:xfrm>
            <a:off x="6732762" y="1523595"/>
            <a:ext cx="2411238" cy="707886"/>
          </a:xfrm>
          <a:prstGeom prst="rect">
            <a:avLst/>
          </a:prstGeom>
          <a:noFill/>
        </p:spPr>
        <p:txBody>
          <a:bodyPr wrap="none" rtlCol="0">
            <a:spAutoFit/>
          </a:bodyPr>
          <a:lstStyle/>
          <a:p>
            <a:pPr marL="342900" indent="-342900">
              <a:buFont typeface="Arial" panose="020B0604020202020204" pitchFamily="34" charset="0"/>
              <a:buChar char="•"/>
            </a:pPr>
            <a:r>
              <a:rPr lang="en-US" altLang="zh-CN" dirty="0"/>
              <a:t>Waste</a:t>
            </a:r>
            <a:r>
              <a:rPr lang="zh-CN" altLang="en-US" dirty="0"/>
              <a:t> </a:t>
            </a:r>
            <a:r>
              <a:rPr lang="en-US" altLang="zh-CN" dirty="0"/>
              <a:t>space</a:t>
            </a:r>
          </a:p>
          <a:p>
            <a:pPr marL="342900" indent="-342900">
              <a:buFont typeface="Arial" panose="020B0604020202020204" pitchFamily="34" charset="0"/>
              <a:buChar char="•"/>
            </a:pPr>
            <a:r>
              <a:rPr lang="en-US" altLang="zh-CN" dirty="0"/>
              <a:t>Hard</a:t>
            </a:r>
            <a:r>
              <a:rPr lang="zh-CN" altLang="en-US" dirty="0"/>
              <a:t> </a:t>
            </a:r>
            <a:r>
              <a:rPr lang="en-US" altLang="zh-CN" dirty="0"/>
              <a:t>to</a:t>
            </a:r>
            <a:r>
              <a:rPr lang="zh-CN" altLang="en-US" dirty="0"/>
              <a:t> </a:t>
            </a:r>
            <a:r>
              <a:rPr lang="en-US" altLang="zh-CN" dirty="0"/>
              <a:t>maintain</a:t>
            </a:r>
            <a:endParaRPr lang="en-US" dirty="0"/>
          </a:p>
        </p:txBody>
      </p:sp>
    </p:spTree>
    <p:extLst>
      <p:ext uri="{BB962C8B-B14F-4D97-AF65-F5344CB8AC3E}">
        <p14:creationId xmlns:p14="http://schemas.microsoft.com/office/powerpoint/2010/main" val="33543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37E8-4279-C342-872A-6DD25610F169}"/>
              </a:ext>
            </a:extLst>
          </p:cNvPr>
          <p:cNvSpPr>
            <a:spLocks noGrp="1"/>
          </p:cNvSpPr>
          <p:nvPr>
            <p:ph type="title"/>
          </p:nvPr>
        </p:nvSpPr>
        <p:spPr/>
        <p:txBody>
          <a:bodyPr/>
          <a:lstStyle/>
          <a:p>
            <a:r>
              <a:rPr lang="en-US" dirty="0"/>
              <a:t>Load PE file (</a:t>
            </a:r>
            <a:r>
              <a:rPr lang="en-US" dirty="0" err="1"/>
              <a:t>Notepad.exe</a:t>
            </a:r>
            <a:r>
              <a:rPr lang="en-US" dirty="0"/>
              <a:t>) into Memory</a:t>
            </a:r>
          </a:p>
        </p:txBody>
      </p:sp>
      <p:pic>
        <p:nvPicPr>
          <p:cNvPr id="6" name="Picture 5">
            <a:extLst>
              <a:ext uri="{FF2B5EF4-FFF2-40B4-BE49-F238E27FC236}">
                <a16:creationId xmlns:a16="http://schemas.microsoft.com/office/drawing/2014/main" id="{8172E560-1E9E-6D44-8B2D-B6E56C2F25C4}"/>
              </a:ext>
            </a:extLst>
          </p:cNvPr>
          <p:cNvPicPr>
            <a:picLocks noChangeAspect="1"/>
          </p:cNvPicPr>
          <p:nvPr/>
        </p:nvPicPr>
        <p:blipFill>
          <a:blip r:embed="rId3"/>
          <a:stretch>
            <a:fillRect/>
          </a:stretch>
        </p:blipFill>
        <p:spPr>
          <a:xfrm>
            <a:off x="2323475" y="715734"/>
            <a:ext cx="5090190" cy="6142266"/>
          </a:xfrm>
          <a:prstGeom prst="rect">
            <a:avLst/>
          </a:prstGeom>
        </p:spPr>
      </p:pic>
    </p:spTree>
    <p:extLst>
      <p:ext uri="{BB962C8B-B14F-4D97-AF65-F5344CB8AC3E}">
        <p14:creationId xmlns:p14="http://schemas.microsoft.com/office/powerpoint/2010/main" val="2283217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F9FC-2661-C648-BA1B-921CA6950A17}"/>
              </a:ext>
            </a:extLst>
          </p:cNvPr>
          <p:cNvSpPr>
            <a:spLocks noGrp="1"/>
          </p:cNvSpPr>
          <p:nvPr>
            <p:ph type="title"/>
          </p:nvPr>
        </p:nvSpPr>
        <p:spPr/>
        <p:txBody>
          <a:bodyPr/>
          <a:lstStyle/>
          <a:p>
            <a:r>
              <a:rPr lang="en-US" altLang="zh-CN" dirty="0"/>
              <a:t>Dynamic</a:t>
            </a:r>
            <a:r>
              <a:rPr lang="zh-CN" altLang="en-US" dirty="0"/>
              <a:t> </a:t>
            </a:r>
            <a:r>
              <a:rPr lang="en-US" altLang="zh-CN" dirty="0"/>
              <a:t>Linking</a:t>
            </a:r>
            <a:endParaRPr lang="en-US" dirty="0"/>
          </a:p>
        </p:txBody>
      </p:sp>
      <p:graphicFrame>
        <p:nvGraphicFramePr>
          <p:cNvPr id="4" name="Content Placeholder 3">
            <a:extLst>
              <a:ext uri="{FF2B5EF4-FFF2-40B4-BE49-F238E27FC236}">
                <a16:creationId xmlns:a16="http://schemas.microsoft.com/office/drawing/2014/main" id="{E605D6B9-AFD5-254E-BCF1-8275CBECAA20}"/>
              </a:ext>
            </a:extLst>
          </p:cNvPr>
          <p:cNvGraphicFramePr>
            <a:graphicFrameLocks noGrp="1"/>
          </p:cNvGraphicFramePr>
          <p:nvPr>
            <p:ph idx="1"/>
          </p:nvPr>
        </p:nvGraphicFramePr>
        <p:xfrm>
          <a:off x="295276" y="1743075"/>
          <a:ext cx="1818338" cy="73660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0">
                <a:tc>
                  <a:txBody>
                    <a:bodyPr/>
                    <a:lstStyle/>
                    <a:p>
                      <a:r>
                        <a:rPr lang="en-US" altLang="zh-CN" dirty="0"/>
                        <a:t>Program2</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Program2.obj</a:t>
                      </a:r>
                      <a:endParaRPr lang="en-US" dirty="0"/>
                    </a:p>
                  </a:txBody>
                  <a:tcPr/>
                </a:tc>
                <a:extLst>
                  <a:ext uri="{0D108BD9-81ED-4DB2-BD59-A6C34878D82A}">
                    <a16:rowId xmlns:a16="http://schemas.microsoft.com/office/drawing/2014/main" val="1044051607"/>
                  </a:ext>
                </a:extLst>
              </a:tr>
            </a:tbl>
          </a:graphicData>
        </a:graphic>
      </p:graphicFrame>
      <p:graphicFrame>
        <p:nvGraphicFramePr>
          <p:cNvPr id="5" name="Content Placeholder 3">
            <a:extLst>
              <a:ext uri="{FF2B5EF4-FFF2-40B4-BE49-F238E27FC236}">
                <a16:creationId xmlns:a16="http://schemas.microsoft.com/office/drawing/2014/main" id="{8F180EA4-34A4-3144-9321-48FC5FFDAE0A}"/>
              </a:ext>
            </a:extLst>
          </p:cNvPr>
          <p:cNvGraphicFramePr>
            <a:graphicFrameLocks/>
          </p:cNvGraphicFramePr>
          <p:nvPr/>
        </p:nvGraphicFramePr>
        <p:xfrm>
          <a:off x="295276" y="3080531"/>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Program1</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Program1.obj</a:t>
                      </a:r>
                      <a:endParaRPr lang="en-US" dirty="0"/>
                    </a:p>
                  </a:txBody>
                  <a:tcPr/>
                </a:tc>
                <a:extLst>
                  <a:ext uri="{0D108BD9-81ED-4DB2-BD59-A6C34878D82A}">
                    <a16:rowId xmlns:a16="http://schemas.microsoft.com/office/drawing/2014/main" val="1044051607"/>
                  </a:ext>
                </a:extLst>
              </a:tr>
            </a:tbl>
          </a:graphicData>
        </a:graphic>
      </p:graphicFrame>
      <p:sp>
        <p:nvSpPr>
          <p:cNvPr id="6" name="Rectangle 5">
            <a:extLst>
              <a:ext uri="{FF2B5EF4-FFF2-40B4-BE49-F238E27FC236}">
                <a16:creationId xmlns:a16="http://schemas.microsoft.com/office/drawing/2014/main" id="{7AA32748-529E-ED43-8F56-3F0DB74BE0F6}"/>
              </a:ext>
            </a:extLst>
          </p:cNvPr>
          <p:cNvSpPr/>
          <p:nvPr/>
        </p:nvSpPr>
        <p:spPr bwMode="auto">
          <a:xfrm>
            <a:off x="3987383" y="946056"/>
            <a:ext cx="2743200" cy="538146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rPr>
              <a:t>Memory</a:t>
            </a:r>
            <a:endParaRPr kumimoji="0" lang="en-US" sz="2000" b="1" i="0" u="none" strike="noStrike" cap="none" normalizeH="0" baseline="0" dirty="0">
              <a:ln>
                <a:noFill/>
              </a:ln>
              <a:solidFill>
                <a:schemeClr val="tx1"/>
              </a:solidFill>
              <a:effectLst/>
              <a:latin typeface="Arial" charset="0"/>
            </a:endParaRPr>
          </a:p>
        </p:txBody>
      </p:sp>
      <p:graphicFrame>
        <p:nvGraphicFramePr>
          <p:cNvPr id="7" name="Content Placeholder 3">
            <a:extLst>
              <a:ext uri="{FF2B5EF4-FFF2-40B4-BE49-F238E27FC236}">
                <a16:creationId xmlns:a16="http://schemas.microsoft.com/office/drawing/2014/main" id="{DB2C430F-2327-CC4E-A35F-27F0C1265A27}"/>
              </a:ext>
            </a:extLst>
          </p:cNvPr>
          <p:cNvGraphicFramePr>
            <a:graphicFrameLocks/>
          </p:cNvGraphicFramePr>
          <p:nvPr/>
        </p:nvGraphicFramePr>
        <p:xfrm>
          <a:off x="4465040" y="3977686"/>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Program2</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Program2.obj</a:t>
                      </a:r>
                      <a:endParaRPr lang="en-US" dirty="0"/>
                    </a:p>
                  </a:txBody>
                  <a:tcPr/>
                </a:tc>
                <a:extLst>
                  <a:ext uri="{0D108BD9-81ED-4DB2-BD59-A6C34878D82A}">
                    <a16:rowId xmlns:a16="http://schemas.microsoft.com/office/drawing/2014/main" val="1044051607"/>
                  </a:ext>
                </a:extLst>
              </a:tr>
            </a:tbl>
          </a:graphicData>
        </a:graphic>
      </p:graphicFrame>
      <p:graphicFrame>
        <p:nvGraphicFramePr>
          <p:cNvPr id="8" name="Content Placeholder 3">
            <a:extLst>
              <a:ext uri="{FF2B5EF4-FFF2-40B4-BE49-F238E27FC236}">
                <a16:creationId xmlns:a16="http://schemas.microsoft.com/office/drawing/2014/main" id="{92E1C9B4-117B-914E-9827-227BBA2CF861}"/>
              </a:ext>
            </a:extLst>
          </p:cNvPr>
          <p:cNvGraphicFramePr>
            <a:graphicFrameLocks/>
          </p:cNvGraphicFramePr>
          <p:nvPr/>
        </p:nvGraphicFramePr>
        <p:xfrm>
          <a:off x="4465040" y="5188584"/>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a:t>Program1</a:t>
                      </a:r>
                      <a:endParaRPr lang="en-US" dirty="0"/>
                    </a:p>
                  </a:txBody>
                  <a:tcPr/>
                </a:tc>
                <a:extLst>
                  <a:ext uri="{0D108BD9-81ED-4DB2-BD59-A6C34878D82A}">
                    <a16:rowId xmlns:a16="http://schemas.microsoft.com/office/drawing/2014/main" val="272119861"/>
                  </a:ext>
                </a:extLst>
              </a:tr>
              <a:tr h="370840">
                <a:tc>
                  <a:txBody>
                    <a:bodyPr/>
                    <a:lstStyle/>
                    <a:p>
                      <a:r>
                        <a:rPr lang="en-US" altLang="zh-CN" dirty="0"/>
                        <a:t>Program1.obj</a:t>
                      </a:r>
                      <a:endParaRPr lang="en-US" dirty="0"/>
                    </a:p>
                  </a:txBody>
                  <a:tcPr/>
                </a:tc>
                <a:extLst>
                  <a:ext uri="{0D108BD9-81ED-4DB2-BD59-A6C34878D82A}">
                    <a16:rowId xmlns:a16="http://schemas.microsoft.com/office/drawing/2014/main" val="1044051607"/>
                  </a:ext>
                </a:extLst>
              </a:tr>
            </a:tbl>
          </a:graphicData>
        </a:graphic>
      </p:graphicFrame>
      <p:cxnSp>
        <p:nvCxnSpPr>
          <p:cNvPr id="10" name="Straight Arrow Connector 9">
            <a:extLst>
              <a:ext uri="{FF2B5EF4-FFF2-40B4-BE49-F238E27FC236}">
                <a16:creationId xmlns:a16="http://schemas.microsoft.com/office/drawing/2014/main" id="{27E4B3CB-AE5F-9B4A-ACE4-3BAEA334443B}"/>
              </a:ext>
            </a:extLst>
          </p:cNvPr>
          <p:cNvCxnSpPr/>
          <p:nvPr/>
        </p:nvCxnSpPr>
        <p:spPr bwMode="auto">
          <a:xfrm>
            <a:off x="2113614" y="2045335"/>
            <a:ext cx="2351426" cy="2488611"/>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E370AC17-DD7A-2540-95E9-849A6A9D6FC2}"/>
              </a:ext>
            </a:extLst>
          </p:cNvPr>
          <p:cNvCxnSpPr>
            <a:cxnSpLocks/>
            <a:endCxn id="8" idx="1"/>
          </p:cNvCxnSpPr>
          <p:nvPr/>
        </p:nvCxnSpPr>
        <p:spPr bwMode="auto">
          <a:xfrm>
            <a:off x="2113616" y="3700874"/>
            <a:ext cx="2351424" cy="185855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aphicFrame>
        <p:nvGraphicFramePr>
          <p:cNvPr id="13" name="Content Placeholder 3">
            <a:extLst>
              <a:ext uri="{FF2B5EF4-FFF2-40B4-BE49-F238E27FC236}">
                <a16:creationId xmlns:a16="http://schemas.microsoft.com/office/drawing/2014/main" id="{A4680277-80ED-7949-B807-7B40A4AEEAF7}"/>
              </a:ext>
            </a:extLst>
          </p:cNvPr>
          <p:cNvGraphicFramePr>
            <a:graphicFrameLocks/>
          </p:cNvGraphicFramePr>
          <p:nvPr/>
        </p:nvGraphicFramePr>
        <p:xfrm>
          <a:off x="295276" y="4383424"/>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err="1"/>
                        <a:t>Lib.dll</a:t>
                      </a:r>
                      <a:endParaRPr lang="en-US" dirty="0"/>
                    </a:p>
                  </a:txBody>
                  <a:tcPr/>
                </a:tc>
                <a:extLst>
                  <a:ext uri="{0D108BD9-81ED-4DB2-BD59-A6C34878D82A}">
                    <a16:rowId xmlns:a16="http://schemas.microsoft.com/office/drawing/2014/main" val="272119861"/>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1044051607"/>
                  </a:ext>
                </a:extLst>
              </a:tr>
            </a:tbl>
          </a:graphicData>
        </a:graphic>
      </p:graphicFrame>
      <p:graphicFrame>
        <p:nvGraphicFramePr>
          <p:cNvPr id="14" name="Content Placeholder 3">
            <a:extLst>
              <a:ext uri="{FF2B5EF4-FFF2-40B4-BE49-F238E27FC236}">
                <a16:creationId xmlns:a16="http://schemas.microsoft.com/office/drawing/2014/main" id="{8CCC7154-F02C-8E48-9ACB-35A86A37BD4C}"/>
              </a:ext>
            </a:extLst>
          </p:cNvPr>
          <p:cNvGraphicFramePr>
            <a:graphicFrameLocks/>
          </p:cNvGraphicFramePr>
          <p:nvPr/>
        </p:nvGraphicFramePr>
        <p:xfrm>
          <a:off x="4517155" y="1555115"/>
          <a:ext cx="1818338" cy="741680"/>
        </p:xfrm>
        <a:graphic>
          <a:graphicData uri="http://schemas.openxmlformats.org/drawingml/2006/table">
            <a:tbl>
              <a:tblPr>
                <a:tableStyleId>{5C22544A-7EE6-4342-B048-85BDC9FD1C3A}</a:tableStyleId>
              </a:tblPr>
              <a:tblGrid>
                <a:gridCol w="1818338">
                  <a:extLst>
                    <a:ext uri="{9D8B030D-6E8A-4147-A177-3AD203B41FA5}">
                      <a16:colId xmlns:a16="http://schemas.microsoft.com/office/drawing/2014/main" val="3963750902"/>
                    </a:ext>
                  </a:extLst>
                </a:gridCol>
              </a:tblGrid>
              <a:tr h="370840">
                <a:tc>
                  <a:txBody>
                    <a:bodyPr/>
                    <a:lstStyle/>
                    <a:p>
                      <a:r>
                        <a:rPr lang="en-US" altLang="zh-CN" dirty="0" err="1"/>
                        <a:t>Lib.dll</a:t>
                      </a:r>
                      <a:endParaRPr lang="en-US" dirty="0"/>
                    </a:p>
                  </a:txBody>
                  <a:tcPr/>
                </a:tc>
                <a:extLst>
                  <a:ext uri="{0D108BD9-81ED-4DB2-BD59-A6C34878D82A}">
                    <a16:rowId xmlns:a16="http://schemas.microsoft.com/office/drawing/2014/main" val="272119861"/>
                  </a:ext>
                </a:extLst>
              </a:tr>
              <a:tr h="370840">
                <a:tc>
                  <a:txBody>
                    <a:bodyPr/>
                    <a:lstStyle/>
                    <a:p>
                      <a:r>
                        <a:rPr lang="en-US" altLang="zh-CN" dirty="0" err="1"/>
                        <a:t>Lib.obj</a:t>
                      </a:r>
                      <a:endParaRPr lang="en-US" dirty="0"/>
                    </a:p>
                  </a:txBody>
                  <a:tcPr/>
                </a:tc>
                <a:extLst>
                  <a:ext uri="{0D108BD9-81ED-4DB2-BD59-A6C34878D82A}">
                    <a16:rowId xmlns:a16="http://schemas.microsoft.com/office/drawing/2014/main" val="1044051607"/>
                  </a:ext>
                </a:extLst>
              </a:tr>
            </a:tbl>
          </a:graphicData>
        </a:graphic>
      </p:graphicFrame>
      <p:cxnSp>
        <p:nvCxnSpPr>
          <p:cNvPr id="16" name="Straight Arrow Connector 15">
            <a:extLst>
              <a:ext uri="{FF2B5EF4-FFF2-40B4-BE49-F238E27FC236}">
                <a16:creationId xmlns:a16="http://schemas.microsoft.com/office/drawing/2014/main" id="{67780D6B-FE2F-BA45-BBE8-1D6549917E53}"/>
              </a:ext>
            </a:extLst>
          </p:cNvPr>
          <p:cNvCxnSpPr/>
          <p:nvPr/>
        </p:nvCxnSpPr>
        <p:spPr bwMode="auto">
          <a:xfrm flipV="1">
            <a:off x="2113614" y="2111375"/>
            <a:ext cx="2351426" cy="264288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3" name="Rectangle 2">
            <a:extLst>
              <a:ext uri="{FF2B5EF4-FFF2-40B4-BE49-F238E27FC236}">
                <a16:creationId xmlns:a16="http://schemas.microsoft.com/office/drawing/2014/main" id="{7F4F6A4F-070C-6745-861A-3C6DF163939E}"/>
              </a:ext>
            </a:extLst>
          </p:cNvPr>
          <p:cNvSpPr/>
          <p:nvPr/>
        </p:nvSpPr>
        <p:spPr>
          <a:xfrm>
            <a:off x="6865265" y="850245"/>
            <a:ext cx="2155371" cy="163121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000" dirty="0">
                <a:solidFill>
                  <a:srgbClr val="000000"/>
                </a:solidFill>
                <a:latin typeface="Arial" panose="020B0604020202020204" pitchFamily="34" charset="0"/>
              </a:rPr>
              <a:t>Dynamic linking has the following advantages:</a:t>
            </a:r>
            <a:endParaRPr lang="en-US" sz="1000" dirty="0">
              <a:solidFill>
                <a:srgbClr val="000000"/>
              </a:solidFill>
              <a:latin typeface="Times New Roman" panose="02020603050405020304" pitchFamily="18" charset="0"/>
            </a:endParaRPr>
          </a:p>
          <a:p>
            <a:pPr>
              <a:buFont typeface="+mj-lt"/>
              <a:buAutoNum type="arabicPeriod"/>
            </a:pPr>
            <a:r>
              <a:rPr lang="en-US" sz="1000" dirty="0">
                <a:solidFill>
                  <a:srgbClr val="000000"/>
                </a:solidFill>
                <a:latin typeface="Arial" panose="020B0604020202020204" pitchFamily="34" charset="0"/>
              </a:rPr>
              <a:t>Saves memory </a:t>
            </a:r>
          </a:p>
          <a:p>
            <a:pPr>
              <a:buFont typeface="+mj-lt"/>
              <a:buAutoNum type="arabicPeriod"/>
            </a:pPr>
            <a:r>
              <a:rPr lang="en-US" sz="1000" dirty="0">
                <a:solidFill>
                  <a:srgbClr val="000000"/>
                </a:solidFill>
                <a:latin typeface="Arial" panose="020B0604020202020204" pitchFamily="34" charset="0"/>
              </a:rPr>
              <a:t>Saves disk space. </a:t>
            </a:r>
          </a:p>
          <a:p>
            <a:pPr>
              <a:buFont typeface="+mj-lt"/>
              <a:buAutoNum type="arabicPeriod"/>
            </a:pPr>
            <a:r>
              <a:rPr lang="en-US" sz="1000" dirty="0">
                <a:solidFill>
                  <a:srgbClr val="000000"/>
                </a:solidFill>
                <a:latin typeface="Arial" panose="020B0604020202020204" pitchFamily="34" charset="0"/>
              </a:rPr>
              <a:t>Upgrades to the DLL are easier. </a:t>
            </a:r>
          </a:p>
          <a:p>
            <a:pPr>
              <a:buFont typeface="+mj-lt"/>
              <a:buAutoNum type="arabicPeriod"/>
            </a:pPr>
            <a:r>
              <a:rPr lang="en-US" sz="1000" dirty="0">
                <a:solidFill>
                  <a:srgbClr val="000000"/>
                </a:solidFill>
                <a:latin typeface="Arial" panose="020B0604020202020204" pitchFamily="34" charset="0"/>
              </a:rPr>
              <a:t>Provides after-market support. </a:t>
            </a:r>
            <a:endParaRPr lang="en-US" sz="1000" dirty="0">
              <a:solidFill>
                <a:srgbClr val="000000"/>
              </a:solidFill>
              <a:latin typeface="Times New Roman" panose="02020603050405020304" pitchFamily="18" charset="0"/>
            </a:endParaRPr>
          </a:p>
          <a:p>
            <a:pPr>
              <a:buFont typeface="+mj-lt"/>
              <a:buAutoNum type="arabicPeriod"/>
            </a:pPr>
            <a:r>
              <a:rPr lang="en-US" sz="1000" dirty="0">
                <a:solidFill>
                  <a:srgbClr val="000000"/>
                </a:solidFill>
                <a:latin typeface="Arial" panose="020B0604020202020204" pitchFamily="34" charset="0"/>
              </a:rPr>
              <a:t>Supports multi language programs. </a:t>
            </a:r>
          </a:p>
          <a:p>
            <a:pPr>
              <a:buFont typeface="+mj-lt"/>
              <a:buAutoNum type="arabicPeriod"/>
            </a:pPr>
            <a:r>
              <a:rPr lang="en-US" sz="1000" dirty="0">
                <a:solidFill>
                  <a:srgbClr val="000000"/>
                </a:solidFill>
                <a:latin typeface="Arial" panose="020B0604020202020204" pitchFamily="34" charset="0"/>
              </a:rPr>
              <a:t>Eases the creation of international versions</a:t>
            </a:r>
            <a:r>
              <a:rPr lang="en-US" sz="1000" dirty="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190623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02DE9-883B-1648-83D2-4EF02A8AB20D}"/>
              </a:ext>
            </a:extLst>
          </p:cNvPr>
          <p:cNvSpPr>
            <a:spLocks noGrp="1"/>
          </p:cNvSpPr>
          <p:nvPr>
            <p:ph type="title"/>
          </p:nvPr>
        </p:nvSpPr>
        <p:spPr/>
        <p:txBody>
          <a:bodyPr/>
          <a:lstStyle/>
          <a:p>
            <a:r>
              <a:rPr lang="en-US" dirty="0"/>
              <a:t>Two ways to Load DLL</a:t>
            </a:r>
          </a:p>
        </p:txBody>
      </p:sp>
      <p:pic>
        <p:nvPicPr>
          <p:cNvPr id="4" name="Picture 3">
            <a:extLst>
              <a:ext uri="{FF2B5EF4-FFF2-40B4-BE49-F238E27FC236}">
                <a16:creationId xmlns:a16="http://schemas.microsoft.com/office/drawing/2014/main" id="{ED800E7B-55DE-7E4C-BBEF-C24F9E773B03}"/>
              </a:ext>
            </a:extLst>
          </p:cNvPr>
          <p:cNvPicPr>
            <a:picLocks noChangeAspect="1"/>
          </p:cNvPicPr>
          <p:nvPr/>
        </p:nvPicPr>
        <p:blipFill>
          <a:blip r:embed="rId2"/>
          <a:stretch>
            <a:fillRect/>
          </a:stretch>
        </p:blipFill>
        <p:spPr>
          <a:xfrm>
            <a:off x="3191555" y="1213304"/>
            <a:ext cx="3035300" cy="4089400"/>
          </a:xfrm>
          <a:prstGeom prst="rect">
            <a:avLst/>
          </a:prstGeom>
        </p:spPr>
      </p:pic>
    </p:spTree>
    <p:extLst>
      <p:ext uri="{BB962C8B-B14F-4D97-AF65-F5344CB8AC3E}">
        <p14:creationId xmlns:p14="http://schemas.microsoft.com/office/powerpoint/2010/main" val="30754738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DF57-88AD-7C4A-A836-CBE6897A5C1B}"/>
              </a:ext>
            </a:extLst>
          </p:cNvPr>
          <p:cNvSpPr>
            <a:spLocks noGrp="1"/>
          </p:cNvSpPr>
          <p:nvPr>
            <p:ph type="title"/>
          </p:nvPr>
        </p:nvSpPr>
        <p:spPr/>
        <p:txBody>
          <a:bodyPr/>
          <a:lstStyle/>
          <a:p>
            <a:r>
              <a:rPr lang="en-US" dirty="0"/>
              <a:t>Two ways to Load DLL</a:t>
            </a:r>
          </a:p>
        </p:txBody>
      </p:sp>
      <p:sp>
        <p:nvSpPr>
          <p:cNvPr id="3" name="Content Placeholder 2">
            <a:extLst>
              <a:ext uri="{FF2B5EF4-FFF2-40B4-BE49-F238E27FC236}">
                <a16:creationId xmlns:a16="http://schemas.microsoft.com/office/drawing/2014/main" id="{48FA55DA-9571-5446-A9FC-2F4FAF0E95F1}"/>
              </a:ext>
            </a:extLst>
          </p:cNvPr>
          <p:cNvSpPr>
            <a:spLocks noGrp="1"/>
          </p:cNvSpPr>
          <p:nvPr>
            <p:ph idx="1"/>
          </p:nvPr>
        </p:nvSpPr>
        <p:spPr/>
        <p:txBody>
          <a:bodyPr/>
          <a:lstStyle/>
          <a:p>
            <a:r>
              <a:rPr lang="en-US" dirty="0"/>
              <a:t>Explicit Linking (</a:t>
            </a:r>
            <a:r>
              <a:rPr lang="en-US" b="1" dirty="0">
                <a:solidFill>
                  <a:srgbClr val="FF0000"/>
                </a:solidFill>
              </a:rPr>
              <a:t>run-time</a:t>
            </a:r>
            <a:r>
              <a:rPr lang="en-US" b="1" dirty="0"/>
              <a:t> dynamic linking</a:t>
            </a:r>
            <a:r>
              <a:rPr lang="en-US" dirty="0"/>
              <a:t>)</a:t>
            </a:r>
          </a:p>
          <a:p>
            <a:pPr lvl="1"/>
            <a:r>
              <a:rPr lang="en-US" dirty="0"/>
              <a:t>the executable using the DLL must make function calls to explicitly load and unload the DLL, and to access the DLL's exported functions.  </a:t>
            </a:r>
          </a:p>
          <a:p>
            <a:pPr lvl="1"/>
            <a:endParaRPr lang="en-US" dirty="0"/>
          </a:p>
          <a:p>
            <a:pPr lvl="1"/>
            <a:endParaRPr lang="en-US" dirty="0"/>
          </a:p>
          <a:p>
            <a:pPr marL="182562" lvl="1" indent="0">
              <a:buNone/>
            </a:pPr>
            <a:endParaRPr lang="en-US" dirty="0"/>
          </a:p>
          <a:p>
            <a:r>
              <a:rPr lang="en-US" dirty="0"/>
              <a:t>Implicit Linking (</a:t>
            </a:r>
            <a:r>
              <a:rPr lang="en-US" b="1" dirty="0">
                <a:solidFill>
                  <a:srgbClr val="FF0000"/>
                </a:solidFill>
              </a:rPr>
              <a:t>load-time</a:t>
            </a:r>
            <a:r>
              <a:rPr lang="en-US" b="1" dirty="0"/>
              <a:t> dynamic linking</a:t>
            </a:r>
            <a:r>
              <a:rPr lang="en-US" dirty="0"/>
              <a:t>)</a:t>
            </a:r>
          </a:p>
          <a:p>
            <a:pPr lvl="1"/>
            <a:r>
              <a:rPr lang="en-US" dirty="0"/>
              <a:t>The operating system loads the DLL when the executable using it is loaded.</a:t>
            </a:r>
          </a:p>
        </p:txBody>
      </p:sp>
      <p:sp>
        <p:nvSpPr>
          <p:cNvPr id="4" name="Rectangle 3">
            <a:extLst>
              <a:ext uri="{FF2B5EF4-FFF2-40B4-BE49-F238E27FC236}">
                <a16:creationId xmlns:a16="http://schemas.microsoft.com/office/drawing/2014/main" id="{A16F4FB4-6D5D-B04B-BD48-68D0CE1B38E1}"/>
              </a:ext>
            </a:extLst>
          </p:cNvPr>
          <p:cNvSpPr/>
          <p:nvPr/>
        </p:nvSpPr>
        <p:spPr>
          <a:xfrm>
            <a:off x="121103" y="982422"/>
            <a:ext cx="7506154" cy="400110"/>
          </a:xfrm>
          <a:prstGeom prst="rect">
            <a:avLst/>
          </a:prstGeom>
        </p:spPr>
        <p:txBody>
          <a:bodyPr wrap="square">
            <a:spAutoFit/>
          </a:bodyPr>
          <a:lstStyle/>
          <a:p>
            <a:r>
              <a:rPr lang="en-US" dirty="0">
                <a:solidFill>
                  <a:srgbClr val="000000"/>
                </a:solidFill>
                <a:latin typeface="Arial" panose="020B0604020202020204" pitchFamily="34" charset="0"/>
              </a:rPr>
              <a:t>An executable file links to (or loads) a DLL in one of two ways:</a:t>
            </a:r>
            <a:endParaRPr lang="en-US" dirty="0">
              <a:solidFill>
                <a:srgbClr val="000000"/>
              </a:solidFill>
              <a:latin typeface="Times New Roman" panose="02020603050405020304" pitchFamily="18" charset="0"/>
            </a:endParaRPr>
          </a:p>
        </p:txBody>
      </p:sp>
      <p:pic>
        <p:nvPicPr>
          <p:cNvPr id="6" name="Picture 5">
            <a:extLst>
              <a:ext uri="{FF2B5EF4-FFF2-40B4-BE49-F238E27FC236}">
                <a16:creationId xmlns:a16="http://schemas.microsoft.com/office/drawing/2014/main" id="{9F843C0C-CC57-8143-BA78-44F32C696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 y="2615765"/>
            <a:ext cx="9144000" cy="741097"/>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5F177754-084F-D145-BC04-9BBE239B1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3326"/>
            <a:ext cx="9144000" cy="848032"/>
          </a:xfrm>
          <a:prstGeom prst="rect">
            <a:avLst/>
          </a:prstGeom>
        </p:spPr>
      </p:pic>
    </p:spTree>
    <p:extLst>
      <p:ext uri="{BB962C8B-B14F-4D97-AF65-F5344CB8AC3E}">
        <p14:creationId xmlns:p14="http://schemas.microsoft.com/office/powerpoint/2010/main" val="493769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0C932-BFB1-1443-A99A-2BFD3D466451}"/>
              </a:ext>
            </a:extLst>
          </p:cNvPr>
          <p:cNvSpPr>
            <a:spLocks noGrp="1"/>
          </p:cNvSpPr>
          <p:nvPr>
            <p:ph type="title"/>
          </p:nvPr>
        </p:nvSpPr>
        <p:spPr/>
        <p:txBody>
          <a:bodyPr/>
          <a:lstStyle/>
          <a:p>
            <a:r>
              <a:rPr lang="en-US" dirty="0"/>
              <a:t>Two ways to Load DLL</a:t>
            </a:r>
          </a:p>
        </p:txBody>
      </p:sp>
      <p:pic>
        <p:nvPicPr>
          <p:cNvPr id="4" name="Picture 3">
            <a:extLst>
              <a:ext uri="{FF2B5EF4-FFF2-40B4-BE49-F238E27FC236}">
                <a16:creationId xmlns:a16="http://schemas.microsoft.com/office/drawing/2014/main" id="{A62882AC-9DFA-964D-A514-0C5CDBFB0238}"/>
              </a:ext>
            </a:extLst>
          </p:cNvPr>
          <p:cNvPicPr>
            <a:picLocks noChangeAspect="1"/>
          </p:cNvPicPr>
          <p:nvPr/>
        </p:nvPicPr>
        <p:blipFill>
          <a:blip r:embed="rId3"/>
          <a:stretch>
            <a:fillRect/>
          </a:stretch>
        </p:blipFill>
        <p:spPr>
          <a:xfrm>
            <a:off x="3356053" y="4027713"/>
            <a:ext cx="1969781" cy="2653847"/>
          </a:xfrm>
          <a:prstGeom prst="rect">
            <a:avLst/>
          </a:prstGeom>
        </p:spPr>
      </p:pic>
      <p:pic>
        <p:nvPicPr>
          <p:cNvPr id="5" name="Picture 4">
            <a:extLst>
              <a:ext uri="{FF2B5EF4-FFF2-40B4-BE49-F238E27FC236}">
                <a16:creationId xmlns:a16="http://schemas.microsoft.com/office/drawing/2014/main" id="{F268498B-2391-0340-91B9-FA2BE82ADDE7}"/>
              </a:ext>
            </a:extLst>
          </p:cNvPr>
          <p:cNvPicPr>
            <a:picLocks noChangeAspect="1"/>
          </p:cNvPicPr>
          <p:nvPr/>
        </p:nvPicPr>
        <p:blipFill>
          <a:blip r:embed="rId4"/>
          <a:stretch>
            <a:fillRect/>
          </a:stretch>
        </p:blipFill>
        <p:spPr>
          <a:xfrm>
            <a:off x="1535145" y="721857"/>
            <a:ext cx="5406312" cy="3166836"/>
          </a:xfrm>
          <a:prstGeom prst="rect">
            <a:avLst/>
          </a:prstGeom>
        </p:spPr>
      </p:pic>
      <p:sp>
        <p:nvSpPr>
          <p:cNvPr id="6" name="Rectangle 5">
            <a:extLst>
              <a:ext uri="{FF2B5EF4-FFF2-40B4-BE49-F238E27FC236}">
                <a16:creationId xmlns:a16="http://schemas.microsoft.com/office/drawing/2014/main" id="{F14FCADE-4B08-CF4A-B7A8-13D7D21D83D8}"/>
              </a:ext>
            </a:extLst>
          </p:cNvPr>
          <p:cNvSpPr/>
          <p:nvPr/>
        </p:nvSpPr>
        <p:spPr>
          <a:xfrm>
            <a:off x="5325835" y="4918372"/>
            <a:ext cx="2279652" cy="1015663"/>
          </a:xfrm>
          <a:prstGeom prst="rect">
            <a:avLst/>
          </a:prstGeom>
        </p:spPr>
        <p:txBody>
          <a:bodyPr wrap="square">
            <a:spAutoFit/>
          </a:bodyPr>
          <a:lstStyle/>
          <a:p>
            <a:r>
              <a:rPr lang="en-US" dirty="0"/>
              <a:t>Implicit Linking (</a:t>
            </a:r>
            <a:r>
              <a:rPr lang="en-US" b="1" dirty="0">
                <a:solidFill>
                  <a:srgbClr val="FF0000"/>
                </a:solidFill>
              </a:rPr>
              <a:t>load-time</a:t>
            </a:r>
            <a:r>
              <a:rPr lang="en-US" b="1" dirty="0"/>
              <a:t> dynamic linking</a:t>
            </a:r>
            <a:r>
              <a:rPr lang="en-US" dirty="0"/>
              <a:t>)</a:t>
            </a:r>
          </a:p>
        </p:txBody>
      </p:sp>
      <p:sp>
        <p:nvSpPr>
          <p:cNvPr id="7" name="Rectangle 6">
            <a:extLst>
              <a:ext uri="{FF2B5EF4-FFF2-40B4-BE49-F238E27FC236}">
                <a16:creationId xmlns:a16="http://schemas.microsoft.com/office/drawing/2014/main" id="{AE4DB8CA-FF61-A64E-83FD-967C53787E6D}"/>
              </a:ext>
            </a:extLst>
          </p:cNvPr>
          <p:cNvSpPr/>
          <p:nvPr/>
        </p:nvSpPr>
        <p:spPr>
          <a:xfrm>
            <a:off x="1095829" y="2125950"/>
            <a:ext cx="2852057" cy="707886"/>
          </a:xfrm>
          <a:prstGeom prst="rect">
            <a:avLst/>
          </a:prstGeom>
        </p:spPr>
        <p:txBody>
          <a:bodyPr wrap="square">
            <a:spAutoFit/>
          </a:bodyPr>
          <a:lstStyle/>
          <a:p>
            <a:r>
              <a:rPr lang="en-US" dirty="0"/>
              <a:t>Explicit Linking (</a:t>
            </a:r>
            <a:r>
              <a:rPr lang="en-US" b="1" dirty="0">
                <a:solidFill>
                  <a:srgbClr val="FF0000"/>
                </a:solidFill>
              </a:rPr>
              <a:t>run-time</a:t>
            </a:r>
            <a:r>
              <a:rPr lang="en-US" b="1" dirty="0"/>
              <a:t> dynamic linking</a:t>
            </a:r>
            <a:r>
              <a:rPr lang="en-US" dirty="0"/>
              <a:t>)</a:t>
            </a:r>
          </a:p>
        </p:txBody>
      </p:sp>
    </p:spTree>
    <p:extLst>
      <p:ext uri="{BB962C8B-B14F-4D97-AF65-F5344CB8AC3E}">
        <p14:creationId xmlns:p14="http://schemas.microsoft.com/office/powerpoint/2010/main" val="35887866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DF57-88AD-7C4A-A836-CBE6897A5C1B}"/>
              </a:ext>
            </a:extLst>
          </p:cNvPr>
          <p:cNvSpPr>
            <a:spLocks noGrp="1"/>
          </p:cNvSpPr>
          <p:nvPr>
            <p:ph type="title"/>
          </p:nvPr>
        </p:nvSpPr>
        <p:spPr/>
        <p:txBody>
          <a:bodyPr/>
          <a:lstStyle/>
          <a:p>
            <a:r>
              <a:rPr lang="en-US" dirty="0"/>
              <a:t>Two ways to Load DLL</a:t>
            </a:r>
          </a:p>
        </p:txBody>
      </p:sp>
      <p:sp>
        <p:nvSpPr>
          <p:cNvPr id="3" name="Content Placeholder 2">
            <a:extLst>
              <a:ext uri="{FF2B5EF4-FFF2-40B4-BE49-F238E27FC236}">
                <a16:creationId xmlns:a16="http://schemas.microsoft.com/office/drawing/2014/main" id="{48FA55DA-9571-5446-A9FC-2F4FAF0E95F1}"/>
              </a:ext>
            </a:extLst>
          </p:cNvPr>
          <p:cNvSpPr>
            <a:spLocks noGrp="1"/>
          </p:cNvSpPr>
          <p:nvPr>
            <p:ph idx="1"/>
          </p:nvPr>
        </p:nvSpPr>
        <p:spPr/>
        <p:txBody>
          <a:bodyPr/>
          <a:lstStyle/>
          <a:p>
            <a:r>
              <a:rPr lang="en-US" dirty="0"/>
              <a:t>Explicit Linking (</a:t>
            </a:r>
            <a:r>
              <a:rPr lang="en-US" b="1" dirty="0">
                <a:solidFill>
                  <a:srgbClr val="FF0000"/>
                </a:solidFill>
              </a:rPr>
              <a:t>run-time</a:t>
            </a:r>
            <a:r>
              <a:rPr lang="en-US" b="1" dirty="0"/>
              <a:t> dynamic linking</a:t>
            </a:r>
            <a:r>
              <a:rPr lang="en-US" dirty="0"/>
              <a:t>)</a:t>
            </a:r>
          </a:p>
          <a:p>
            <a:pPr lvl="1"/>
            <a:r>
              <a:rPr lang="en-US" dirty="0"/>
              <a:t>the executable using the DLL must make function calls to explicitly load and unload the DLL, and to access the DLL's exported functions.  </a:t>
            </a:r>
          </a:p>
          <a:p>
            <a:pPr lvl="1"/>
            <a:endParaRPr lang="en-US" dirty="0"/>
          </a:p>
          <a:p>
            <a:pPr lvl="1"/>
            <a:endParaRPr lang="en-US" dirty="0"/>
          </a:p>
          <a:p>
            <a:pPr marL="182562" lvl="1" indent="0">
              <a:buNone/>
            </a:pPr>
            <a:endParaRPr lang="en-US" dirty="0"/>
          </a:p>
          <a:p>
            <a:r>
              <a:rPr lang="en-US" dirty="0"/>
              <a:t>Implicit Linking (</a:t>
            </a:r>
            <a:r>
              <a:rPr lang="en-US" b="1" dirty="0">
                <a:solidFill>
                  <a:srgbClr val="FF0000"/>
                </a:solidFill>
              </a:rPr>
              <a:t>load-time</a:t>
            </a:r>
            <a:r>
              <a:rPr lang="en-US" b="1" dirty="0"/>
              <a:t> dynamic linking</a:t>
            </a:r>
            <a:r>
              <a:rPr lang="en-US" dirty="0"/>
              <a:t>)</a:t>
            </a:r>
          </a:p>
          <a:p>
            <a:pPr lvl="1"/>
            <a:r>
              <a:rPr lang="en-US" dirty="0"/>
              <a:t>The operating system loads the DLL when the executable using it is loaded.</a:t>
            </a:r>
          </a:p>
        </p:txBody>
      </p:sp>
      <p:sp>
        <p:nvSpPr>
          <p:cNvPr id="4" name="Rectangle 3">
            <a:extLst>
              <a:ext uri="{FF2B5EF4-FFF2-40B4-BE49-F238E27FC236}">
                <a16:creationId xmlns:a16="http://schemas.microsoft.com/office/drawing/2014/main" id="{A16F4FB4-6D5D-B04B-BD48-68D0CE1B38E1}"/>
              </a:ext>
            </a:extLst>
          </p:cNvPr>
          <p:cNvSpPr/>
          <p:nvPr/>
        </p:nvSpPr>
        <p:spPr>
          <a:xfrm>
            <a:off x="121103" y="982422"/>
            <a:ext cx="7506154" cy="400110"/>
          </a:xfrm>
          <a:prstGeom prst="rect">
            <a:avLst/>
          </a:prstGeom>
        </p:spPr>
        <p:txBody>
          <a:bodyPr wrap="square">
            <a:spAutoFit/>
          </a:bodyPr>
          <a:lstStyle/>
          <a:p>
            <a:r>
              <a:rPr lang="en-US" dirty="0">
                <a:solidFill>
                  <a:srgbClr val="000000"/>
                </a:solidFill>
                <a:latin typeface="Arial" panose="020B0604020202020204" pitchFamily="34" charset="0"/>
              </a:rPr>
              <a:t>An executable file links to (or loads) a DLL in one of two ways:</a:t>
            </a:r>
            <a:endParaRPr lang="en-US" dirty="0">
              <a:solidFill>
                <a:srgbClr val="000000"/>
              </a:solidFill>
              <a:latin typeface="Times New Roman" panose="02020603050405020304" pitchFamily="18" charset="0"/>
            </a:endParaRPr>
          </a:p>
        </p:txBody>
      </p:sp>
      <p:pic>
        <p:nvPicPr>
          <p:cNvPr id="6" name="Picture 5">
            <a:extLst>
              <a:ext uri="{FF2B5EF4-FFF2-40B4-BE49-F238E27FC236}">
                <a16:creationId xmlns:a16="http://schemas.microsoft.com/office/drawing/2014/main" id="{9F843C0C-CC57-8143-BA78-44F32C6960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 y="2615765"/>
            <a:ext cx="9144000" cy="741097"/>
          </a:xfrm>
          <a:prstGeom prst="rect">
            <a:avLst/>
          </a:prstGeom>
        </p:spPr>
      </p:pic>
      <p:pic>
        <p:nvPicPr>
          <p:cNvPr id="8" name="Picture 7" descr="A screenshot of a cell phone&#13;&#10;&#13;&#10;Description automatically generated">
            <a:extLst>
              <a:ext uri="{FF2B5EF4-FFF2-40B4-BE49-F238E27FC236}">
                <a16:creationId xmlns:a16="http://schemas.microsoft.com/office/drawing/2014/main" id="{5F177754-084F-D145-BC04-9BBE239B1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23326"/>
            <a:ext cx="9144000" cy="848032"/>
          </a:xfrm>
          <a:prstGeom prst="rect">
            <a:avLst/>
          </a:prstGeom>
        </p:spPr>
      </p:pic>
      <p:sp>
        <p:nvSpPr>
          <p:cNvPr id="5" name="TextBox 4">
            <a:extLst>
              <a:ext uri="{FF2B5EF4-FFF2-40B4-BE49-F238E27FC236}">
                <a16:creationId xmlns:a16="http://schemas.microsoft.com/office/drawing/2014/main" id="{6D217A9E-3213-564B-A1FE-6D5F417D9C95}"/>
              </a:ext>
            </a:extLst>
          </p:cNvPr>
          <p:cNvSpPr txBox="1"/>
          <p:nvPr/>
        </p:nvSpPr>
        <p:spPr>
          <a:xfrm>
            <a:off x="5959559" y="1292488"/>
            <a:ext cx="2860591" cy="646331"/>
          </a:xfrm>
          <a:prstGeom prst="rect">
            <a:avLst/>
          </a:prstGeom>
          <a:noFill/>
        </p:spPr>
        <p:txBody>
          <a:bodyPr wrap="none" rtlCol="0">
            <a:spAutoFit/>
          </a:bodyPr>
          <a:lstStyle/>
          <a:p>
            <a:r>
              <a:rPr lang="en-US" sz="3600" dirty="0">
                <a:solidFill>
                  <a:srgbClr val="FF0000"/>
                </a:solidFill>
              </a:rPr>
              <a:t>DLL Injection</a:t>
            </a:r>
          </a:p>
        </p:txBody>
      </p:sp>
      <p:sp>
        <p:nvSpPr>
          <p:cNvPr id="9" name="TextBox 8">
            <a:extLst>
              <a:ext uri="{FF2B5EF4-FFF2-40B4-BE49-F238E27FC236}">
                <a16:creationId xmlns:a16="http://schemas.microsoft.com/office/drawing/2014/main" id="{8350C58C-E28D-494D-976E-E77C26087D2F}"/>
              </a:ext>
            </a:extLst>
          </p:cNvPr>
          <p:cNvSpPr txBox="1"/>
          <p:nvPr/>
        </p:nvSpPr>
        <p:spPr>
          <a:xfrm>
            <a:off x="5964145" y="3537406"/>
            <a:ext cx="2083134" cy="646331"/>
          </a:xfrm>
          <a:prstGeom prst="rect">
            <a:avLst/>
          </a:prstGeom>
          <a:noFill/>
        </p:spPr>
        <p:txBody>
          <a:bodyPr wrap="none" rtlCol="0">
            <a:spAutoFit/>
          </a:bodyPr>
          <a:lstStyle/>
          <a:p>
            <a:r>
              <a:rPr lang="en-US" sz="3600" dirty="0">
                <a:solidFill>
                  <a:srgbClr val="FF0000"/>
                </a:solidFill>
              </a:rPr>
              <a:t>IAT Table</a:t>
            </a:r>
          </a:p>
        </p:txBody>
      </p:sp>
      <p:sp>
        <p:nvSpPr>
          <p:cNvPr id="7" name="Right Arrow 6">
            <a:extLst>
              <a:ext uri="{FF2B5EF4-FFF2-40B4-BE49-F238E27FC236}">
                <a16:creationId xmlns:a16="http://schemas.microsoft.com/office/drawing/2014/main" id="{1B235C2B-F3EA-EA44-9A6E-34F80FC5DB7E}"/>
              </a:ext>
            </a:extLst>
          </p:cNvPr>
          <p:cNvSpPr/>
          <p:nvPr/>
        </p:nvSpPr>
        <p:spPr bwMode="auto">
          <a:xfrm>
            <a:off x="5558971" y="1489075"/>
            <a:ext cx="400588" cy="3905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10" name="Right Arrow 9">
            <a:extLst>
              <a:ext uri="{FF2B5EF4-FFF2-40B4-BE49-F238E27FC236}">
                <a16:creationId xmlns:a16="http://schemas.microsoft.com/office/drawing/2014/main" id="{D8D645E6-807E-934D-A940-E2C5A5279C9D}"/>
              </a:ext>
            </a:extLst>
          </p:cNvPr>
          <p:cNvSpPr/>
          <p:nvPr/>
        </p:nvSpPr>
        <p:spPr bwMode="auto">
          <a:xfrm>
            <a:off x="5558332" y="3702502"/>
            <a:ext cx="400588" cy="3905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272043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12E1-A961-6541-B58E-AA66FB007B63}"/>
              </a:ext>
            </a:extLst>
          </p:cNvPr>
          <p:cNvSpPr>
            <a:spLocks noGrp="1"/>
          </p:cNvSpPr>
          <p:nvPr>
            <p:ph type="title"/>
          </p:nvPr>
        </p:nvSpPr>
        <p:spPr>
          <a:xfrm>
            <a:off x="210570" y="99287"/>
            <a:ext cx="8520112" cy="647700"/>
          </a:xfrm>
        </p:spPr>
        <p:txBody>
          <a:bodyPr/>
          <a:lstStyle/>
          <a:p>
            <a:r>
              <a:rPr lang="en-US" dirty="0"/>
              <a:t>Implicit Linking and IAT (Import Address Table)</a:t>
            </a:r>
          </a:p>
        </p:txBody>
      </p:sp>
      <p:sp>
        <p:nvSpPr>
          <p:cNvPr id="3" name="Content Placeholder 2">
            <a:extLst>
              <a:ext uri="{FF2B5EF4-FFF2-40B4-BE49-F238E27FC236}">
                <a16:creationId xmlns:a16="http://schemas.microsoft.com/office/drawing/2014/main" id="{FA8C4987-48D6-AB4A-A218-BC723167E99A}"/>
              </a:ext>
            </a:extLst>
          </p:cNvPr>
          <p:cNvSpPr>
            <a:spLocks noGrp="1"/>
          </p:cNvSpPr>
          <p:nvPr>
            <p:ph idx="1"/>
          </p:nvPr>
        </p:nvSpPr>
        <p:spPr>
          <a:xfrm>
            <a:off x="208189" y="930275"/>
            <a:ext cx="8524875" cy="4313238"/>
          </a:xfrm>
        </p:spPr>
        <p:txBody>
          <a:bodyPr/>
          <a:lstStyle/>
          <a:p>
            <a:r>
              <a:rPr lang="en-US" sz="1600" dirty="0" err="1"/>
              <a:t>Notepad.exe</a:t>
            </a:r>
            <a:r>
              <a:rPr lang="en-US" sz="1600" dirty="0"/>
              <a:t> </a:t>
            </a:r>
            <a:r>
              <a:rPr lang="en-US" sz="1600" dirty="0">
                <a:sym typeface="Wingdings" pitchFamily="2" charset="2"/>
              </a:rPr>
              <a:t>Call </a:t>
            </a:r>
            <a:r>
              <a:rPr lang="en-US" sz="1600" dirty="0" err="1">
                <a:sym typeface="Wingdings" pitchFamily="2" charset="2"/>
              </a:rPr>
              <a:t>CreateFileW</a:t>
            </a:r>
            <a:r>
              <a:rPr lang="en-US" sz="1600" dirty="0">
                <a:sym typeface="Wingdings" pitchFamily="2" charset="2"/>
              </a:rPr>
              <a:t>()  Call </a:t>
            </a:r>
            <a:r>
              <a:rPr lang="en-US" sz="1600" b="1" dirty="0">
                <a:sym typeface="Wingdings" pitchFamily="2" charset="2"/>
              </a:rPr>
              <a:t>0x01001104</a:t>
            </a:r>
            <a:r>
              <a:rPr lang="en-US" sz="1600" dirty="0">
                <a:sym typeface="Wingdings" pitchFamily="2" charset="2"/>
              </a:rPr>
              <a:t>  Call </a:t>
            </a:r>
            <a:r>
              <a:rPr lang="en-US" sz="1600" b="1" dirty="0">
                <a:solidFill>
                  <a:srgbClr val="FF0000"/>
                </a:solidFill>
                <a:sym typeface="Wingdings" pitchFamily="2" charset="2"/>
              </a:rPr>
              <a:t>0x7C810CD9</a:t>
            </a:r>
            <a:endParaRPr lang="en-US" sz="1600" b="1" dirty="0">
              <a:solidFill>
                <a:srgbClr val="FF0000"/>
              </a:solidFill>
            </a:endParaRPr>
          </a:p>
        </p:txBody>
      </p:sp>
      <p:pic>
        <p:nvPicPr>
          <p:cNvPr id="5" name="Picture 4" descr="A screenshot of a computer&#13;&#10;&#13;&#10;Description automatically generated">
            <a:extLst>
              <a:ext uri="{FF2B5EF4-FFF2-40B4-BE49-F238E27FC236}">
                <a16:creationId xmlns:a16="http://schemas.microsoft.com/office/drawing/2014/main" id="{CF8ECFE6-218E-1E4F-95D7-3B7C11EBF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1" y="1211398"/>
            <a:ext cx="7758483" cy="5547315"/>
          </a:xfrm>
          <a:prstGeom prst="rect">
            <a:avLst/>
          </a:prstGeom>
        </p:spPr>
      </p:pic>
      <p:sp>
        <p:nvSpPr>
          <p:cNvPr id="7" name="TextBox 6">
            <a:extLst>
              <a:ext uri="{FF2B5EF4-FFF2-40B4-BE49-F238E27FC236}">
                <a16:creationId xmlns:a16="http://schemas.microsoft.com/office/drawing/2014/main" id="{C0A0A0AA-10D1-B443-AF23-8A8AFA465DB8}"/>
              </a:ext>
            </a:extLst>
          </p:cNvPr>
          <p:cNvSpPr txBox="1"/>
          <p:nvPr/>
        </p:nvSpPr>
        <p:spPr>
          <a:xfrm>
            <a:off x="2198914" y="4075201"/>
            <a:ext cx="4517571" cy="126685"/>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8" name="TextBox 7">
            <a:extLst>
              <a:ext uri="{FF2B5EF4-FFF2-40B4-BE49-F238E27FC236}">
                <a16:creationId xmlns:a16="http://schemas.microsoft.com/office/drawing/2014/main" id="{C5692ECD-E3AC-8446-9A3A-58BCB9E67050}"/>
              </a:ext>
            </a:extLst>
          </p:cNvPr>
          <p:cNvSpPr txBox="1"/>
          <p:nvPr/>
        </p:nvSpPr>
        <p:spPr>
          <a:xfrm>
            <a:off x="653141" y="4483009"/>
            <a:ext cx="2699659" cy="126685"/>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
        <p:nvSpPr>
          <p:cNvPr id="9" name="TextBox 8">
            <a:extLst>
              <a:ext uri="{FF2B5EF4-FFF2-40B4-BE49-F238E27FC236}">
                <a16:creationId xmlns:a16="http://schemas.microsoft.com/office/drawing/2014/main" id="{A6B6E645-2DAA-B548-90D8-E47D2C4C7061}"/>
              </a:ext>
            </a:extLst>
          </p:cNvPr>
          <p:cNvSpPr txBox="1"/>
          <p:nvPr/>
        </p:nvSpPr>
        <p:spPr>
          <a:xfrm>
            <a:off x="653142" y="4975087"/>
            <a:ext cx="1349830" cy="126685"/>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n-US" dirty="0"/>
          </a:p>
        </p:txBody>
      </p:sp>
    </p:spTree>
    <p:extLst>
      <p:ext uri="{BB962C8B-B14F-4D97-AF65-F5344CB8AC3E}">
        <p14:creationId xmlns:p14="http://schemas.microsoft.com/office/powerpoint/2010/main" val="3089121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12E1-A961-6541-B58E-AA66FB007B63}"/>
              </a:ext>
            </a:extLst>
          </p:cNvPr>
          <p:cNvSpPr>
            <a:spLocks noGrp="1"/>
          </p:cNvSpPr>
          <p:nvPr>
            <p:ph type="title"/>
          </p:nvPr>
        </p:nvSpPr>
        <p:spPr>
          <a:xfrm>
            <a:off x="210570" y="99287"/>
            <a:ext cx="8520112" cy="647700"/>
          </a:xfrm>
        </p:spPr>
        <p:txBody>
          <a:bodyPr/>
          <a:lstStyle/>
          <a:p>
            <a:r>
              <a:rPr lang="en-US" dirty="0"/>
              <a:t>Implicit Linking and IAT (Import Address Table)</a:t>
            </a:r>
          </a:p>
        </p:txBody>
      </p:sp>
      <p:sp>
        <p:nvSpPr>
          <p:cNvPr id="3" name="Content Placeholder 2">
            <a:extLst>
              <a:ext uri="{FF2B5EF4-FFF2-40B4-BE49-F238E27FC236}">
                <a16:creationId xmlns:a16="http://schemas.microsoft.com/office/drawing/2014/main" id="{FA8C4987-48D6-AB4A-A218-BC723167E99A}"/>
              </a:ext>
            </a:extLst>
          </p:cNvPr>
          <p:cNvSpPr>
            <a:spLocks noGrp="1"/>
          </p:cNvSpPr>
          <p:nvPr>
            <p:ph idx="1"/>
          </p:nvPr>
        </p:nvSpPr>
        <p:spPr>
          <a:xfrm>
            <a:off x="309562" y="1147352"/>
            <a:ext cx="8524875" cy="4313238"/>
          </a:xfrm>
        </p:spPr>
        <p:txBody>
          <a:bodyPr/>
          <a:lstStyle/>
          <a:p>
            <a:r>
              <a:rPr lang="en-US" sz="1600" dirty="0" err="1"/>
              <a:t>Notepad.exe</a:t>
            </a:r>
            <a:r>
              <a:rPr lang="en-US" sz="1600" dirty="0"/>
              <a:t> </a:t>
            </a:r>
            <a:r>
              <a:rPr lang="en-US" sz="1600" dirty="0">
                <a:sym typeface="Wingdings" pitchFamily="2" charset="2"/>
              </a:rPr>
              <a:t>Call </a:t>
            </a:r>
            <a:r>
              <a:rPr lang="en-US" sz="1600" dirty="0" err="1">
                <a:sym typeface="Wingdings" pitchFamily="2" charset="2"/>
              </a:rPr>
              <a:t>CreateFileW</a:t>
            </a:r>
            <a:r>
              <a:rPr lang="en-US" sz="1600" dirty="0">
                <a:sym typeface="Wingdings" pitchFamily="2" charset="2"/>
              </a:rPr>
              <a:t>()  Call </a:t>
            </a:r>
            <a:r>
              <a:rPr lang="en-US" sz="1600" b="1" dirty="0">
                <a:sym typeface="Wingdings" pitchFamily="2" charset="2"/>
              </a:rPr>
              <a:t>0x01001104</a:t>
            </a:r>
            <a:r>
              <a:rPr lang="en-US" sz="1600" dirty="0">
                <a:sym typeface="Wingdings" pitchFamily="2" charset="2"/>
              </a:rPr>
              <a:t>  Call </a:t>
            </a:r>
            <a:r>
              <a:rPr lang="en-US" sz="1600" b="1" dirty="0">
                <a:solidFill>
                  <a:srgbClr val="FF0000"/>
                </a:solidFill>
                <a:sym typeface="Wingdings" pitchFamily="2" charset="2"/>
              </a:rPr>
              <a:t>0x7C810CD9</a:t>
            </a:r>
            <a:endParaRPr lang="en-US" sz="1600" b="1" dirty="0">
              <a:solidFill>
                <a:srgbClr val="FF0000"/>
              </a:solidFill>
            </a:endParaRPr>
          </a:p>
        </p:txBody>
      </p:sp>
      <p:sp>
        <p:nvSpPr>
          <p:cNvPr id="4" name="TextBox 3">
            <a:extLst>
              <a:ext uri="{FF2B5EF4-FFF2-40B4-BE49-F238E27FC236}">
                <a16:creationId xmlns:a16="http://schemas.microsoft.com/office/drawing/2014/main" id="{92D7837A-1AF3-B84A-8844-4F8942CA4E6A}"/>
              </a:ext>
            </a:extLst>
          </p:cNvPr>
          <p:cNvSpPr txBox="1"/>
          <p:nvPr/>
        </p:nvSpPr>
        <p:spPr>
          <a:xfrm>
            <a:off x="2460268" y="1509785"/>
            <a:ext cx="2111732" cy="400110"/>
          </a:xfrm>
          <a:prstGeom prst="rect">
            <a:avLst/>
          </a:prstGeom>
          <a:noFill/>
        </p:spPr>
        <p:txBody>
          <a:bodyPr wrap="none" rtlCol="0">
            <a:spAutoFit/>
          </a:bodyPr>
          <a:lstStyle/>
          <a:p>
            <a:r>
              <a:rPr lang="en-US" dirty="0"/>
              <a:t>Call </a:t>
            </a:r>
            <a:r>
              <a:rPr lang="en-US" b="1" dirty="0">
                <a:sym typeface="Wingdings" pitchFamily="2" charset="2"/>
              </a:rPr>
              <a:t>0x01001104</a:t>
            </a:r>
            <a:endParaRPr lang="en-US" dirty="0"/>
          </a:p>
        </p:txBody>
      </p:sp>
      <p:cxnSp>
        <p:nvCxnSpPr>
          <p:cNvPr id="10" name="Straight Arrow Connector 9">
            <a:extLst>
              <a:ext uri="{FF2B5EF4-FFF2-40B4-BE49-F238E27FC236}">
                <a16:creationId xmlns:a16="http://schemas.microsoft.com/office/drawing/2014/main" id="{4235C9F9-0627-254E-9933-D9C31ED354B2}"/>
              </a:ext>
            </a:extLst>
          </p:cNvPr>
          <p:cNvCxnSpPr>
            <a:cxnSpLocks/>
          </p:cNvCxnSpPr>
          <p:nvPr/>
        </p:nvCxnSpPr>
        <p:spPr bwMode="auto">
          <a:xfrm>
            <a:off x="3512457" y="1933480"/>
            <a:ext cx="1" cy="5923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8ECF8F8F-8855-EE44-BEC6-8957D02CCD6A}"/>
              </a:ext>
            </a:extLst>
          </p:cNvPr>
          <p:cNvSpPr txBox="1"/>
          <p:nvPr/>
        </p:nvSpPr>
        <p:spPr>
          <a:xfrm>
            <a:off x="2892223" y="2572956"/>
            <a:ext cx="1240468" cy="707886"/>
          </a:xfrm>
          <a:prstGeom prst="rect">
            <a:avLst/>
          </a:prstGeom>
          <a:noFill/>
        </p:spPr>
        <p:txBody>
          <a:bodyPr wrap="none" rtlCol="0">
            <a:spAutoFit/>
          </a:bodyPr>
          <a:lstStyle/>
          <a:p>
            <a:r>
              <a:rPr lang="en-US" dirty="0"/>
              <a:t>IAT Table</a:t>
            </a:r>
          </a:p>
          <a:p>
            <a:endParaRPr lang="en-US" dirty="0"/>
          </a:p>
        </p:txBody>
      </p:sp>
      <p:graphicFrame>
        <p:nvGraphicFramePr>
          <p:cNvPr id="12" name="Table 11">
            <a:extLst>
              <a:ext uri="{FF2B5EF4-FFF2-40B4-BE49-F238E27FC236}">
                <a16:creationId xmlns:a16="http://schemas.microsoft.com/office/drawing/2014/main" id="{7519F429-940C-6247-B43E-78E6A1CFB7CC}"/>
              </a:ext>
            </a:extLst>
          </p:cNvPr>
          <p:cNvGraphicFramePr>
            <a:graphicFrameLocks noGrp="1"/>
          </p:cNvGraphicFramePr>
          <p:nvPr/>
        </p:nvGraphicFramePr>
        <p:xfrm>
          <a:off x="914400" y="3051928"/>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07125524"/>
                    </a:ext>
                  </a:extLst>
                </a:gridCol>
                <a:gridCol w="2032000">
                  <a:extLst>
                    <a:ext uri="{9D8B030D-6E8A-4147-A177-3AD203B41FA5}">
                      <a16:colId xmlns:a16="http://schemas.microsoft.com/office/drawing/2014/main" val="762527803"/>
                    </a:ext>
                  </a:extLst>
                </a:gridCol>
                <a:gridCol w="2032000">
                  <a:extLst>
                    <a:ext uri="{9D8B030D-6E8A-4147-A177-3AD203B41FA5}">
                      <a16:colId xmlns:a16="http://schemas.microsoft.com/office/drawing/2014/main" val="200815442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Function Name</a:t>
                      </a:r>
                    </a:p>
                  </a:txBody>
                  <a:tcPr/>
                </a:tc>
                <a:tc>
                  <a:txBody>
                    <a:bodyPr/>
                    <a:lstStyle/>
                    <a:p>
                      <a:r>
                        <a:rPr lang="en-US" dirty="0"/>
                        <a:t>IAT Address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 Address</a:t>
                      </a:r>
                    </a:p>
                  </a:txBody>
                  <a:tcPr/>
                </a:tc>
                <a:extLst>
                  <a:ext uri="{0D108BD9-81ED-4DB2-BD59-A6C34878D82A}">
                    <a16:rowId xmlns:a16="http://schemas.microsoft.com/office/drawing/2014/main" val="3376479630"/>
                  </a:ext>
                </a:extLst>
              </a:tr>
              <a:tr h="370840">
                <a:tc>
                  <a:txBody>
                    <a:bodyPr/>
                    <a:lstStyle/>
                    <a:p>
                      <a:r>
                        <a:rPr lang="en-US" dirty="0"/>
                        <a: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027902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CreateFileW</a:t>
                      </a:r>
                      <a:r>
                        <a:rPr lang="en-US" dirty="0"/>
                        <a:t>()</a:t>
                      </a:r>
                    </a:p>
                  </a:txBody>
                  <a:tcPr/>
                </a:tc>
                <a:tc>
                  <a:txBody>
                    <a:bodyPr/>
                    <a:lstStyle/>
                    <a:p>
                      <a:r>
                        <a:rPr lang="en-US" sz="1800" b="1" dirty="0">
                          <a:sym typeface="Wingdings" pitchFamily="2" charset="2"/>
                        </a:rPr>
                        <a:t>0x01001104</a:t>
                      </a:r>
                      <a:endParaRPr lang="en-US" dirty="0"/>
                    </a:p>
                  </a:txBody>
                  <a:tcPr/>
                </a:tc>
                <a:tc>
                  <a:txBody>
                    <a:bodyPr/>
                    <a:lstStyle/>
                    <a:p>
                      <a:r>
                        <a:rPr lang="en-US" sz="1800" b="1" dirty="0">
                          <a:solidFill>
                            <a:srgbClr val="FF0000"/>
                          </a:solidFill>
                          <a:sym typeface="Wingdings" pitchFamily="2" charset="2"/>
                        </a:rPr>
                        <a:t>0x7C810CD9</a:t>
                      </a:r>
                      <a:endParaRPr lang="en-US" dirty="0"/>
                    </a:p>
                  </a:txBody>
                  <a:tcPr/>
                </a:tc>
                <a:extLst>
                  <a:ext uri="{0D108BD9-81ED-4DB2-BD59-A6C34878D82A}">
                    <a16:rowId xmlns:a16="http://schemas.microsoft.com/office/drawing/2014/main" val="2990836489"/>
                  </a:ext>
                </a:extLst>
              </a:tr>
              <a:tr h="370840">
                <a:tc>
                  <a:txBody>
                    <a:bodyPr/>
                    <a:lstStyle/>
                    <a:p>
                      <a:r>
                        <a:rPr lang="en-US" dirty="0"/>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62329698"/>
                  </a:ext>
                </a:extLst>
              </a:tr>
            </a:tbl>
          </a:graphicData>
        </a:graphic>
      </p:graphicFrame>
      <p:sp>
        <p:nvSpPr>
          <p:cNvPr id="14" name="Rectangle 13">
            <a:extLst>
              <a:ext uri="{FF2B5EF4-FFF2-40B4-BE49-F238E27FC236}">
                <a16:creationId xmlns:a16="http://schemas.microsoft.com/office/drawing/2014/main" id="{728AE38E-687E-0147-BA19-FE776709B56E}"/>
              </a:ext>
            </a:extLst>
          </p:cNvPr>
          <p:cNvSpPr/>
          <p:nvPr/>
        </p:nvSpPr>
        <p:spPr>
          <a:xfrm>
            <a:off x="641784" y="4832112"/>
            <a:ext cx="7657684"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400" dirty="0">
                <a:solidFill>
                  <a:srgbClr val="000000"/>
                </a:solidFill>
                <a:latin typeface="verdana" panose="020B0604030504040204" pitchFamily="34" charset="0"/>
              </a:rPr>
              <a:t>When the application was first compiled, it was designed so that all API calls will </a:t>
            </a:r>
            <a:r>
              <a:rPr lang="en-US" sz="1400" b="1" dirty="0">
                <a:solidFill>
                  <a:srgbClr val="FF0000"/>
                </a:solidFill>
                <a:latin typeface="verdana" panose="020B0604030504040204" pitchFamily="34" charset="0"/>
              </a:rPr>
              <a:t>NOT</a:t>
            </a:r>
            <a:r>
              <a:rPr lang="en-US" sz="1400" dirty="0">
                <a:solidFill>
                  <a:srgbClr val="FF0000"/>
                </a:solidFill>
                <a:latin typeface="verdana" panose="020B0604030504040204" pitchFamily="34" charset="0"/>
              </a:rPr>
              <a:t> use </a:t>
            </a:r>
            <a:r>
              <a:rPr lang="en-US" sz="1400" b="1" dirty="0">
                <a:solidFill>
                  <a:srgbClr val="000000"/>
                </a:solidFill>
                <a:latin typeface="verdana" panose="020B0604030504040204" pitchFamily="34" charset="0"/>
              </a:rPr>
              <a:t>direct hardcoded addresses </a:t>
            </a:r>
            <a:r>
              <a:rPr lang="en-US" sz="1400" dirty="0">
                <a:solidFill>
                  <a:srgbClr val="000000"/>
                </a:solidFill>
                <a:latin typeface="verdana" panose="020B0604030504040204" pitchFamily="34" charset="0"/>
              </a:rPr>
              <a:t>but rather work through a function pointer.</a:t>
            </a:r>
          </a:p>
          <a:p>
            <a:endParaRPr lang="en-US" sz="1400" dirty="0">
              <a:solidFill>
                <a:srgbClr val="000000"/>
              </a:solidFill>
              <a:latin typeface="verdana" panose="020B0604030504040204" pitchFamily="34" charset="0"/>
            </a:endParaRPr>
          </a:p>
          <a:p>
            <a:r>
              <a:rPr lang="en-US" sz="1400" dirty="0">
                <a:solidFill>
                  <a:srgbClr val="000000"/>
                </a:solidFill>
                <a:latin typeface="verdana" panose="020B0604030504040204" pitchFamily="34" charset="0"/>
              </a:rPr>
              <a:t>This was accomplished through the use of </a:t>
            </a:r>
            <a:r>
              <a:rPr lang="en-US" sz="1400" b="1" dirty="0">
                <a:solidFill>
                  <a:srgbClr val="000000"/>
                </a:solidFill>
                <a:latin typeface="verdana" panose="020B0604030504040204" pitchFamily="34" charset="0"/>
              </a:rPr>
              <a:t>an import address table</a:t>
            </a:r>
            <a:r>
              <a:rPr lang="en-US" sz="1400" dirty="0">
                <a:solidFill>
                  <a:srgbClr val="000000"/>
                </a:solidFill>
                <a:latin typeface="verdana" panose="020B0604030504040204" pitchFamily="34" charset="0"/>
              </a:rPr>
              <a:t>. This is </a:t>
            </a:r>
            <a:r>
              <a:rPr lang="en-US" sz="1400" dirty="0">
                <a:solidFill>
                  <a:srgbClr val="FF0000"/>
                </a:solidFill>
                <a:latin typeface="verdana" panose="020B0604030504040204" pitchFamily="34" charset="0"/>
              </a:rPr>
              <a:t>a table of function pointers</a:t>
            </a:r>
            <a:r>
              <a:rPr lang="en-US" sz="1400" dirty="0">
                <a:solidFill>
                  <a:srgbClr val="000000"/>
                </a:solidFill>
                <a:latin typeface="verdana" panose="020B0604030504040204" pitchFamily="34" charset="0"/>
              </a:rPr>
              <a:t> filled in by the windows loader as the </a:t>
            </a:r>
            <a:r>
              <a:rPr lang="en-US" sz="1400" dirty="0" err="1">
                <a:solidFill>
                  <a:srgbClr val="000000"/>
                </a:solidFill>
                <a:latin typeface="verdana" panose="020B0604030504040204" pitchFamily="34" charset="0"/>
              </a:rPr>
              <a:t>dlls</a:t>
            </a:r>
            <a:r>
              <a:rPr lang="en-US" sz="1400" dirty="0">
                <a:solidFill>
                  <a:srgbClr val="000000"/>
                </a:solidFill>
                <a:latin typeface="verdana" panose="020B0604030504040204" pitchFamily="34" charset="0"/>
              </a:rPr>
              <a:t> are loaded. </a:t>
            </a:r>
            <a:endParaRPr lang="en-US" sz="1400" dirty="0"/>
          </a:p>
        </p:txBody>
      </p:sp>
      <p:sp>
        <p:nvSpPr>
          <p:cNvPr id="15" name="TextBox 14">
            <a:extLst>
              <a:ext uri="{FF2B5EF4-FFF2-40B4-BE49-F238E27FC236}">
                <a16:creationId xmlns:a16="http://schemas.microsoft.com/office/drawing/2014/main" id="{D6B318CB-4569-C741-8E01-E6AF6E3310FC}"/>
              </a:ext>
            </a:extLst>
          </p:cNvPr>
          <p:cNvSpPr txBox="1"/>
          <p:nvPr/>
        </p:nvSpPr>
        <p:spPr>
          <a:xfrm>
            <a:off x="3512457" y="2022836"/>
            <a:ext cx="1096775" cy="400110"/>
          </a:xfrm>
          <a:prstGeom prst="rect">
            <a:avLst/>
          </a:prstGeom>
          <a:noFill/>
        </p:spPr>
        <p:txBody>
          <a:bodyPr wrap="none" rtlCol="0">
            <a:spAutoFit/>
          </a:bodyPr>
          <a:lstStyle/>
          <a:p>
            <a:r>
              <a:rPr lang="en-US" dirty="0"/>
              <a:t>Look up</a:t>
            </a:r>
          </a:p>
        </p:txBody>
      </p:sp>
    </p:spTree>
    <p:extLst>
      <p:ext uri="{BB962C8B-B14F-4D97-AF65-F5344CB8AC3E}">
        <p14:creationId xmlns:p14="http://schemas.microsoft.com/office/powerpoint/2010/main" val="3935135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A082-428C-CC44-932E-4D3E4AB8607B}"/>
              </a:ext>
            </a:extLst>
          </p:cNvPr>
          <p:cNvSpPr>
            <a:spLocks noGrp="1"/>
          </p:cNvSpPr>
          <p:nvPr>
            <p:ph type="title"/>
          </p:nvPr>
        </p:nvSpPr>
        <p:spPr/>
        <p:txBody>
          <a:bodyPr/>
          <a:lstStyle/>
          <a:p>
            <a:r>
              <a:rPr lang="en-US" dirty="0"/>
              <a:t>IAT (Import Address Table)</a:t>
            </a:r>
          </a:p>
        </p:txBody>
      </p:sp>
      <p:sp>
        <p:nvSpPr>
          <p:cNvPr id="8" name="Content Placeholder 7">
            <a:extLst>
              <a:ext uri="{FF2B5EF4-FFF2-40B4-BE49-F238E27FC236}">
                <a16:creationId xmlns:a16="http://schemas.microsoft.com/office/drawing/2014/main" id="{39B10804-E0A4-D649-B31B-BE95CB3A27FF}"/>
              </a:ext>
            </a:extLst>
          </p:cNvPr>
          <p:cNvSpPr>
            <a:spLocks noGrp="1"/>
          </p:cNvSpPr>
          <p:nvPr>
            <p:ph idx="1"/>
          </p:nvPr>
        </p:nvSpPr>
        <p:spPr>
          <a:xfrm>
            <a:off x="3113889" y="2648572"/>
            <a:ext cx="8524875" cy="4313238"/>
          </a:xfrm>
        </p:spPr>
        <p:txBody>
          <a:bodyPr/>
          <a:lstStyle/>
          <a:p>
            <a:pPr marL="0" indent="0">
              <a:buNone/>
            </a:pPr>
            <a:r>
              <a:rPr lang="en-US" sz="3200" dirty="0"/>
              <a:t>Why IAT?</a:t>
            </a:r>
          </a:p>
        </p:txBody>
      </p:sp>
    </p:spTree>
    <p:extLst>
      <p:ext uri="{BB962C8B-B14F-4D97-AF65-F5344CB8AC3E}">
        <p14:creationId xmlns:p14="http://schemas.microsoft.com/office/powerpoint/2010/main" val="9024218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12E1-A961-6541-B58E-AA66FB007B63}"/>
              </a:ext>
            </a:extLst>
          </p:cNvPr>
          <p:cNvSpPr>
            <a:spLocks noGrp="1"/>
          </p:cNvSpPr>
          <p:nvPr>
            <p:ph type="title"/>
          </p:nvPr>
        </p:nvSpPr>
        <p:spPr>
          <a:xfrm>
            <a:off x="210570" y="99287"/>
            <a:ext cx="8520112" cy="647700"/>
          </a:xfrm>
        </p:spPr>
        <p:txBody>
          <a:bodyPr/>
          <a:lstStyle/>
          <a:p>
            <a:r>
              <a:rPr lang="en-US" dirty="0"/>
              <a:t>IAT (Import Address Table)</a:t>
            </a:r>
          </a:p>
        </p:txBody>
      </p:sp>
      <p:sp>
        <p:nvSpPr>
          <p:cNvPr id="4" name="TextBox 3">
            <a:extLst>
              <a:ext uri="{FF2B5EF4-FFF2-40B4-BE49-F238E27FC236}">
                <a16:creationId xmlns:a16="http://schemas.microsoft.com/office/drawing/2014/main" id="{92D7837A-1AF3-B84A-8844-4F8942CA4E6A}"/>
              </a:ext>
            </a:extLst>
          </p:cNvPr>
          <p:cNvSpPr txBox="1"/>
          <p:nvPr/>
        </p:nvSpPr>
        <p:spPr>
          <a:xfrm>
            <a:off x="1719369" y="1535063"/>
            <a:ext cx="4682949" cy="400110"/>
          </a:xfrm>
          <a:prstGeom prst="rect">
            <a:avLst/>
          </a:prstGeom>
          <a:noFill/>
        </p:spPr>
        <p:txBody>
          <a:bodyPr wrap="none" rtlCol="0">
            <a:spAutoFit/>
          </a:bodyPr>
          <a:lstStyle/>
          <a:p>
            <a:r>
              <a:rPr lang="en-US" dirty="0"/>
              <a:t>Call </a:t>
            </a:r>
            <a:r>
              <a:rPr lang="en-US" dirty="0" err="1">
                <a:sym typeface="Wingdings" pitchFamily="2" charset="2"/>
              </a:rPr>
              <a:t>CreateFileW</a:t>
            </a:r>
            <a:r>
              <a:rPr lang="en-US" dirty="0">
                <a:sym typeface="Wingdings" pitchFamily="2" charset="2"/>
              </a:rPr>
              <a:t>() --&gt; Call </a:t>
            </a:r>
            <a:r>
              <a:rPr lang="en-US" b="1" dirty="0">
                <a:sym typeface="Wingdings" pitchFamily="2" charset="2"/>
              </a:rPr>
              <a:t>0x01001104</a:t>
            </a:r>
            <a:endParaRPr lang="en-US" dirty="0"/>
          </a:p>
        </p:txBody>
      </p:sp>
      <p:cxnSp>
        <p:nvCxnSpPr>
          <p:cNvPr id="10" name="Straight Arrow Connector 9">
            <a:extLst>
              <a:ext uri="{FF2B5EF4-FFF2-40B4-BE49-F238E27FC236}">
                <a16:creationId xmlns:a16="http://schemas.microsoft.com/office/drawing/2014/main" id="{4235C9F9-0627-254E-9933-D9C31ED354B2}"/>
              </a:ext>
            </a:extLst>
          </p:cNvPr>
          <p:cNvCxnSpPr>
            <a:cxnSpLocks/>
          </p:cNvCxnSpPr>
          <p:nvPr/>
        </p:nvCxnSpPr>
        <p:spPr bwMode="auto">
          <a:xfrm>
            <a:off x="3512457" y="1933480"/>
            <a:ext cx="1" cy="5923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8ECF8F8F-8855-EE44-BEC6-8957D02CCD6A}"/>
              </a:ext>
            </a:extLst>
          </p:cNvPr>
          <p:cNvSpPr txBox="1"/>
          <p:nvPr/>
        </p:nvSpPr>
        <p:spPr>
          <a:xfrm>
            <a:off x="2892223" y="2572956"/>
            <a:ext cx="1240468" cy="707886"/>
          </a:xfrm>
          <a:prstGeom prst="rect">
            <a:avLst/>
          </a:prstGeom>
          <a:noFill/>
        </p:spPr>
        <p:txBody>
          <a:bodyPr wrap="none" rtlCol="0">
            <a:spAutoFit/>
          </a:bodyPr>
          <a:lstStyle/>
          <a:p>
            <a:r>
              <a:rPr lang="en-US" dirty="0"/>
              <a:t>IAT Table</a:t>
            </a:r>
          </a:p>
          <a:p>
            <a:endParaRPr lang="en-US" dirty="0"/>
          </a:p>
        </p:txBody>
      </p:sp>
      <p:graphicFrame>
        <p:nvGraphicFramePr>
          <p:cNvPr id="12" name="Table 11">
            <a:extLst>
              <a:ext uri="{FF2B5EF4-FFF2-40B4-BE49-F238E27FC236}">
                <a16:creationId xmlns:a16="http://schemas.microsoft.com/office/drawing/2014/main" id="{7519F429-940C-6247-B43E-78E6A1CFB7CC}"/>
              </a:ext>
            </a:extLst>
          </p:cNvPr>
          <p:cNvGraphicFramePr>
            <a:graphicFrameLocks noGrp="1"/>
          </p:cNvGraphicFramePr>
          <p:nvPr/>
        </p:nvGraphicFramePr>
        <p:xfrm>
          <a:off x="914400" y="3051928"/>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07125524"/>
                    </a:ext>
                  </a:extLst>
                </a:gridCol>
                <a:gridCol w="2032000">
                  <a:extLst>
                    <a:ext uri="{9D8B030D-6E8A-4147-A177-3AD203B41FA5}">
                      <a16:colId xmlns:a16="http://schemas.microsoft.com/office/drawing/2014/main" val="762527803"/>
                    </a:ext>
                  </a:extLst>
                </a:gridCol>
                <a:gridCol w="2032000">
                  <a:extLst>
                    <a:ext uri="{9D8B030D-6E8A-4147-A177-3AD203B41FA5}">
                      <a16:colId xmlns:a16="http://schemas.microsoft.com/office/drawing/2014/main" val="200815442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Function Name</a:t>
                      </a:r>
                    </a:p>
                  </a:txBody>
                  <a:tcPr/>
                </a:tc>
                <a:tc>
                  <a:txBody>
                    <a:bodyPr/>
                    <a:lstStyle/>
                    <a:p>
                      <a:r>
                        <a:rPr lang="en-US" dirty="0"/>
                        <a:t>IAT Address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 Address</a:t>
                      </a:r>
                    </a:p>
                  </a:txBody>
                  <a:tcPr/>
                </a:tc>
                <a:extLst>
                  <a:ext uri="{0D108BD9-81ED-4DB2-BD59-A6C34878D82A}">
                    <a16:rowId xmlns:a16="http://schemas.microsoft.com/office/drawing/2014/main" val="3376479630"/>
                  </a:ext>
                </a:extLst>
              </a:tr>
              <a:tr h="370840">
                <a:tc>
                  <a:txBody>
                    <a:bodyPr/>
                    <a:lstStyle/>
                    <a:p>
                      <a:r>
                        <a:rPr lang="en-US" dirty="0"/>
                        <a: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027902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CreateFileW</a:t>
                      </a:r>
                      <a:r>
                        <a:rPr lang="en-US" dirty="0"/>
                        <a:t>()</a:t>
                      </a:r>
                    </a:p>
                  </a:txBody>
                  <a:tcPr/>
                </a:tc>
                <a:tc>
                  <a:txBody>
                    <a:bodyPr/>
                    <a:lstStyle/>
                    <a:p>
                      <a:r>
                        <a:rPr lang="en-US" sz="1800" b="1" dirty="0">
                          <a:sym typeface="Wingdings" pitchFamily="2" charset="2"/>
                        </a:rPr>
                        <a:t>0x01001104</a:t>
                      </a:r>
                      <a:endParaRPr lang="en-US" dirty="0"/>
                    </a:p>
                  </a:txBody>
                  <a:tcPr/>
                </a:tc>
                <a:tc>
                  <a:txBody>
                    <a:bodyPr/>
                    <a:lstStyle/>
                    <a:p>
                      <a:r>
                        <a:rPr lang="en-US" sz="1800" b="1" dirty="0">
                          <a:solidFill>
                            <a:srgbClr val="FF0000"/>
                          </a:solidFill>
                          <a:sym typeface="Wingdings" pitchFamily="2" charset="2"/>
                        </a:rPr>
                        <a:t>0x7C810CD9</a:t>
                      </a:r>
                      <a:endParaRPr lang="en-US" dirty="0"/>
                    </a:p>
                  </a:txBody>
                  <a:tcPr/>
                </a:tc>
                <a:extLst>
                  <a:ext uri="{0D108BD9-81ED-4DB2-BD59-A6C34878D82A}">
                    <a16:rowId xmlns:a16="http://schemas.microsoft.com/office/drawing/2014/main" val="2990836489"/>
                  </a:ext>
                </a:extLst>
              </a:tr>
              <a:tr h="370840">
                <a:tc>
                  <a:txBody>
                    <a:bodyPr/>
                    <a:lstStyle/>
                    <a:p>
                      <a:r>
                        <a:rPr lang="en-US" dirty="0"/>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62329698"/>
                  </a:ext>
                </a:extLst>
              </a:tr>
            </a:tbl>
          </a:graphicData>
        </a:graphic>
      </p:graphicFrame>
      <p:sp>
        <p:nvSpPr>
          <p:cNvPr id="15" name="TextBox 14">
            <a:extLst>
              <a:ext uri="{FF2B5EF4-FFF2-40B4-BE49-F238E27FC236}">
                <a16:creationId xmlns:a16="http://schemas.microsoft.com/office/drawing/2014/main" id="{D6B318CB-4569-C741-8E01-E6AF6E3310FC}"/>
              </a:ext>
            </a:extLst>
          </p:cNvPr>
          <p:cNvSpPr txBox="1"/>
          <p:nvPr/>
        </p:nvSpPr>
        <p:spPr>
          <a:xfrm>
            <a:off x="3512457" y="2022836"/>
            <a:ext cx="1096775" cy="400110"/>
          </a:xfrm>
          <a:prstGeom prst="rect">
            <a:avLst/>
          </a:prstGeom>
          <a:noFill/>
        </p:spPr>
        <p:txBody>
          <a:bodyPr wrap="none" rtlCol="0">
            <a:spAutoFit/>
          </a:bodyPr>
          <a:lstStyle/>
          <a:p>
            <a:r>
              <a:rPr lang="en-US" dirty="0"/>
              <a:t>Look up</a:t>
            </a:r>
          </a:p>
        </p:txBody>
      </p:sp>
      <p:sp>
        <p:nvSpPr>
          <p:cNvPr id="5" name="Content Placeholder 4">
            <a:extLst>
              <a:ext uri="{FF2B5EF4-FFF2-40B4-BE49-F238E27FC236}">
                <a16:creationId xmlns:a16="http://schemas.microsoft.com/office/drawing/2014/main" id="{E23C8A26-4B22-BB41-8B7F-3603F63A708F}"/>
              </a:ext>
            </a:extLst>
          </p:cNvPr>
          <p:cNvSpPr>
            <a:spLocks noGrp="1"/>
          </p:cNvSpPr>
          <p:nvPr>
            <p:ph idx="1"/>
          </p:nvPr>
        </p:nvSpPr>
        <p:spPr>
          <a:xfrm>
            <a:off x="309562" y="895309"/>
            <a:ext cx="8524875" cy="4313238"/>
          </a:xfrm>
        </p:spPr>
        <p:txBody>
          <a:bodyPr/>
          <a:lstStyle/>
          <a:p>
            <a:r>
              <a:rPr lang="en-US" b="1" dirty="0"/>
              <a:t>Support different Windows Version (9X, 2K, XP, Vista, 7, 8, 10)</a:t>
            </a:r>
          </a:p>
        </p:txBody>
      </p:sp>
      <p:sp>
        <p:nvSpPr>
          <p:cNvPr id="6" name="TextBox 5">
            <a:extLst>
              <a:ext uri="{FF2B5EF4-FFF2-40B4-BE49-F238E27FC236}">
                <a16:creationId xmlns:a16="http://schemas.microsoft.com/office/drawing/2014/main" id="{AE9F524A-15F4-654B-BE1C-0FCFA9757CB6}"/>
              </a:ext>
            </a:extLst>
          </p:cNvPr>
          <p:cNvSpPr txBox="1"/>
          <p:nvPr/>
        </p:nvSpPr>
        <p:spPr>
          <a:xfrm>
            <a:off x="546755" y="2572956"/>
            <a:ext cx="527709" cy="400110"/>
          </a:xfrm>
          <a:prstGeom prst="rect">
            <a:avLst/>
          </a:prstGeom>
          <a:noFill/>
        </p:spPr>
        <p:txBody>
          <a:bodyPr wrap="none" rtlCol="0">
            <a:spAutoFit/>
          </a:bodyPr>
          <a:lstStyle/>
          <a:p>
            <a:r>
              <a:rPr lang="en-US" b="1" dirty="0"/>
              <a:t>XP</a:t>
            </a:r>
          </a:p>
        </p:txBody>
      </p:sp>
      <p:graphicFrame>
        <p:nvGraphicFramePr>
          <p:cNvPr id="13" name="Table 12">
            <a:extLst>
              <a:ext uri="{FF2B5EF4-FFF2-40B4-BE49-F238E27FC236}">
                <a16:creationId xmlns:a16="http://schemas.microsoft.com/office/drawing/2014/main" id="{23852AF5-539D-174B-A77B-D272995875BA}"/>
              </a:ext>
            </a:extLst>
          </p:cNvPr>
          <p:cNvGraphicFramePr>
            <a:graphicFrameLocks noGrp="1"/>
          </p:cNvGraphicFramePr>
          <p:nvPr/>
        </p:nvGraphicFramePr>
        <p:xfrm>
          <a:off x="914400" y="4781358"/>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07125524"/>
                    </a:ext>
                  </a:extLst>
                </a:gridCol>
                <a:gridCol w="2032000">
                  <a:extLst>
                    <a:ext uri="{9D8B030D-6E8A-4147-A177-3AD203B41FA5}">
                      <a16:colId xmlns:a16="http://schemas.microsoft.com/office/drawing/2014/main" val="762527803"/>
                    </a:ext>
                  </a:extLst>
                </a:gridCol>
                <a:gridCol w="2032000">
                  <a:extLst>
                    <a:ext uri="{9D8B030D-6E8A-4147-A177-3AD203B41FA5}">
                      <a16:colId xmlns:a16="http://schemas.microsoft.com/office/drawing/2014/main" val="200815442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Function Name</a:t>
                      </a:r>
                    </a:p>
                  </a:txBody>
                  <a:tcPr/>
                </a:tc>
                <a:tc>
                  <a:txBody>
                    <a:bodyPr/>
                    <a:lstStyle/>
                    <a:p>
                      <a:r>
                        <a:rPr lang="en-US" dirty="0"/>
                        <a:t>IAT Address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Real Address</a:t>
                      </a:r>
                    </a:p>
                  </a:txBody>
                  <a:tcPr/>
                </a:tc>
                <a:extLst>
                  <a:ext uri="{0D108BD9-81ED-4DB2-BD59-A6C34878D82A}">
                    <a16:rowId xmlns:a16="http://schemas.microsoft.com/office/drawing/2014/main" val="3376479630"/>
                  </a:ext>
                </a:extLst>
              </a:tr>
              <a:tr h="370840">
                <a:tc>
                  <a:txBody>
                    <a:bodyPr/>
                    <a:lstStyle/>
                    <a:p>
                      <a:r>
                        <a:rPr lang="en-US" dirty="0"/>
                        <a: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027902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CreateFileW</a:t>
                      </a:r>
                      <a:r>
                        <a:rPr lang="en-US" dirty="0"/>
                        <a:t>()</a:t>
                      </a:r>
                    </a:p>
                  </a:txBody>
                  <a:tcPr/>
                </a:tc>
                <a:tc>
                  <a:txBody>
                    <a:bodyPr/>
                    <a:lstStyle/>
                    <a:p>
                      <a:r>
                        <a:rPr lang="en-US" sz="1800" b="1" dirty="0">
                          <a:sym typeface="Wingdings" pitchFamily="2" charset="2"/>
                        </a:rPr>
                        <a:t>0x01001104</a:t>
                      </a:r>
                      <a:endParaRPr lang="en-US" dirty="0"/>
                    </a:p>
                  </a:txBody>
                  <a:tcPr/>
                </a:tc>
                <a:tc>
                  <a:txBody>
                    <a:bodyPr/>
                    <a:lstStyle/>
                    <a:p>
                      <a:r>
                        <a:rPr lang="en-US" sz="1800" b="1" dirty="0">
                          <a:solidFill>
                            <a:srgbClr val="FF0000"/>
                          </a:solidFill>
                          <a:sym typeface="Wingdings" pitchFamily="2" charset="2"/>
                        </a:rPr>
                        <a:t>0x7C81FFFF</a:t>
                      </a:r>
                      <a:endParaRPr lang="en-US" dirty="0"/>
                    </a:p>
                  </a:txBody>
                  <a:tcPr/>
                </a:tc>
                <a:extLst>
                  <a:ext uri="{0D108BD9-81ED-4DB2-BD59-A6C34878D82A}">
                    <a16:rowId xmlns:a16="http://schemas.microsoft.com/office/drawing/2014/main" val="2990836489"/>
                  </a:ext>
                </a:extLst>
              </a:tr>
              <a:tr h="370840">
                <a:tc>
                  <a:txBody>
                    <a:bodyPr/>
                    <a:lstStyle/>
                    <a:p>
                      <a:r>
                        <a:rPr lang="en-US" dirty="0"/>
                        <a:t>…</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62329698"/>
                  </a:ext>
                </a:extLst>
              </a:tr>
            </a:tbl>
          </a:graphicData>
        </a:graphic>
      </p:graphicFrame>
      <p:sp>
        <p:nvSpPr>
          <p:cNvPr id="16" name="TextBox 15">
            <a:extLst>
              <a:ext uri="{FF2B5EF4-FFF2-40B4-BE49-F238E27FC236}">
                <a16:creationId xmlns:a16="http://schemas.microsoft.com/office/drawing/2014/main" id="{BA4AD50F-3758-7D43-9465-FCDD9A2A5EAC}"/>
              </a:ext>
            </a:extLst>
          </p:cNvPr>
          <p:cNvSpPr txBox="1"/>
          <p:nvPr/>
        </p:nvSpPr>
        <p:spPr>
          <a:xfrm>
            <a:off x="-21190" y="4463208"/>
            <a:ext cx="1520929" cy="400110"/>
          </a:xfrm>
          <a:prstGeom prst="rect">
            <a:avLst/>
          </a:prstGeom>
          <a:noFill/>
        </p:spPr>
        <p:txBody>
          <a:bodyPr wrap="none" rtlCol="0">
            <a:spAutoFit/>
          </a:bodyPr>
          <a:lstStyle/>
          <a:p>
            <a:r>
              <a:rPr lang="en-US" b="1" dirty="0"/>
              <a:t>Windows 7</a:t>
            </a:r>
          </a:p>
        </p:txBody>
      </p:sp>
    </p:spTree>
    <p:extLst>
      <p:ext uri="{BB962C8B-B14F-4D97-AF65-F5344CB8AC3E}">
        <p14:creationId xmlns:p14="http://schemas.microsoft.com/office/powerpoint/2010/main" val="2277531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12E1-A961-6541-B58E-AA66FB007B63}"/>
              </a:ext>
            </a:extLst>
          </p:cNvPr>
          <p:cNvSpPr>
            <a:spLocks noGrp="1"/>
          </p:cNvSpPr>
          <p:nvPr>
            <p:ph type="title"/>
          </p:nvPr>
        </p:nvSpPr>
        <p:spPr>
          <a:xfrm>
            <a:off x="210570" y="99287"/>
            <a:ext cx="8520112" cy="647700"/>
          </a:xfrm>
        </p:spPr>
        <p:txBody>
          <a:bodyPr/>
          <a:lstStyle/>
          <a:p>
            <a:r>
              <a:rPr lang="en-US" dirty="0"/>
              <a:t>IAT (Import Address Table)</a:t>
            </a:r>
          </a:p>
        </p:txBody>
      </p:sp>
      <p:sp>
        <p:nvSpPr>
          <p:cNvPr id="5" name="Content Placeholder 4">
            <a:extLst>
              <a:ext uri="{FF2B5EF4-FFF2-40B4-BE49-F238E27FC236}">
                <a16:creationId xmlns:a16="http://schemas.microsoft.com/office/drawing/2014/main" id="{E23C8A26-4B22-BB41-8B7F-3603F63A708F}"/>
              </a:ext>
            </a:extLst>
          </p:cNvPr>
          <p:cNvSpPr>
            <a:spLocks noGrp="1"/>
          </p:cNvSpPr>
          <p:nvPr>
            <p:ph idx="1"/>
          </p:nvPr>
        </p:nvSpPr>
        <p:spPr>
          <a:xfrm>
            <a:off x="309562" y="895309"/>
            <a:ext cx="8524875" cy="4313238"/>
          </a:xfrm>
        </p:spPr>
        <p:txBody>
          <a:bodyPr/>
          <a:lstStyle/>
          <a:p>
            <a:r>
              <a:rPr lang="en-US" b="1" dirty="0"/>
              <a:t>Support DLL Relocation</a:t>
            </a:r>
          </a:p>
        </p:txBody>
      </p:sp>
      <p:pic>
        <p:nvPicPr>
          <p:cNvPr id="3" name="Picture 2">
            <a:extLst>
              <a:ext uri="{FF2B5EF4-FFF2-40B4-BE49-F238E27FC236}">
                <a16:creationId xmlns:a16="http://schemas.microsoft.com/office/drawing/2014/main" id="{EBE88D36-593B-574E-B1AB-870809AB5595}"/>
              </a:ext>
            </a:extLst>
          </p:cNvPr>
          <p:cNvPicPr>
            <a:picLocks noChangeAspect="1"/>
          </p:cNvPicPr>
          <p:nvPr/>
        </p:nvPicPr>
        <p:blipFill>
          <a:blip r:embed="rId2"/>
          <a:stretch>
            <a:fillRect/>
          </a:stretch>
        </p:blipFill>
        <p:spPr>
          <a:xfrm>
            <a:off x="1308100" y="1104900"/>
            <a:ext cx="6527800" cy="4648200"/>
          </a:xfrm>
          <a:prstGeom prst="rect">
            <a:avLst/>
          </a:prstGeom>
        </p:spPr>
      </p:pic>
    </p:spTree>
    <p:extLst>
      <p:ext uri="{BB962C8B-B14F-4D97-AF65-F5344CB8AC3E}">
        <p14:creationId xmlns:p14="http://schemas.microsoft.com/office/powerpoint/2010/main" val="2761904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D1F01-302A-AC4D-B6A2-9B59D5218F29}"/>
              </a:ext>
            </a:extLst>
          </p:cNvPr>
          <p:cNvSpPr>
            <a:spLocks noGrp="1"/>
          </p:cNvSpPr>
          <p:nvPr>
            <p:ph type="title"/>
          </p:nvPr>
        </p:nvSpPr>
        <p:spPr/>
        <p:txBody>
          <a:bodyPr/>
          <a:lstStyle/>
          <a:p>
            <a:r>
              <a:rPr lang="en-US" altLang="zh-CN" dirty="0"/>
              <a:t>PE</a:t>
            </a:r>
            <a:r>
              <a:rPr lang="zh-CN" altLang="en-US" dirty="0"/>
              <a:t> </a:t>
            </a:r>
            <a:r>
              <a:rPr lang="en-US" altLang="zh-CN" dirty="0"/>
              <a:t>Structure</a:t>
            </a:r>
            <a:endParaRPr lang="en-US" dirty="0"/>
          </a:p>
        </p:txBody>
      </p:sp>
      <p:pic>
        <p:nvPicPr>
          <p:cNvPr id="4" name="Picture 3">
            <a:extLst>
              <a:ext uri="{FF2B5EF4-FFF2-40B4-BE49-F238E27FC236}">
                <a16:creationId xmlns:a16="http://schemas.microsoft.com/office/drawing/2014/main" id="{40CC204A-D2B5-0249-A77F-DB788E2ABB0E}"/>
              </a:ext>
            </a:extLst>
          </p:cNvPr>
          <p:cNvPicPr>
            <a:picLocks noChangeAspect="1"/>
          </p:cNvPicPr>
          <p:nvPr/>
        </p:nvPicPr>
        <p:blipFill>
          <a:blip r:embed="rId2"/>
          <a:stretch>
            <a:fillRect/>
          </a:stretch>
        </p:blipFill>
        <p:spPr>
          <a:xfrm>
            <a:off x="2692400" y="2216150"/>
            <a:ext cx="3759200" cy="2425700"/>
          </a:xfrm>
          <a:prstGeom prst="rect">
            <a:avLst/>
          </a:prstGeom>
        </p:spPr>
      </p:pic>
    </p:spTree>
    <p:extLst>
      <p:ext uri="{BB962C8B-B14F-4D97-AF65-F5344CB8AC3E}">
        <p14:creationId xmlns:p14="http://schemas.microsoft.com/office/powerpoint/2010/main" val="2716780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4C7BE-6F78-CB41-813E-72F52872D2B4}"/>
              </a:ext>
            </a:extLst>
          </p:cNvPr>
          <p:cNvSpPr>
            <a:spLocks noGrp="1"/>
          </p:cNvSpPr>
          <p:nvPr>
            <p:ph type="title"/>
          </p:nvPr>
        </p:nvSpPr>
        <p:spPr/>
        <p:txBody>
          <a:bodyPr/>
          <a:lstStyle/>
          <a:p>
            <a:r>
              <a:rPr lang="en-US" dirty="0"/>
              <a:t>Look up IAT Table with </a:t>
            </a:r>
            <a:r>
              <a:rPr lang="en-US" dirty="0" err="1"/>
              <a:t>PEview</a:t>
            </a:r>
            <a:endParaRPr lang="en-US" dirty="0"/>
          </a:p>
        </p:txBody>
      </p:sp>
      <p:pic>
        <p:nvPicPr>
          <p:cNvPr id="5" name="Content Placeholder 4" descr="A screenshot of a computer&#13;&#10;&#13;&#10;Description automatically generated">
            <a:extLst>
              <a:ext uri="{FF2B5EF4-FFF2-40B4-BE49-F238E27FC236}">
                <a16:creationId xmlns:a16="http://schemas.microsoft.com/office/drawing/2014/main" id="{50AF2BC8-F9AF-0149-B827-BD4E3EEFA9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9303" y="702586"/>
            <a:ext cx="8132482" cy="6155413"/>
          </a:xfrm>
        </p:spPr>
      </p:pic>
    </p:spTree>
    <p:extLst>
      <p:ext uri="{BB962C8B-B14F-4D97-AF65-F5344CB8AC3E}">
        <p14:creationId xmlns:p14="http://schemas.microsoft.com/office/powerpoint/2010/main" val="2958207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C21F-D3B3-104E-8C02-0CD7903EE4DD}"/>
              </a:ext>
            </a:extLst>
          </p:cNvPr>
          <p:cNvSpPr>
            <a:spLocks noGrp="1"/>
          </p:cNvSpPr>
          <p:nvPr>
            <p:ph type="title"/>
          </p:nvPr>
        </p:nvSpPr>
        <p:spPr/>
        <p:txBody>
          <a:bodyPr/>
          <a:lstStyle/>
          <a:p>
            <a:r>
              <a:rPr lang="en-US" dirty="0"/>
              <a:t>Import Directory Table</a:t>
            </a:r>
          </a:p>
        </p:txBody>
      </p:sp>
      <p:sp>
        <p:nvSpPr>
          <p:cNvPr id="3" name="Content Placeholder 2">
            <a:extLst>
              <a:ext uri="{FF2B5EF4-FFF2-40B4-BE49-F238E27FC236}">
                <a16:creationId xmlns:a16="http://schemas.microsoft.com/office/drawing/2014/main" id="{2EA69A33-5EC7-2046-BAD7-1791117688F1}"/>
              </a:ext>
            </a:extLst>
          </p:cNvPr>
          <p:cNvSpPr>
            <a:spLocks noGrp="1"/>
          </p:cNvSpPr>
          <p:nvPr>
            <p:ph idx="1"/>
          </p:nvPr>
        </p:nvSpPr>
        <p:spPr>
          <a:xfrm>
            <a:off x="295275" y="1046016"/>
            <a:ext cx="8524875" cy="4313238"/>
          </a:xfrm>
        </p:spPr>
        <p:txBody>
          <a:bodyPr/>
          <a:lstStyle/>
          <a:p>
            <a:r>
              <a:rPr lang="en-US" dirty="0"/>
              <a:t>The Import Directory Table contains entries for every DLL which is loaded by the executable. Each entry contains, among other, Import Lookup Table (ILT) and </a:t>
            </a:r>
            <a:r>
              <a:rPr lang="en-US" b="1" dirty="0">
                <a:solidFill>
                  <a:srgbClr val="FF0000"/>
                </a:solidFill>
              </a:rPr>
              <a:t>Import Address Table (IAT)</a:t>
            </a:r>
          </a:p>
        </p:txBody>
      </p:sp>
      <p:pic>
        <p:nvPicPr>
          <p:cNvPr id="5" name="Picture 4" descr="A screenshot of a cell phone&#13;&#10;&#13;&#10;Description automatically generated">
            <a:extLst>
              <a:ext uri="{FF2B5EF4-FFF2-40B4-BE49-F238E27FC236}">
                <a16:creationId xmlns:a16="http://schemas.microsoft.com/office/drawing/2014/main" id="{C56D737D-A98E-4040-920B-E68F08369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8362" y="2041450"/>
            <a:ext cx="6392874" cy="4816549"/>
          </a:xfrm>
          <a:prstGeom prst="rect">
            <a:avLst/>
          </a:prstGeom>
        </p:spPr>
      </p:pic>
    </p:spTree>
    <p:extLst>
      <p:ext uri="{BB962C8B-B14F-4D97-AF65-F5344CB8AC3E}">
        <p14:creationId xmlns:p14="http://schemas.microsoft.com/office/powerpoint/2010/main" val="19219027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0CF8-9695-6844-8F79-E3AA359F3371}"/>
              </a:ext>
            </a:extLst>
          </p:cNvPr>
          <p:cNvSpPr>
            <a:spLocks noGrp="1"/>
          </p:cNvSpPr>
          <p:nvPr>
            <p:ph type="title"/>
          </p:nvPr>
        </p:nvSpPr>
        <p:spPr/>
        <p:txBody>
          <a:bodyPr/>
          <a:lstStyle/>
          <a:p>
            <a:r>
              <a:rPr lang="en-US" dirty="0"/>
              <a:t>Inspecting file imports with </a:t>
            </a:r>
            <a:r>
              <a:rPr lang="en-US" dirty="0" err="1"/>
              <a:t>pefile</a:t>
            </a:r>
            <a:r>
              <a:rPr lang="en-US" dirty="0"/>
              <a:t> library</a:t>
            </a:r>
          </a:p>
        </p:txBody>
      </p:sp>
      <p:pic>
        <p:nvPicPr>
          <p:cNvPr id="7" name="Content Placeholder 6" descr="A screenshot of a cell phone&#13;&#10;&#13;&#10;Description automatically generated">
            <a:extLst>
              <a:ext uri="{FF2B5EF4-FFF2-40B4-BE49-F238E27FC236}">
                <a16:creationId xmlns:a16="http://schemas.microsoft.com/office/drawing/2014/main" id="{83434870-ACC6-B342-AD90-838DB13F4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162" y="2013744"/>
            <a:ext cx="7785100" cy="3263900"/>
          </a:xfrm>
        </p:spPr>
      </p:pic>
    </p:spTree>
    <p:extLst>
      <p:ext uri="{BB962C8B-B14F-4D97-AF65-F5344CB8AC3E}">
        <p14:creationId xmlns:p14="http://schemas.microsoft.com/office/powerpoint/2010/main" val="27064360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9930-7B7F-5845-A3A9-38EF5ED7A5A2}"/>
              </a:ext>
            </a:extLst>
          </p:cNvPr>
          <p:cNvSpPr>
            <a:spLocks noGrp="1"/>
          </p:cNvSpPr>
          <p:nvPr>
            <p:ph type="title"/>
          </p:nvPr>
        </p:nvSpPr>
        <p:spPr/>
        <p:txBody>
          <a:bodyPr/>
          <a:lstStyle/>
          <a:p>
            <a:endParaRPr lang="en-US"/>
          </a:p>
        </p:txBody>
      </p:sp>
      <p:pic>
        <p:nvPicPr>
          <p:cNvPr id="5" name="Content Placeholder 4" descr="A close up of a black background&#13;&#10;&#13;&#10;Description automatically generated">
            <a:extLst>
              <a:ext uri="{FF2B5EF4-FFF2-40B4-BE49-F238E27FC236}">
                <a16:creationId xmlns:a16="http://schemas.microsoft.com/office/drawing/2014/main" id="{5FC936FA-4345-2249-8E82-16FC095F71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6427" y="0"/>
            <a:ext cx="2936788" cy="6854343"/>
          </a:xfrm>
        </p:spPr>
      </p:pic>
    </p:spTree>
    <p:extLst>
      <p:ext uri="{BB962C8B-B14F-4D97-AF65-F5344CB8AC3E}">
        <p14:creationId xmlns:p14="http://schemas.microsoft.com/office/powerpoint/2010/main" val="34376551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B6B4-D237-3047-A1CF-CA179CAB57AA}"/>
              </a:ext>
            </a:extLst>
          </p:cNvPr>
          <p:cNvSpPr>
            <a:spLocks noGrp="1"/>
          </p:cNvSpPr>
          <p:nvPr>
            <p:ph type="title"/>
          </p:nvPr>
        </p:nvSpPr>
        <p:spPr/>
        <p:txBody>
          <a:bodyPr/>
          <a:lstStyle/>
          <a:p>
            <a:r>
              <a:rPr lang="en-US" dirty="0"/>
              <a:t>EAT (Export Address Table)</a:t>
            </a:r>
          </a:p>
        </p:txBody>
      </p:sp>
      <p:sp>
        <p:nvSpPr>
          <p:cNvPr id="3" name="Content Placeholder 2">
            <a:extLst>
              <a:ext uri="{FF2B5EF4-FFF2-40B4-BE49-F238E27FC236}">
                <a16:creationId xmlns:a16="http://schemas.microsoft.com/office/drawing/2014/main" id="{DD9572A3-91E4-054B-84A5-325CE83B9F0E}"/>
              </a:ext>
            </a:extLst>
          </p:cNvPr>
          <p:cNvSpPr>
            <a:spLocks noGrp="1"/>
          </p:cNvSpPr>
          <p:nvPr>
            <p:ph idx="1"/>
          </p:nvPr>
        </p:nvSpPr>
        <p:spPr/>
        <p:txBody>
          <a:bodyPr/>
          <a:lstStyle/>
          <a:p>
            <a:r>
              <a:rPr lang="en-US" dirty="0"/>
              <a:t>Similar to IAT, EAT data is stored in IMAGE_EXPORT_DIRECTORY</a:t>
            </a:r>
          </a:p>
          <a:p>
            <a:r>
              <a:rPr lang="en-US" dirty="0"/>
              <a:t>EAT contains an RVA that points to an array of pointers to </a:t>
            </a:r>
            <a:r>
              <a:rPr lang="en-US" b="1" dirty="0">
                <a:solidFill>
                  <a:srgbClr val="FF0000"/>
                </a:solidFill>
              </a:rPr>
              <a:t>(RVAs of) the functions in the module</a:t>
            </a:r>
            <a:r>
              <a:rPr lang="en-US" dirty="0"/>
              <a:t>. </a:t>
            </a:r>
          </a:p>
        </p:txBody>
      </p:sp>
    </p:spTree>
    <p:extLst>
      <p:ext uri="{BB962C8B-B14F-4D97-AF65-F5344CB8AC3E}">
        <p14:creationId xmlns:p14="http://schemas.microsoft.com/office/powerpoint/2010/main" val="12378587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0CF8-9695-6844-8F79-E3AA359F3371}"/>
              </a:ext>
            </a:extLst>
          </p:cNvPr>
          <p:cNvSpPr>
            <a:spLocks noGrp="1"/>
          </p:cNvSpPr>
          <p:nvPr>
            <p:ph type="title"/>
          </p:nvPr>
        </p:nvSpPr>
        <p:spPr/>
        <p:txBody>
          <a:bodyPr/>
          <a:lstStyle/>
          <a:p>
            <a:r>
              <a:rPr lang="en-US" dirty="0"/>
              <a:t>Inspecting file export with </a:t>
            </a:r>
            <a:r>
              <a:rPr lang="en-US" dirty="0" err="1"/>
              <a:t>pefile</a:t>
            </a:r>
            <a:r>
              <a:rPr lang="en-US" dirty="0"/>
              <a:t> library</a:t>
            </a:r>
          </a:p>
        </p:txBody>
      </p:sp>
      <p:pic>
        <p:nvPicPr>
          <p:cNvPr id="6" name="Content Placeholder 5" descr="A screenshot of a cell phone&#13;&#10;&#13;&#10;Description automatically generated">
            <a:extLst>
              <a:ext uri="{FF2B5EF4-FFF2-40B4-BE49-F238E27FC236}">
                <a16:creationId xmlns:a16="http://schemas.microsoft.com/office/drawing/2014/main" id="{2A9E6A04-1EDE-5B40-A62D-A5F46485E7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2612" y="2216944"/>
            <a:ext cx="7950200" cy="2857500"/>
          </a:xfrm>
        </p:spPr>
      </p:pic>
    </p:spTree>
    <p:extLst>
      <p:ext uri="{BB962C8B-B14F-4D97-AF65-F5344CB8AC3E}">
        <p14:creationId xmlns:p14="http://schemas.microsoft.com/office/powerpoint/2010/main" val="37005075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0A3AA-1804-2E40-AD6D-3A2C9610EF92}"/>
              </a:ext>
            </a:extLst>
          </p:cNvPr>
          <p:cNvSpPr>
            <a:spLocks noGrp="1"/>
          </p:cNvSpPr>
          <p:nvPr>
            <p:ph type="title"/>
          </p:nvPr>
        </p:nvSpPr>
        <p:spPr>
          <a:xfrm>
            <a:off x="300038" y="101600"/>
            <a:ext cx="8520112" cy="647700"/>
          </a:xfrm>
        </p:spPr>
        <p:txBody>
          <a:bodyPr/>
          <a:lstStyle/>
          <a:p>
            <a:r>
              <a:rPr lang="en-US" sz="2000" dirty="0"/>
              <a:t>Exploring Dynamically Linked Functions with Dependency Walker</a:t>
            </a:r>
          </a:p>
        </p:txBody>
      </p:sp>
      <p:pic>
        <p:nvPicPr>
          <p:cNvPr id="6" name="Content Placeholder 5" descr="A screenshot of a social media post&#13;&#10;&#13;&#10;Description automatically generated">
            <a:extLst>
              <a:ext uri="{FF2B5EF4-FFF2-40B4-BE49-F238E27FC236}">
                <a16:creationId xmlns:a16="http://schemas.microsoft.com/office/drawing/2014/main" id="{10200004-3B6C-0348-86F6-130C2E9923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6148" y="1035474"/>
            <a:ext cx="6331165" cy="4508677"/>
          </a:xfrm>
        </p:spPr>
      </p:pic>
      <p:pic>
        <p:nvPicPr>
          <p:cNvPr id="4" name="Picture 3">
            <a:extLst>
              <a:ext uri="{FF2B5EF4-FFF2-40B4-BE49-F238E27FC236}">
                <a16:creationId xmlns:a16="http://schemas.microsoft.com/office/drawing/2014/main" id="{DBDB3014-F6F0-134A-8162-1AA0AC9E70FD}"/>
              </a:ext>
            </a:extLst>
          </p:cNvPr>
          <p:cNvPicPr>
            <a:picLocks noChangeAspect="1"/>
          </p:cNvPicPr>
          <p:nvPr/>
        </p:nvPicPr>
        <p:blipFill>
          <a:blip r:embed="rId4"/>
          <a:stretch>
            <a:fillRect/>
          </a:stretch>
        </p:blipFill>
        <p:spPr>
          <a:xfrm>
            <a:off x="6605612" y="861194"/>
            <a:ext cx="2066756" cy="2784500"/>
          </a:xfrm>
          <a:prstGeom prst="rect">
            <a:avLst/>
          </a:prstGeom>
        </p:spPr>
      </p:pic>
    </p:spTree>
    <p:extLst>
      <p:ext uri="{BB962C8B-B14F-4D97-AF65-F5344CB8AC3E}">
        <p14:creationId xmlns:p14="http://schemas.microsoft.com/office/powerpoint/2010/main" val="6465203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5C910-324D-2A47-849F-7E0012C2373C}"/>
              </a:ext>
            </a:extLst>
          </p:cNvPr>
          <p:cNvSpPr>
            <a:spLocks noGrp="1"/>
          </p:cNvSpPr>
          <p:nvPr>
            <p:ph type="title"/>
          </p:nvPr>
        </p:nvSpPr>
        <p:spPr/>
        <p:txBody>
          <a:bodyPr/>
          <a:lstStyle/>
          <a:p>
            <a:r>
              <a:rPr lang="en-US" dirty="0"/>
              <a:t>Common DLLs</a:t>
            </a:r>
          </a:p>
        </p:txBody>
      </p:sp>
      <p:pic>
        <p:nvPicPr>
          <p:cNvPr id="5" name="Content Placeholder 4" descr="A screenshot of a cell phone&#13;&#10;&#13;&#10;Description automatically generated">
            <a:extLst>
              <a:ext uri="{FF2B5EF4-FFF2-40B4-BE49-F238E27FC236}">
                <a16:creationId xmlns:a16="http://schemas.microsoft.com/office/drawing/2014/main" id="{B96868D4-60AA-254E-85CA-71F1229B95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038" y="1096393"/>
            <a:ext cx="8133936" cy="5160027"/>
          </a:xfrm>
        </p:spPr>
      </p:pic>
      <p:pic>
        <p:nvPicPr>
          <p:cNvPr id="6" name="Picture 5">
            <a:extLst>
              <a:ext uri="{FF2B5EF4-FFF2-40B4-BE49-F238E27FC236}">
                <a16:creationId xmlns:a16="http://schemas.microsoft.com/office/drawing/2014/main" id="{9D6A33EB-687E-8645-8272-2E939C2FA498}"/>
              </a:ext>
            </a:extLst>
          </p:cNvPr>
          <p:cNvPicPr>
            <a:picLocks noChangeAspect="1"/>
          </p:cNvPicPr>
          <p:nvPr/>
        </p:nvPicPr>
        <p:blipFill>
          <a:blip r:embed="rId3"/>
          <a:stretch>
            <a:fillRect/>
          </a:stretch>
        </p:blipFill>
        <p:spPr>
          <a:xfrm>
            <a:off x="7964753" y="-45089"/>
            <a:ext cx="1179247" cy="1588777"/>
          </a:xfrm>
          <a:prstGeom prst="rect">
            <a:avLst/>
          </a:prstGeom>
        </p:spPr>
      </p:pic>
    </p:spTree>
    <p:extLst>
      <p:ext uri="{BB962C8B-B14F-4D97-AF65-F5344CB8AC3E}">
        <p14:creationId xmlns:p14="http://schemas.microsoft.com/office/powerpoint/2010/main" val="2056278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Header</a:t>
            </a:r>
          </a:p>
        </p:txBody>
      </p:sp>
      <p:pic>
        <p:nvPicPr>
          <p:cNvPr id="9" name="Picture 8" descr="A screenshot of a cell phone&#13;&#10;&#13;&#10;Description automatically generated">
            <a:extLst>
              <a:ext uri="{FF2B5EF4-FFF2-40B4-BE49-F238E27FC236}">
                <a16:creationId xmlns:a16="http://schemas.microsoft.com/office/drawing/2014/main" id="{2E24DF00-AFC3-5545-9058-6A3C1198CA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4018"/>
            <a:ext cx="9144000" cy="4829964"/>
          </a:xfrm>
          <a:prstGeom prst="rect">
            <a:avLst/>
          </a:prstGeom>
        </p:spPr>
      </p:pic>
      <p:sp>
        <p:nvSpPr>
          <p:cNvPr id="10" name="Rectangle 9">
            <a:extLst>
              <a:ext uri="{FF2B5EF4-FFF2-40B4-BE49-F238E27FC236}">
                <a16:creationId xmlns:a16="http://schemas.microsoft.com/office/drawing/2014/main" id="{E075D57B-FE7D-D54E-80DE-1B73C07D1118}"/>
              </a:ext>
            </a:extLst>
          </p:cNvPr>
          <p:cNvSpPr/>
          <p:nvPr/>
        </p:nvSpPr>
        <p:spPr>
          <a:xfrm>
            <a:off x="4248150" y="1260291"/>
            <a:ext cx="4572000" cy="193899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US" dirty="0">
                <a:solidFill>
                  <a:srgbClr val="222222"/>
                </a:solidFill>
                <a:latin typeface="Arial" panose="020B0604020202020204" pitchFamily="34" charset="0"/>
              </a:rPr>
              <a:t>The first 2 letters are </a:t>
            </a:r>
            <a:r>
              <a:rPr lang="en-US" b="1" dirty="0">
                <a:solidFill>
                  <a:srgbClr val="222222"/>
                </a:solidFill>
                <a:latin typeface="Arial" panose="020B0604020202020204" pitchFamily="34" charset="0"/>
              </a:rPr>
              <a:t>always</a:t>
            </a:r>
            <a:r>
              <a:rPr lang="en-US" dirty="0">
                <a:solidFill>
                  <a:srgbClr val="222222"/>
                </a:solidFill>
                <a:latin typeface="Arial" panose="020B0604020202020204" pitchFamily="34" charset="0"/>
              </a:rPr>
              <a:t> the letters "</a:t>
            </a:r>
            <a:r>
              <a:rPr lang="en-US" b="1" dirty="0">
                <a:solidFill>
                  <a:srgbClr val="222222"/>
                </a:solidFill>
                <a:latin typeface="Arial" panose="020B0604020202020204" pitchFamily="34" charset="0"/>
              </a:rPr>
              <a:t>MZ</a:t>
            </a:r>
            <a:r>
              <a:rPr lang="en-US" dirty="0">
                <a:solidFill>
                  <a:srgbClr val="222222"/>
                </a:solidFill>
                <a:latin typeface="Arial" panose="020B0604020202020204" pitchFamily="34" charset="0"/>
              </a:rPr>
              <a:t>", the initials of Mark </a:t>
            </a:r>
            <a:r>
              <a:rPr lang="en-US" dirty="0" err="1">
                <a:solidFill>
                  <a:srgbClr val="222222"/>
                </a:solidFill>
                <a:latin typeface="Arial" panose="020B0604020202020204" pitchFamily="34" charset="0"/>
              </a:rPr>
              <a:t>Zbikowski</a:t>
            </a:r>
            <a:r>
              <a:rPr lang="en-US" dirty="0">
                <a:solidFill>
                  <a:srgbClr val="222222"/>
                </a:solidFill>
                <a:latin typeface="Arial" panose="020B0604020202020204" pitchFamily="34" charset="0"/>
              </a:rPr>
              <a:t>, who created the first linker for DOS. To some people, the first few bytes in a file that determine the type of file are called the "</a:t>
            </a:r>
            <a:r>
              <a:rPr lang="en-US" b="1" dirty="0">
                <a:solidFill>
                  <a:srgbClr val="222222"/>
                </a:solidFill>
                <a:latin typeface="Arial" panose="020B0604020202020204" pitchFamily="34" charset="0"/>
              </a:rPr>
              <a:t>magic number</a:t>
            </a:r>
            <a:r>
              <a:rPr lang="en-US" dirty="0">
                <a:solidFill>
                  <a:srgbClr val="222222"/>
                </a:solidFill>
                <a:latin typeface="Arial" panose="020B0604020202020204" pitchFamily="34" charset="0"/>
              </a:rPr>
              <a:t>,"</a:t>
            </a:r>
            <a:endParaRPr lang="en-US" dirty="0"/>
          </a:p>
        </p:txBody>
      </p:sp>
    </p:spTree>
    <p:extLst>
      <p:ext uri="{BB962C8B-B14F-4D97-AF65-F5344CB8AC3E}">
        <p14:creationId xmlns:p14="http://schemas.microsoft.com/office/powerpoint/2010/main" val="234575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763-E496-3D4C-BE54-32E3D2D74073}"/>
              </a:ext>
            </a:extLst>
          </p:cNvPr>
          <p:cNvSpPr>
            <a:spLocks noGrp="1"/>
          </p:cNvSpPr>
          <p:nvPr>
            <p:ph type="title"/>
          </p:nvPr>
        </p:nvSpPr>
        <p:spPr/>
        <p:txBody>
          <a:bodyPr/>
          <a:lstStyle/>
          <a:p>
            <a:r>
              <a:rPr lang="en-US" dirty="0"/>
              <a:t>DOS stub</a:t>
            </a:r>
          </a:p>
        </p:txBody>
      </p:sp>
      <p:pic>
        <p:nvPicPr>
          <p:cNvPr id="4" name="Picture 3">
            <a:extLst>
              <a:ext uri="{FF2B5EF4-FFF2-40B4-BE49-F238E27FC236}">
                <a16:creationId xmlns:a16="http://schemas.microsoft.com/office/drawing/2014/main" id="{CE095084-AE9E-634E-A052-31C8828A5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6" y="1085225"/>
            <a:ext cx="9109767" cy="2343775"/>
          </a:xfrm>
          <a:prstGeom prst="rect">
            <a:avLst/>
          </a:prstGeom>
        </p:spPr>
      </p:pic>
      <p:sp>
        <p:nvSpPr>
          <p:cNvPr id="5" name="Rectangle 4">
            <a:extLst>
              <a:ext uri="{FF2B5EF4-FFF2-40B4-BE49-F238E27FC236}">
                <a16:creationId xmlns:a16="http://schemas.microsoft.com/office/drawing/2014/main" id="{38D2F1F3-39C6-9346-AC3E-0131D1CBBE90}"/>
              </a:ext>
            </a:extLst>
          </p:cNvPr>
          <p:cNvSpPr/>
          <p:nvPr/>
        </p:nvSpPr>
        <p:spPr>
          <a:xfrm>
            <a:off x="592111" y="3824566"/>
            <a:ext cx="6843010" cy="707886"/>
          </a:xfrm>
          <a:prstGeom prst="rect">
            <a:avLst/>
          </a:prstGeom>
        </p:spPr>
        <p:txBody>
          <a:bodyPr wrap="square">
            <a:spAutoFit/>
          </a:bodyPr>
          <a:lstStyle/>
          <a:p>
            <a:r>
              <a:rPr lang="en-US" dirty="0">
                <a:hlinkClick r:id="rId3"/>
              </a:rPr>
              <a:t>https://virtualconsoles.com/online-emulators/dos/</a:t>
            </a:r>
            <a:endParaRPr lang="en-US" dirty="0"/>
          </a:p>
          <a:p>
            <a:endParaRPr lang="en-US" dirty="0"/>
          </a:p>
        </p:txBody>
      </p:sp>
      <p:pic>
        <p:nvPicPr>
          <p:cNvPr id="7" name="Picture 6">
            <a:extLst>
              <a:ext uri="{FF2B5EF4-FFF2-40B4-BE49-F238E27FC236}">
                <a16:creationId xmlns:a16="http://schemas.microsoft.com/office/drawing/2014/main" id="{BE449D4E-94E8-E149-B9E2-4CE8B89302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74" y="4741367"/>
            <a:ext cx="5404488" cy="849964"/>
          </a:xfrm>
          <a:prstGeom prst="rect">
            <a:avLst/>
          </a:prstGeom>
        </p:spPr>
      </p:pic>
    </p:spTree>
    <p:extLst>
      <p:ext uri="{BB962C8B-B14F-4D97-AF65-F5344CB8AC3E}">
        <p14:creationId xmlns:p14="http://schemas.microsoft.com/office/powerpoint/2010/main" val="149819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46793</TotalTime>
  <Words>2670</Words>
  <Application>Microsoft Macintosh PowerPoint</Application>
  <PresentationFormat>On-screen Show (4:3)</PresentationFormat>
  <Paragraphs>376</Paragraphs>
  <Slides>78</Slides>
  <Notes>11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78</vt:i4>
      </vt:variant>
    </vt:vector>
  </HeadingPairs>
  <TitlesOfParts>
    <vt:vector size="92" baseType="lpstr">
      <vt:lpstr>Agency FB</vt:lpstr>
      <vt:lpstr>ＭＳ Ｐゴシック</vt:lpstr>
      <vt:lpstr>PMingLiU</vt:lpstr>
      <vt:lpstr>宋体</vt:lpstr>
      <vt:lpstr>Arial</vt:lpstr>
      <vt:lpstr>Calibri</vt:lpstr>
      <vt:lpstr>Franklin Gothic Book</vt:lpstr>
      <vt:lpstr>Franklin Gothic Medium</vt:lpstr>
      <vt:lpstr>Times</vt:lpstr>
      <vt:lpstr>Times New Roman</vt:lpstr>
      <vt:lpstr>Verdana</vt:lpstr>
      <vt:lpstr>Verdana</vt:lpstr>
      <vt:lpstr>Wingdings</vt:lpstr>
      <vt:lpstr>Standarddesign</vt:lpstr>
      <vt:lpstr>PowerPoint Presentation</vt:lpstr>
      <vt:lpstr>Lab1</vt:lpstr>
      <vt:lpstr>PowerPoint Presentation</vt:lpstr>
      <vt:lpstr>Portable Executable (PE) file</vt:lpstr>
      <vt:lpstr>PE Example – Notepad.exe</vt:lpstr>
      <vt:lpstr>Load PE file (Notepad.exe) into Memory</vt:lpstr>
      <vt:lpstr>PE Structure</vt:lpstr>
      <vt:lpstr>DOS Header</vt:lpstr>
      <vt:lpstr>DOS stub</vt:lpstr>
      <vt:lpstr>NT Header</vt:lpstr>
      <vt:lpstr>NT Header</vt:lpstr>
      <vt:lpstr>Section Header</vt:lpstr>
      <vt:lpstr>Section Header</vt:lpstr>
      <vt:lpstr>Section Header</vt:lpstr>
      <vt:lpstr>Section Header</vt:lpstr>
      <vt:lpstr>Inspecting PE Header Information</vt:lpstr>
      <vt:lpstr>PowerPoint Presentation</vt:lpstr>
      <vt:lpstr>Introduction</vt:lpstr>
      <vt:lpstr>Introduction</vt:lpstr>
      <vt:lpstr>Introduction</vt:lpstr>
      <vt:lpstr>PowerPoint Presentation</vt:lpstr>
      <vt:lpstr>Introduction</vt:lpstr>
      <vt:lpstr>Overview</vt:lpstr>
      <vt:lpstr>Computer Basics</vt:lpstr>
      <vt:lpstr>PE Example – Notepad.exe</vt:lpstr>
      <vt:lpstr>RAM</vt:lpstr>
      <vt:lpstr>LittleEndian.exe</vt:lpstr>
      <vt:lpstr>Program Basics</vt:lpstr>
      <vt:lpstr>Program Basics</vt:lpstr>
      <vt:lpstr>Program Basics</vt:lpstr>
      <vt:lpstr>Program Basics</vt:lpstr>
      <vt:lpstr>PowerPoint Presentation</vt:lpstr>
      <vt:lpstr>Intel IA-32 Processor </vt:lpstr>
      <vt:lpstr>CPU Registers</vt:lpstr>
      <vt:lpstr>Register Set </vt:lpstr>
      <vt:lpstr>General-purpose Registers  </vt:lpstr>
      <vt:lpstr>Other uses…</vt:lpstr>
      <vt:lpstr>Other uses…</vt:lpstr>
      <vt:lpstr>Segment Registers  </vt:lpstr>
      <vt:lpstr>Segment Registers  </vt:lpstr>
      <vt:lpstr>Segment Registers  </vt:lpstr>
      <vt:lpstr>Segment Registers  </vt:lpstr>
      <vt:lpstr>Status and Control Registers </vt:lpstr>
      <vt:lpstr>Status and Control Registers </vt:lpstr>
      <vt:lpstr>Status and Control Registers </vt:lpstr>
      <vt:lpstr>PowerPoint Presentation</vt:lpstr>
      <vt:lpstr>MOV</vt:lpstr>
      <vt:lpstr>More About Memory Access  </vt:lpstr>
      <vt:lpstr>ADD / SUB  </vt:lpstr>
      <vt:lpstr>INC / DEC  </vt:lpstr>
      <vt:lpstr>Jump </vt:lpstr>
      <vt:lpstr>Jump</vt:lpstr>
      <vt:lpstr>CMP</vt:lpstr>
      <vt:lpstr>CALL/RET(RETN)</vt:lpstr>
      <vt:lpstr>PowerPoint Presentation</vt:lpstr>
      <vt:lpstr>IAT (Import Address Table)</vt:lpstr>
      <vt:lpstr>PowerPoint Presentation</vt:lpstr>
      <vt:lpstr>16-Bit DOS System</vt:lpstr>
      <vt:lpstr>Static Linking</vt:lpstr>
      <vt:lpstr>Dynamic Linking</vt:lpstr>
      <vt:lpstr>Two ways to Load DLL</vt:lpstr>
      <vt:lpstr>Two ways to Load DLL</vt:lpstr>
      <vt:lpstr>Two ways to Load DLL</vt:lpstr>
      <vt:lpstr>Two ways to Load DLL</vt:lpstr>
      <vt:lpstr>Implicit Linking and IAT (Import Address Table)</vt:lpstr>
      <vt:lpstr>Implicit Linking and IAT (Import Address Table)</vt:lpstr>
      <vt:lpstr>IAT (Import Address Table)</vt:lpstr>
      <vt:lpstr>IAT (Import Address Table)</vt:lpstr>
      <vt:lpstr>IAT (Import Address Table)</vt:lpstr>
      <vt:lpstr>Look up IAT Table with PEview</vt:lpstr>
      <vt:lpstr>Import Directory Table</vt:lpstr>
      <vt:lpstr>Inspecting file imports with pefile library</vt:lpstr>
      <vt:lpstr>PowerPoint Presentation</vt:lpstr>
      <vt:lpstr>EAT (Export Address Table)</vt:lpstr>
      <vt:lpstr>Inspecting file export with pefile library</vt:lpstr>
      <vt:lpstr>Exploring Dynamically Linked Functions with Dependency Walker</vt:lpstr>
      <vt:lpstr>Common DLLs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1057</cp:revision>
  <dcterms:created xsi:type="dcterms:W3CDTF">2011-12-10T02:50:46Z</dcterms:created>
  <dcterms:modified xsi:type="dcterms:W3CDTF">2020-02-25T00:10:01Z</dcterms:modified>
</cp:coreProperties>
</file>