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8"/>
  </p:notesMasterIdLst>
  <p:handoutMasterIdLst>
    <p:handoutMasterId r:id="rId69"/>
  </p:handoutMasterIdLst>
  <p:sldIdLst>
    <p:sldId id="587" r:id="rId2"/>
    <p:sldId id="773" r:id="rId3"/>
    <p:sldId id="936" r:id="rId4"/>
    <p:sldId id="937" r:id="rId5"/>
    <p:sldId id="939" r:id="rId6"/>
    <p:sldId id="940" r:id="rId7"/>
    <p:sldId id="938" r:id="rId8"/>
    <p:sldId id="947" r:id="rId9"/>
    <p:sldId id="738" r:id="rId10"/>
    <p:sldId id="739" r:id="rId11"/>
    <p:sldId id="717" r:id="rId12"/>
    <p:sldId id="740" r:id="rId13"/>
    <p:sldId id="741" r:id="rId14"/>
    <p:sldId id="742" r:id="rId15"/>
    <p:sldId id="941" r:id="rId16"/>
    <p:sldId id="942" r:id="rId17"/>
    <p:sldId id="943" r:id="rId18"/>
    <p:sldId id="944" r:id="rId19"/>
    <p:sldId id="945" r:id="rId20"/>
    <p:sldId id="946" r:id="rId21"/>
    <p:sldId id="948" r:id="rId22"/>
    <p:sldId id="949" r:id="rId23"/>
    <p:sldId id="951" r:id="rId24"/>
    <p:sldId id="950" r:id="rId25"/>
    <p:sldId id="934" r:id="rId26"/>
    <p:sldId id="955" r:id="rId27"/>
    <p:sldId id="953" r:id="rId28"/>
    <p:sldId id="915" r:id="rId29"/>
    <p:sldId id="954" r:id="rId30"/>
    <p:sldId id="914" r:id="rId31"/>
    <p:sldId id="916" r:id="rId32"/>
    <p:sldId id="958" r:id="rId33"/>
    <p:sldId id="956" r:id="rId34"/>
    <p:sldId id="959" r:id="rId35"/>
    <p:sldId id="957" r:id="rId36"/>
    <p:sldId id="960" r:id="rId37"/>
    <p:sldId id="961" r:id="rId38"/>
    <p:sldId id="952" r:id="rId39"/>
    <p:sldId id="963" r:id="rId40"/>
    <p:sldId id="964" r:id="rId41"/>
    <p:sldId id="962" r:id="rId42"/>
    <p:sldId id="966" r:id="rId43"/>
    <p:sldId id="932" r:id="rId44"/>
    <p:sldId id="967" r:id="rId45"/>
    <p:sldId id="968" r:id="rId46"/>
    <p:sldId id="970" r:id="rId47"/>
    <p:sldId id="969" r:id="rId48"/>
    <p:sldId id="972" r:id="rId49"/>
    <p:sldId id="971" r:id="rId50"/>
    <p:sldId id="978" r:id="rId51"/>
    <p:sldId id="979" r:id="rId52"/>
    <p:sldId id="981" r:id="rId53"/>
    <p:sldId id="980" r:id="rId54"/>
    <p:sldId id="982" r:id="rId55"/>
    <p:sldId id="983" r:id="rId56"/>
    <p:sldId id="976" r:id="rId57"/>
    <p:sldId id="977" r:id="rId58"/>
    <p:sldId id="984" r:id="rId59"/>
    <p:sldId id="985" r:id="rId60"/>
    <p:sldId id="986" r:id="rId61"/>
    <p:sldId id="965" r:id="rId62"/>
    <p:sldId id="933" r:id="rId63"/>
    <p:sldId id="923" r:id="rId64"/>
    <p:sldId id="924" r:id="rId65"/>
    <p:sldId id="925" r:id="rId66"/>
    <p:sldId id="716" r:id="rId67"/>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宋体" charset="0"/>
        <a:cs typeface="宋体" charset="0"/>
      </a:defRPr>
    </a:lvl1pPr>
    <a:lvl2pPr marL="457200" algn="l" rtl="0" fontAlgn="base">
      <a:spcBef>
        <a:spcPct val="0"/>
      </a:spcBef>
      <a:spcAft>
        <a:spcPct val="0"/>
      </a:spcAft>
      <a:defRPr sz="2000" kern="1200">
        <a:solidFill>
          <a:schemeClr val="tx1"/>
        </a:solidFill>
        <a:latin typeface="Arial" charset="0"/>
        <a:ea typeface="宋体" charset="0"/>
        <a:cs typeface="宋体" charset="0"/>
      </a:defRPr>
    </a:lvl2pPr>
    <a:lvl3pPr marL="914400" algn="l" rtl="0" fontAlgn="base">
      <a:spcBef>
        <a:spcPct val="0"/>
      </a:spcBef>
      <a:spcAft>
        <a:spcPct val="0"/>
      </a:spcAft>
      <a:defRPr sz="2000" kern="1200">
        <a:solidFill>
          <a:schemeClr val="tx1"/>
        </a:solidFill>
        <a:latin typeface="Arial" charset="0"/>
        <a:ea typeface="宋体" charset="0"/>
        <a:cs typeface="宋体" charset="0"/>
      </a:defRPr>
    </a:lvl3pPr>
    <a:lvl4pPr marL="1371600" algn="l" rtl="0" fontAlgn="base">
      <a:spcBef>
        <a:spcPct val="0"/>
      </a:spcBef>
      <a:spcAft>
        <a:spcPct val="0"/>
      </a:spcAft>
      <a:defRPr sz="2000" kern="1200">
        <a:solidFill>
          <a:schemeClr val="tx1"/>
        </a:solidFill>
        <a:latin typeface="Arial" charset="0"/>
        <a:ea typeface="宋体" charset="0"/>
        <a:cs typeface="宋体" charset="0"/>
      </a:defRPr>
    </a:lvl4pPr>
    <a:lvl5pPr marL="1828800" algn="l" rtl="0" fontAlgn="base">
      <a:spcBef>
        <a:spcPct val="0"/>
      </a:spcBef>
      <a:spcAft>
        <a:spcPct val="0"/>
      </a:spcAft>
      <a:defRPr sz="2000" kern="1200">
        <a:solidFill>
          <a:schemeClr val="tx1"/>
        </a:solidFill>
        <a:latin typeface="Arial" charset="0"/>
        <a:ea typeface="宋体" charset="0"/>
        <a:cs typeface="宋体" charset="0"/>
      </a:defRPr>
    </a:lvl5pPr>
    <a:lvl6pPr marL="2286000" algn="l" defTabSz="457200" rtl="0" eaLnBrk="1" latinLnBrk="0" hangingPunct="1">
      <a:defRPr sz="2000" kern="1200">
        <a:solidFill>
          <a:schemeClr val="tx1"/>
        </a:solidFill>
        <a:latin typeface="Arial" charset="0"/>
        <a:ea typeface="宋体" charset="0"/>
        <a:cs typeface="宋体" charset="0"/>
      </a:defRPr>
    </a:lvl6pPr>
    <a:lvl7pPr marL="2743200" algn="l" defTabSz="457200" rtl="0" eaLnBrk="1" latinLnBrk="0" hangingPunct="1">
      <a:defRPr sz="2000" kern="1200">
        <a:solidFill>
          <a:schemeClr val="tx1"/>
        </a:solidFill>
        <a:latin typeface="Arial" charset="0"/>
        <a:ea typeface="宋体" charset="0"/>
        <a:cs typeface="宋体" charset="0"/>
      </a:defRPr>
    </a:lvl7pPr>
    <a:lvl8pPr marL="3200400" algn="l" defTabSz="457200" rtl="0" eaLnBrk="1" latinLnBrk="0" hangingPunct="1">
      <a:defRPr sz="2000" kern="1200">
        <a:solidFill>
          <a:schemeClr val="tx1"/>
        </a:solidFill>
        <a:latin typeface="Arial" charset="0"/>
        <a:ea typeface="宋体" charset="0"/>
        <a:cs typeface="宋体" charset="0"/>
      </a:defRPr>
    </a:lvl8pPr>
    <a:lvl9pPr marL="3657600" algn="l" defTabSz="457200" rtl="0" eaLnBrk="1" latinLnBrk="0" hangingPunct="1">
      <a:defRPr sz="2000" kern="1200">
        <a:solidFill>
          <a:schemeClr val="tx1"/>
        </a:solidFill>
        <a:latin typeface="Arial" charset="0"/>
        <a:ea typeface="宋体" charset="0"/>
        <a:cs typeface="宋体"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52" autoAdjust="0"/>
    <p:restoredTop sz="83264"/>
  </p:normalViewPr>
  <p:slideViewPr>
    <p:cSldViewPr snapToGrid="0" snapToObjects="1">
      <p:cViewPr varScale="1">
        <p:scale>
          <a:sx n="147" d="100"/>
          <a:sy n="147" d="100"/>
        </p:scale>
        <p:origin x="208" y="8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PMingLiU" charset="0"/>
              </a:defRPr>
            </a:lvl1pPr>
          </a:lstStyle>
          <a:p>
            <a:pPr>
              <a:defRPr/>
            </a:pPr>
            <a:endParaRPr lang="en-US" altLang="zh-TW"/>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PMingLiU" charset="0"/>
              </a:defRPr>
            </a:lvl1pPr>
          </a:lstStyle>
          <a:p>
            <a:pPr>
              <a:defRPr/>
            </a:pPr>
            <a:endParaRPr lang="zh-TW" altLang="en-US"/>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PMingLiU" charset="0"/>
              </a:defRPr>
            </a:lvl1pPr>
          </a:lstStyle>
          <a:p>
            <a:pPr>
              <a:defRPr/>
            </a:pPr>
            <a:endParaRPr lang="en-US" altLang="zh-TW"/>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PMingLiU" charset="0"/>
              </a:defRPr>
            </a:lvl1pPr>
          </a:lstStyle>
          <a:p>
            <a:pPr>
              <a:defRPr/>
            </a:pPr>
            <a:fld id="{BA9611C0-22CD-3B4D-A545-A25F1CC1E2EE}" type="slidenum">
              <a:rPr lang="zh-TW" altLang="en-US"/>
              <a:pPr>
                <a:defRPr/>
              </a:pPr>
              <a:t>‹#›</a:t>
            </a:fld>
            <a:endParaRPr lang="en-US" altLang="zh-TW"/>
          </a:p>
        </p:txBody>
      </p:sp>
    </p:spTree>
    <p:extLst>
      <p:ext uri="{BB962C8B-B14F-4D97-AF65-F5344CB8AC3E}">
        <p14:creationId xmlns:p14="http://schemas.microsoft.com/office/powerpoint/2010/main" val="1228096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宋体" pitchFamily="2" charset="-122"/>
                <a:cs typeface="+mn-cs"/>
              </a:defRPr>
            </a:lvl1pPr>
          </a:lstStyle>
          <a:p>
            <a:pPr>
              <a:defRPr/>
            </a:pPr>
            <a:endParaRPr lang="de-DE" altLang="zh-CN"/>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宋体" pitchFamily="2" charset="-122"/>
                <a:cs typeface="+mn-cs"/>
              </a:defRPr>
            </a:lvl1pPr>
          </a:lstStyle>
          <a:p>
            <a:pPr>
              <a:defRPr/>
            </a:pPr>
            <a:endParaRPr lang="de-DE" altLang="zh-CN"/>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ltLang="zh-CN" noProof="0"/>
              <a:t>Textmasterformate durch Klicken bearbeiten</a:t>
            </a:r>
          </a:p>
          <a:p>
            <a:pPr lvl="1"/>
            <a:r>
              <a:rPr lang="de-DE" altLang="zh-CN" noProof="0"/>
              <a:t>Zweite Ebene</a:t>
            </a:r>
          </a:p>
          <a:p>
            <a:pPr lvl="2"/>
            <a:r>
              <a:rPr lang="de-DE" altLang="zh-CN" noProof="0"/>
              <a:t>Dritte Ebene</a:t>
            </a:r>
          </a:p>
          <a:p>
            <a:pPr lvl="3"/>
            <a:r>
              <a:rPr lang="de-DE" altLang="zh-CN" noProof="0"/>
              <a:t>Vierte Ebene</a:t>
            </a:r>
          </a:p>
          <a:p>
            <a:pPr lvl="4"/>
            <a:r>
              <a:rPr lang="de-DE" altLang="zh-CN" noProof="0"/>
              <a:t>Fünfte Ebene</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宋体" pitchFamily="2" charset="-122"/>
                <a:cs typeface="+mn-cs"/>
              </a:defRPr>
            </a:lvl1pPr>
          </a:lstStyle>
          <a:p>
            <a:pPr>
              <a:defRPr/>
            </a:pPr>
            <a:endParaRPr lang="de-DE" altLang="zh-CN"/>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91BB238-3B1B-EE4E-BFC2-DF2FE134C0D2}" type="slidenum">
              <a:rPr lang="de-DE" altLang="zh-CN"/>
              <a:pPr>
                <a:defRPr/>
              </a:pPr>
              <a:t>‹#›</a:t>
            </a:fld>
            <a:endParaRPr lang="de-DE" altLang="zh-CN"/>
          </a:p>
        </p:txBody>
      </p:sp>
    </p:spTree>
    <p:extLst>
      <p:ext uri="{BB962C8B-B14F-4D97-AF65-F5344CB8AC3E}">
        <p14:creationId xmlns:p14="http://schemas.microsoft.com/office/powerpoint/2010/main" val="1055767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0"/>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1</a:t>
            </a:fld>
            <a:endParaRPr lang="de-DE" altLang="zh-CN"/>
          </a:p>
        </p:txBody>
      </p:sp>
    </p:spTree>
    <p:extLst>
      <p:ext uri="{BB962C8B-B14F-4D97-AF65-F5344CB8AC3E}">
        <p14:creationId xmlns:p14="http://schemas.microsoft.com/office/powerpoint/2010/main" val="1423182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91BB238-3B1B-EE4E-BFC2-DF2FE134C0D2}" type="slidenum">
              <a:rPr lang="de-DE" altLang="zh-CN" smtClean="0"/>
              <a:pPr>
                <a:defRPr/>
              </a:pPr>
              <a:t>63</a:t>
            </a:fld>
            <a:endParaRPr lang="de-DE" altLang="zh-CN"/>
          </a:p>
        </p:txBody>
      </p:sp>
    </p:spTree>
    <p:extLst>
      <p:ext uri="{BB962C8B-B14F-4D97-AF65-F5344CB8AC3E}">
        <p14:creationId xmlns:p14="http://schemas.microsoft.com/office/powerpoint/2010/main" val="2207075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91BB238-3B1B-EE4E-BFC2-DF2FE134C0D2}" type="slidenum">
              <a:rPr lang="de-DE" altLang="zh-CN" smtClean="0"/>
              <a:pPr>
                <a:defRPr/>
              </a:pPr>
              <a:t>3</a:t>
            </a:fld>
            <a:endParaRPr lang="de-DE" altLang="zh-CN"/>
          </a:p>
        </p:txBody>
      </p:sp>
    </p:spTree>
    <p:extLst>
      <p:ext uri="{BB962C8B-B14F-4D97-AF65-F5344CB8AC3E}">
        <p14:creationId xmlns:p14="http://schemas.microsoft.com/office/powerpoint/2010/main" val="3837280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91BB238-3B1B-EE4E-BFC2-DF2FE134C0D2}" type="slidenum">
              <a:rPr lang="de-DE" altLang="zh-CN" smtClean="0"/>
              <a:pPr>
                <a:defRPr/>
              </a:pPr>
              <a:t>5</a:t>
            </a:fld>
            <a:endParaRPr lang="de-DE" altLang="zh-CN"/>
          </a:p>
        </p:txBody>
      </p:sp>
    </p:spTree>
    <p:extLst>
      <p:ext uri="{BB962C8B-B14F-4D97-AF65-F5344CB8AC3E}">
        <p14:creationId xmlns:p14="http://schemas.microsoft.com/office/powerpoint/2010/main" val="1436098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11</a:t>
            </a:fld>
            <a:endParaRPr lang="de-DE" altLang="zh-CN"/>
          </a:p>
        </p:txBody>
      </p:sp>
    </p:spTree>
    <p:extLst>
      <p:ext uri="{BB962C8B-B14F-4D97-AF65-F5344CB8AC3E}">
        <p14:creationId xmlns:p14="http://schemas.microsoft.com/office/powerpoint/2010/main" val="793809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13</a:t>
            </a:fld>
            <a:endParaRPr lang="de-DE" altLang="zh-CN"/>
          </a:p>
        </p:txBody>
      </p:sp>
    </p:spTree>
    <p:extLst>
      <p:ext uri="{BB962C8B-B14F-4D97-AF65-F5344CB8AC3E}">
        <p14:creationId xmlns:p14="http://schemas.microsoft.com/office/powerpoint/2010/main" val="292318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1BB238-3B1B-EE4E-BFC2-DF2FE134C0D2}" type="slidenum">
              <a:rPr lang="de-DE" altLang="zh-CN" smtClean="0"/>
              <a:pPr>
                <a:defRPr/>
              </a:pPr>
              <a:t>14</a:t>
            </a:fld>
            <a:endParaRPr lang="de-DE" altLang="zh-CN"/>
          </a:p>
        </p:txBody>
      </p:sp>
    </p:spTree>
    <p:extLst>
      <p:ext uri="{BB962C8B-B14F-4D97-AF65-F5344CB8AC3E}">
        <p14:creationId xmlns:p14="http://schemas.microsoft.com/office/powerpoint/2010/main" val="3274631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91BB238-3B1B-EE4E-BFC2-DF2FE134C0D2}" type="slidenum">
              <a:rPr lang="de-DE" altLang="zh-CN" smtClean="0"/>
              <a:pPr>
                <a:defRPr/>
              </a:pPr>
              <a:t>30</a:t>
            </a:fld>
            <a:endParaRPr lang="de-DE" altLang="zh-CN"/>
          </a:p>
        </p:txBody>
      </p:sp>
    </p:spTree>
    <p:extLst>
      <p:ext uri="{BB962C8B-B14F-4D97-AF65-F5344CB8AC3E}">
        <p14:creationId xmlns:p14="http://schemas.microsoft.com/office/powerpoint/2010/main" val="3816924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91BB238-3B1B-EE4E-BFC2-DF2FE134C0D2}" type="slidenum">
              <a:rPr lang="de-DE" altLang="zh-CN" smtClean="0"/>
              <a:pPr>
                <a:defRPr/>
              </a:pPr>
              <a:t>34</a:t>
            </a:fld>
            <a:endParaRPr lang="de-DE" altLang="zh-CN"/>
          </a:p>
        </p:txBody>
      </p:sp>
    </p:spTree>
    <p:extLst>
      <p:ext uri="{BB962C8B-B14F-4D97-AF65-F5344CB8AC3E}">
        <p14:creationId xmlns:p14="http://schemas.microsoft.com/office/powerpoint/2010/main" val="464588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91BB238-3B1B-EE4E-BFC2-DF2FE134C0D2}" type="slidenum">
              <a:rPr lang="de-DE" altLang="zh-CN" smtClean="0"/>
              <a:pPr>
                <a:defRPr/>
              </a:pPr>
              <a:t>35</a:t>
            </a:fld>
            <a:endParaRPr lang="de-DE" altLang="zh-CN"/>
          </a:p>
        </p:txBody>
      </p:sp>
    </p:spTree>
    <p:extLst>
      <p:ext uri="{BB962C8B-B14F-4D97-AF65-F5344CB8AC3E}">
        <p14:creationId xmlns:p14="http://schemas.microsoft.com/office/powerpoint/2010/main" val="16465697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1629" name="Rectangle 7"/>
          <p:cNvSpPr>
            <a:spLocks noGrp="1" noChangeArrowheads="1"/>
          </p:cNvSpPr>
          <p:nvPr>
            <p:ph type="ctrTitle"/>
          </p:nvPr>
        </p:nvSpPr>
        <p:spPr>
          <a:xfrm>
            <a:off x="693738" y="1435100"/>
            <a:ext cx="7754937" cy="1082675"/>
          </a:xfrm>
        </p:spPr>
        <p:txBody>
          <a:bodyPr anchor="b"/>
          <a:lstStyle>
            <a:lvl1pPr algn="ctr">
              <a:lnSpc>
                <a:spcPct val="110000"/>
              </a:lnSpc>
              <a:defRPr sz="3200"/>
            </a:lvl1pPr>
          </a:lstStyle>
          <a:p>
            <a:r>
              <a:rPr lang="de-DE"/>
              <a:t>Titelmasterformat durch</a:t>
            </a:r>
            <a:br>
              <a:rPr lang="de-DE"/>
            </a:br>
            <a:r>
              <a:rPr lang="de-DE"/>
              <a:t>Klicken bearbeiten</a:t>
            </a:r>
          </a:p>
        </p:txBody>
      </p:sp>
      <p:sp>
        <p:nvSpPr>
          <p:cNvPr id="111630" name="Rectangle 12"/>
          <p:cNvSpPr>
            <a:spLocks noGrp="1" noChangeArrowheads="1"/>
          </p:cNvSpPr>
          <p:nvPr>
            <p:ph type="subTitle" idx="1"/>
          </p:nvPr>
        </p:nvSpPr>
        <p:spPr bwMode="gray">
          <a:xfrm>
            <a:off x="696913" y="2517775"/>
            <a:ext cx="7751762" cy="800100"/>
          </a:xfrm>
        </p:spPr>
        <p:txBody>
          <a:bodyPr tIns="45720" bIns="45720"/>
          <a:lstStyle>
            <a:lvl1pPr marL="0" indent="0" algn="ctr">
              <a:buFont typeface="Wingdings" pitchFamily="2" charset="2"/>
              <a:buNone/>
              <a:defRPr sz="2400">
                <a:solidFill>
                  <a:schemeClr val="bg1"/>
                </a:solidFill>
              </a:defRPr>
            </a:lvl1pPr>
          </a:lstStyle>
          <a:p>
            <a:r>
              <a:rPr lang="de-DE"/>
              <a:t>Formatvorlage des Untertitelmasters durch Klicken bearbeiten</a:t>
            </a:r>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zh-CN" altLang="zh-CN"/>
          </a:p>
        </p:txBody>
      </p:sp>
    </p:spTree>
    <p:extLst>
      <p:ext uri="{BB962C8B-B14F-4D97-AF65-F5344CB8AC3E}">
        <p14:creationId xmlns:p14="http://schemas.microsoft.com/office/powerpoint/2010/main" val="3880540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802016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89725" y="101600"/>
            <a:ext cx="2130425" cy="5700713"/>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95275" y="101600"/>
            <a:ext cx="6242050" cy="5700713"/>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25235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2400" b="1"/>
            </a:lvl1p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8700" y="6065721"/>
            <a:ext cx="495300" cy="809625"/>
          </a:xfrm>
          <a:prstGeom prst="rect">
            <a:avLst/>
          </a:prstGeom>
        </p:spPr>
      </p:pic>
    </p:spTree>
    <p:extLst>
      <p:ext uri="{BB962C8B-B14F-4D97-AF65-F5344CB8AC3E}">
        <p14:creationId xmlns:p14="http://schemas.microsoft.com/office/powerpoint/2010/main" val="387773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5"/>
          <p:cNvSpPr>
            <a:spLocks noGrp="1" noChangeArrowheads="1"/>
          </p:cNvSpPr>
          <p:nvPr>
            <p:ph type="ftr" sz="quarter" idx="10"/>
          </p:nvPr>
        </p:nvSpPr>
        <p:spPr>
          <a:ln/>
        </p:spPr>
        <p:txBody>
          <a:bodyPr/>
          <a:lstStyle>
            <a:lvl1pPr>
              <a:defRPr/>
            </a:lvl1pPr>
          </a:lstStyle>
          <a:p>
            <a:pPr>
              <a:defRPr/>
            </a:pPr>
            <a:endParaRPr lang="zh-CN" altLang="zh-CN"/>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48700" y="6065721"/>
            <a:ext cx="495300" cy="809625"/>
          </a:xfrm>
          <a:prstGeom prst="rect">
            <a:avLst/>
          </a:prstGeom>
        </p:spPr>
      </p:pic>
    </p:spTree>
    <p:extLst>
      <p:ext uri="{BB962C8B-B14F-4D97-AF65-F5344CB8AC3E}">
        <p14:creationId xmlns:p14="http://schemas.microsoft.com/office/powerpoint/2010/main" val="12782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121697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186014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909493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59449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2423415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ftr" sz="quarter" idx="10"/>
          </p:nvPr>
        </p:nvSpPr>
        <p:spPr>
          <a:ln/>
        </p:spPr>
        <p:txBody>
          <a:bodyPr/>
          <a:lstStyle>
            <a:lvl1pPr>
              <a:defRPr/>
            </a:lvl1pPr>
          </a:lstStyle>
          <a:p>
            <a:pPr>
              <a:defRPr/>
            </a:pPr>
            <a:endParaRPr lang="zh-CN" altLang="zh-CN"/>
          </a:p>
        </p:txBody>
      </p:sp>
    </p:spTree>
    <p:extLst>
      <p:ext uri="{BB962C8B-B14F-4D97-AF65-F5344CB8AC3E}">
        <p14:creationId xmlns:p14="http://schemas.microsoft.com/office/powerpoint/2010/main" val="411897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95275" y="1489075"/>
            <a:ext cx="8524875" cy="4313238"/>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zh-CN"/>
              <a:t>Textmasterformate durch Klicken bearbeiten</a:t>
            </a:r>
          </a:p>
          <a:p>
            <a:pPr lvl="1"/>
            <a:r>
              <a:rPr lang="de-DE" altLang="zh-CN"/>
              <a:t>Zweite Ebene</a:t>
            </a:r>
          </a:p>
          <a:p>
            <a:pPr lvl="2"/>
            <a:r>
              <a:rPr lang="de-DE" altLang="zh-CN"/>
              <a:t>Dritte Ebene</a:t>
            </a:r>
          </a:p>
          <a:p>
            <a:pPr lvl="3"/>
            <a:r>
              <a:rPr lang="de-DE" altLang="zh-CN"/>
              <a:t>Vierte Ebene</a:t>
            </a:r>
          </a:p>
          <a:p>
            <a:pPr lvl="4"/>
            <a:r>
              <a:rPr lang="de-DE" altLang="zh-CN"/>
              <a:t>Fünfte Ebene</a:t>
            </a:r>
          </a:p>
        </p:txBody>
      </p:sp>
      <p:sp>
        <p:nvSpPr>
          <p:cNvPr id="110595"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latin typeface="Arial" pitchFamily="34" charset="0"/>
                <a:ea typeface="宋体" pitchFamily="2" charset="-122"/>
                <a:cs typeface="+mn-cs"/>
              </a:defRPr>
            </a:lvl1pPr>
          </a:lstStyle>
          <a:p>
            <a:pPr>
              <a:defRPr/>
            </a:pPr>
            <a:endParaRPr lang="zh-CN" altLang="zh-CN"/>
          </a:p>
        </p:txBody>
      </p:sp>
      <p:sp>
        <p:nvSpPr>
          <p:cNvPr id="1028" name="Rectangle 7"/>
          <p:cNvSpPr>
            <a:spLocks noGrp="1" noChangeArrowheads="1"/>
          </p:cNvSpPr>
          <p:nvPr>
            <p:ph type="title"/>
          </p:nvPr>
        </p:nvSpPr>
        <p:spPr bwMode="gray">
          <a:xfrm>
            <a:off x="300038" y="101600"/>
            <a:ext cx="8520112" cy="6477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altLang="zh-CN"/>
              <a:t>Klicken Sie, um das Titelformat zu bearbeiten</a:t>
            </a:r>
          </a:p>
        </p:txBody>
      </p:sp>
      <p:sp>
        <p:nvSpPr>
          <p:cNvPr id="1029" name="Rectangle 5"/>
          <p:cNvSpPr>
            <a:spLocks noChangeArrowheads="1"/>
          </p:cNvSpPr>
          <p:nvPr/>
        </p:nvSpPr>
        <p:spPr bwMode="gray">
          <a:xfrm>
            <a:off x="219075" y="6365875"/>
            <a:ext cx="1343025"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de-DE" altLang="zh-CN" sz="1000"/>
              <a:t>Page </a:t>
            </a:r>
            <a:r>
              <a:rPr lang="de-DE" altLang="zh-CN" sz="1000">
                <a:sym typeface="Wingdings" charset="0"/>
              </a:rPr>
              <a:t></a:t>
            </a:r>
            <a:r>
              <a:rPr lang="de-DE" altLang="zh-CN" sz="1000"/>
              <a:t> </a:t>
            </a:r>
            <a:fld id="{EB0D860B-0F9F-024D-87B2-26EC2F8908EF}" type="slidenum">
              <a:rPr lang="de-DE" altLang="zh-CN" sz="1000"/>
              <a:pPr/>
              <a:t>‹#›</a:t>
            </a:fld>
            <a:endParaRPr lang="de-DE" altLang="zh-CN" sz="1000"/>
          </a:p>
        </p:txBody>
      </p:sp>
    </p:spTree>
  </p:cSld>
  <p:clrMap bg1="lt1" tx1="dk1" bg2="lt2" tx2="dk2" accent1="accent1" accent2="accent2" accent3="accent3" accent4="accent4" accent5="accent5" accent6="accent6" hlink="hlink" folHlink="folHlink"/>
  <p:sldLayoutIdLst>
    <p:sldLayoutId id="2147484098"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xStyles>
    <p:titleStyle>
      <a:lvl1pPr algn="l" rtl="0" eaLnBrk="0" fontAlgn="base" hangingPunct="0">
        <a:lnSpc>
          <a:spcPct val="90000"/>
        </a:lnSpc>
        <a:spcBef>
          <a:spcPct val="0"/>
        </a:spcBef>
        <a:spcAft>
          <a:spcPct val="0"/>
        </a:spcAft>
        <a:defRPr sz="2600" b="1">
          <a:solidFill>
            <a:schemeClr val="bg1"/>
          </a:solidFill>
          <a:latin typeface="+mj-lt"/>
          <a:ea typeface="宋体" charset="0"/>
          <a:cs typeface="+mj-cs"/>
        </a:defRPr>
      </a:lvl1pPr>
      <a:lvl2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2pPr>
      <a:lvl3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3pPr>
      <a:lvl4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4pPr>
      <a:lvl5pPr algn="l" rtl="0" eaLnBrk="0" fontAlgn="base" hangingPunct="0">
        <a:lnSpc>
          <a:spcPct val="90000"/>
        </a:lnSpc>
        <a:spcBef>
          <a:spcPct val="0"/>
        </a:spcBef>
        <a:spcAft>
          <a:spcPct val="0"/>
        </a:spcAft>
        <a:defRPr sz="2600" b="1">
          <a:solidFill>
            <a:schemeClr val="bg1"/>
          </a:solidFill>
          <a:latin typeface="Arial" charset="0"/>
          <a:ea typeface="宋体" charset="0"/>
          <a:cs typeface="Arial" charset="0"/>
        </a:defRPr>
      </a:lvl5pPr>
      <a:lvl6pPr marL="457200" algn="l" rtl="0" fontAlgn="base">
        <a:lnSpc>
          <a:spcPct val="90000"/>
        </a:lnSpc>
        <a:spcBef>
          <a:spcPct val="0"/>
        </a:spcBef>
        <a:spcAft>
          <a:spcPct val="0"/>
        </a:spcAft>
        <a:defRPr sz="2600" b="1">
          <a:solidFill>
            <a:schemeClr val="bg1"/>
          </a:solidFill>
          <a:latin typeface="Arial" charset="0"/>
          <a:cs typeface="Arial" charset="0"/>
        </a:defRPr>
      </a:lvl6pPr>
      <a:lvl7pPr marL="914400" algn="l" rtl="0" fontAlgn="base">
        <a:lnSpc>
          <a:spcPct val="90000"/>
        </a:lnSpc>
        <a:spcBef>
          <a:spcPct val="0"/>
        </a:spcBef>
        <a:spcAft>
          <a:spcPct val="0"/>
        </a:spcAft>
        <a:defRPr sz="2600" b="1">
          <a:solidFill>
            <a:schemeClr val="bg1"/>
          </a:solidFill>
          <a:latin typeface="Arial" charset="0"/>
          <a:cs typeface="Arial" charset="0"/>
        </a:defRPr>
      </a:lvl7pPr>
      <a:lvl8pPr marL="1371600" algn="l" rtl="0" fontAlgn="base">
        <a:lnSpc>
          <a:spcPct val="90000"/>
        </a:lnSpc>
        <a:spcBef>
          <a:spcPct val="0"/>
        </a:spcBef>
        <a:spcAft>
          <a:spcPct val="0"/>
        </a:spcAft>
        <a:defRPr sz="2600" b="1">
          <a:solidFill>
            <a:schemeClr val="bg1"/>
          </a:solidFill>
          <a:latin typeface="Arial" charset="0"/>
          <a:cs typeface="Arial" charset="0"/>
        </a:defRPr>
      </a:lvl8pPr>
      <a:lvl9pPr marL="1828800" algn="l" rtl="0" fontAlgn="base">
        <a:lnSpc>
          <a:spcPct val="90000"/>
        </a:lnSpc>
        <a:spcBef>
          <a:spcPct val="0"/>
        </a:spcBef>
        <a:spcAft>
          <a:spcPct val="0"/>
        </a:spcAft>
        <a:defRPr sz="2600" b="1">
          <a:solidFill>
            <a:schemeClr val="bg1"/>
          </a:solidFill>
          <a:latin typeface="Arial" charset="0"/>
          <a:cs typeface="Arial" charset="0"/>
        </a:defRPr>
      </a:lvl9pPr>
    </p:titleStyle>
    <p:bodyStyle>
      <a:lvl1pPr marL="180975" indent="-180975" algn="l" rtl="0" eaLnBrk="0" fontAlgn="base" hangingPunct="0">
        <a:spcBef>
          <a:spcPct val="0"/>
        </a:spcBef>
        <a:spcAft>
          <a:spcPct val="40000"/>
        </a:spcAft>
        <a:buFont typeface="Wingdings" charset="0"/>
        <a:buChar char="§"/>
        <a:defRPr kumimoji="1" sz="2000">
          <a:solidFill>
            <a:schemeClr val="tx1"/>
          </a:solidFill>
          <a:latin typeface="+mn-lt"/>
          <a:ea typeface="宋体" charset="0"/>
          <a:cs typeface="+mn-cs"/>
        </a:defRPr>
      </a:lvl1pPr>
      <a:lvl2pPr marL="444500" indent="-261938" algn="l" rtl="0" eaLnBrk="0" fontAlgn="base" hangingPunct="0">
        <a:spcBef>
          <a:spcPct val="0"/>
        </a:spcBef>
        <a:spcAft>
          <a:spcPct val="40000"/>
        </a:spcAft>
        <a:buChar char="–"/>
        <a:defRPr kumimoji="1">
          <a:solidFill>
            <a:schemeClr val="tx1"/>
          </a:solidFill>
          <a:latin typeface="+mn-lt"/>
          <a:ea typeface="Arial" charset="0"/>
          <a:cs typeface="+mn-cs"/>
        </a:defRPr>
      </a:lvl2pPr>
      <a:lvl3pPr marL="720725" indent="-274638" algn="l" rtl="0" eaLnBrk="0" fontAlgn="base" hangingPunct="0">
        <a:spcBef>
          <a:spcPct val="0"/>
        </a:spcBef>
        <a:spcAft>
          <a:spcPct val="40000"/>
        </a:spcAft>
        <a:buChar char="•"/>
        <a:defRPr kumimoji="1">
          <a:solidFill>
            <a:schemeClr val="tx1"/>
          </a:solidFill>
          <a:latin typeface="+mn-lt"/>
          <a:ea typeface="Arial" charset="0"/>
          <a:cs typeface="+mn-cs"/>
        </a:defRPr>
      </a:lvl3pPr>
      <a:lvl4pPr marL="987425" indent="-265113" algn="l" rtl="0" eaLnBrk="0" fontAlgn="base" hangingPunct="0">
        <a:spcBef>
          <a:spcPct val="0"/>
        </a:spcBef>
        <a:spcAft>
          <a:spcPct val="40000"/>
        </a:spcAft>
        <a:buChar char="–"/>
        <a:defRPr kumimoji="1">
          <a:solidFill>
            <a:schemeClr val="tx1"/>
          </a:solidFill>
          <a:latin typeface="+mn-lt"/>
          <a:ea typeface="Arial" charset="0"/>
          <a:cs typeface="+mn-cs"/>
        </a:defRPr>
      </a:lvl4pPr>
      <a:lvl5pPr marL="1254125" indent="-265113" algn="l" rtl="0" eaLnBrk="0" fontAlgn="base" hangingPunct="0">
        <a:spcBef>
          <a:spcPct val="0"/>
        </a:spcBef>
        <a:spcAft>
          <a:spcPct val="40000"/>
        </a:spcAft>
        <a:buChar char="»"/>
        <a:defRPr kumimoji="1">
          <a:solidFill>
            <a:schemeClr val="tx1"/>
          </a:solidFill>
          <a:latin typeface="+mn-lt"/>
          <a:ea typeface="Arial" charset="0"/>
          <a:cs typeface="+mn-cs"/>
        </a:defRPr>
      </a:lvl5pPr>
      <a:lvl6pPr marL="1711325" indent="-265113" algn="l" rtl="0" fontAlgn="base">
        <a:spcBef>
          <a:spcPct val="0"/>
        </a:spcBef>
        <a:spcAft>
          <a:spcPct val="40000"/>
        </a:spcAft>
        <a:buChar char="»"/>
        <a:defRPr>
          <a:solidFill>
            <a:schemeClr val="tx1"/>
          </a:solidFill>
          <a:latin typeface="+mn-lt"/>
          <a:cs typeface="+mn-cs"/>
        </a:defRPr>
      </a:lvl6pPr>
      <a:lvl7pPr marL="2168525" indent="-265113" algn="l" rtl="0" fontAlgn="base">
        <a:spcBef>
          <a:spcPct val="0"/>
        </a:spcBef>
        <a:spcAft>
          <a:spcPct val="40000"/>
        </a:spcAft>
        <a:buChar char="»"/>
        <a:defRPr>
          <a:solidFill>
            <a:schemeClr val="tx1"/>
          </a:solidFill>
          <a:latin typeface="+mn-lt"/>
          <a:cs typeface="+mn-cs"/>
        </a:defRPr>
      </a:lvl7pPr>
      <a:lvl8pPr marL="2625725" indent="-265113" algn="l" rtl="0" fontAlgn="base">
        <a:spcBef>
          <a:spcPct val="0"/>
        </a:spcBef>
        <a:spcAft>
          <a:spcPct val="40000"/>
        </a:spcAft>
        <a:buChar char="»"/>
        <a:defRPr>
          <a:solidFill>
            <a:schemeClr val="tx1"/>
          </a:solidFill>
          <a:latin typeface="+mn-lt"/>
          <a:cs typeface="+mn-cs"/>
        </a:defRPr>
      </a:lvl8pPr>
      <a:lvl9pPr marL="3082925" indent="-265113" algn="l" rtl="0" fontAlgn="base">
        <a:spcBef>
          <a:spcPct val="0"/>
        </a:spcBef>
        <a:spcAft>
          <a:spcPct val="40000"/>
        </a:spcAft>
        <a:buChar char="»"/>
        <a:defRPr>
          <a:solidFill>
            <a:schemeClr val="tx1"/>
          </a:solidFill>
          <a:latin typeface="+mn-lt"/>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virtualconsoles.com/online-emulators/dos/"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hybrid-analysis.com/sample/037203d274cb66bad34559c0f426e9e1bf91a048155240581f4aa554be17925c?environmentId=10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6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55575" y="1279972"/>
            <a:ext cx="898842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200" b="1" dirty="0">
                <a:solidFill>
                  <a:schemeClr val="bg1"/>
                </a:solidFill>
                <a:latin typeface="Agency FB" panose="020B0503020202020204" pitchFamily="34" charset="0"/>
                <a:ea typeface="Calibri" charset="0"/>
                <a:cs typeface="Calibri" charset="0"/>
                <a:sym typeface="Arial" charset="0"/>
              </a:rPr>
              <a:t>CSC 49</a:t>
            </a:r>
            <a:r>
              <a:rPr lang="en-US" altLang="zh-CN" sz="3200" b="1" dirty="0">
                <a:solidFill>
                  <a:schemeClr val="bg1"/>
                </a:solidFill>
                <a:latin typeface="Agency FB" panose="020B0503020202020204" pitchFamily="34" charset="0"/>
                <a:ea typeface="Calibri" charset="0"/>
                <a:cs typeface="Calibri" charset="0"/>
                <a:sym typeface="Arial" charset="0"/>
              </a:rPr>
              <a:t>7</a:t>
            </a:r>
            <a:r>
              <a:rPr lang="en-US" altLang="en-US" sz="3200" b="1" dirty="0">
                <a:solidFill>
                  <a:schemeClr val="bg1"/>
                </a:solidFill>
                <a:latin typeface="Agency FB" panose="020B0503020202020204" pitchFamily="34" charset="0"/>
                <a:ea typeface="Calibri" charset="0"/>
                <a:cs typeface="Calibri" charset="0"/>
                <a:sym typeface="Arial" charset="0"/>
              </a:rPr>
              <a:t>/583 Advanced Topics in Computer Security</a:t>
            </a:r>
          </a:p>
          <a:p>
            <a:pPr algn="ctr"/>
            <a:r>
              <a:rPr lang="en-US" altLang="zh-Hans" sz="3200" b="1" dirty="0">
                <a:solidFill>
                  <a:schemeClr val="bg1"/>
                </a:solidFill>
                <a:latin typeface="Agency FB" panose="020B0503020202020204" pitchFamily="34" charset="0"/>
                <a:ea typeface="Calibri" charset="0"/>
                <a:cs typeface="Calibri" charset="0"/>
                <a:sym typeface="Arial" charset="0"/>
              </a:rPr>
              <a:t>Modern Malware Analysis</a:t>
            </a:r>
          </a:p>
          <a:p>
            <a:pPr algn="ctr"/>
            <a:r>
              <a:rPr lang="en-US" altLang="zh-CN" sz="3200" b="1" dirty="0">
                <a:solidFill>
                  <a:schemeClr val="bg1"/>
                </a:solidFill>
                <a:latin typeface="Agency FB" panose="020B0503020202020204" pitchFamily="34" charset="0"/>
                <a:ea typeface="Calibri" charset="0"/>
                <a:cs typeface="Calibri" charset="0"/>
                <a:sym typeface="Arial" charset="0"/>
              </a:rPr>
              <a:t>PE</a:t>
            </a:r>
            <a:r>
              <a:rPr lang="zh-CN" altLang="en-US" sz="3200" b="1" dirty="0">
                <a:solidFill>
                  <a:schemeClr val="bg1"/>
                </a:solidFill>
                <a:latin typeface="Agency FB" panose="020B0503020202020204" pitchFamily="34" charset="0"/>
                <a:ea typeface="Calibri" charset="0"/>
                <a:cs typeface="Calibri" charset="0"/>
                <a:sym typeface="Arial" charset="0"/>
              </a:rPr>
              <a:t> </a:t>
            </a:r>
            <a:r>
              <a:rPr lang="en-US" altLang="zh-CN" sz="3200" b="1" dirty="0">
                <a:solidFill>
                  <a:schemeClr val="bg1"/>
                </a:solidFill>
                <a:latin typeface="Agency FB" panose="020B0503020202020204" pitchFamily="34" charset="0"/>
                <a:ea typeface="Calibri" charset="0"/>
                <a:cs typeface="Calibri" charset="0"/>
                <a:sym typeface="Arial" charset="0"/>
              </a:rPr>
              <a:t>Format</a:t>
            </a:r>
            <a:endParaRPr lang="en-US" altLang="en-US" sz="2400" b="1" dirty="0">
              <a:solidFill>
                <a:schemeClr val="bg1"/>
              </a:solidFill>
              <a:latin typeface="Agency FB" panose="020B0503020202020204" pitchFamily="34" charset="0"/>
              <a:ea typeface="Calibri" charset="0"/>
              <a:cs typeface="Calibri" charset="0"/>
              <a:sym typeface="Arial" charset="0"/>
            </a:endParaRPr>
          </a:p>
          <a:p>
            <a:pPr algn="ctr"/>
            <a:r>
              <a:rPr lang="en-US" altLang="en-US" sz="2400" b="1" dirty="0">
                <a:solidFill>
                  <a:schemeClr val="bg1"/>
                </a:solidFill>
                <a:latin typeface="Agency FB" panose="020B0503020202020204" pitchFamily="34" charset="0"/>
                <a:ea typeface="Calibri" charset="0"/>
                <a:cs typeface="Calibri" charset="0"/>
                <a:sym typeface="Arial" charset="0"/>
              </a:rPr>
              <a:t>Si Chen (schen@wcupa.edu)</a:t>
            </a:r>
          </a:p>
        </p:txBody>
      </p:sp>
      <p:sp>
        <p:nvSpPr>
          <p:cNvPr id="2" name="Rectangle 1"/>
          <p:cNvSpPr/>
          <p:nvPr/>
        </p:nvSpPr>
        <p:spPr>
          <a:xfrm>
            <a:off x="7696167" y="-144463"/>
            <a:ext cx="1447832" cy="1200329"/>
          </a:xfrm>
          <a:prstGeom prst="rect">
            <a:avLst/>
          </a:prstGeom>
        </p:spPr>
        <p:txBody>
          <a:bodyPr wrap="none">
            <a:spAutoFit/>
          </a:bodyPr>
          <a:lstStyle/>
          <a:p>
            <a:r>
              <a:rPr lang="en-US" altLang="zh-CN" sz="2800" b="1" spc="-150" dirty="0">
                <a:ln w="11430"/>
                <a:solidFill>
                  <a:srgbClr val="F8F8F8"/>
                </a:solidFill>
                <a:effectLst>
                  <a:outerShdw blurRad="25400" algn="tl" rotWithShape="0">
                    <a:srgbClr val="000000">
                      <a:alpha val="43000"/>
                    </a:srgbClr>
                  </a:outerShdw>
                </a:effectLst>
                <a:latin typeface="Franklin Gothic Medium" panose="020B0603020102020204"/>
              </a:rPr>
              <a:t>Class</a:t>
            </a:r>
            <a:r>
              <a:rPr lang="en-US" altLang="zh-CN" sz="7200" b="1" dirty="0">
                <a:solidFill>
                  <a:srgbClr val="247793">
                    <a:lumMod val="60000"/>
                    <a:lumOff val="40000"/>
                  </a:srgbClr>
                </a:solidFill>
                <a:latin typeface="Franklin Gothic Book" panose="020B0503020102020204"/>
              </a:rPr>
              <a:t>4</a:t>
            </a:r>
            <a:endParaRPr lang="zh-CN" altLang="en-US" sz="2800" dirty="0"/>
          </a:p>
        </p:txBody>
      </p:sp>
      <p:sp>
        <p:nvSpPr>
          <p:cNvPr id="3" name="AutoShape 8" descr="Image result for programming langu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7" name="Picture 6" descr="A picture containing rain, clock, nature, object&#13;&#10;&#13;&#10;Description automatically generated">
            <a:extLst>
              <a:ext uri="{FF2B5EF4-FFF2-40B4-BE49-F238E27FC236}">
                <a16:creationId xmlns:a16="http://schemas.microsoft.com/office/drawing/2014/main" id="{BC0292AE-5682-D341-B3F7-F6CF886DE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600" y="3716402"/>
            <a:ext cx="3290400" cy="2193600"/>
          </a:xfrm>
          <a:prstGeom prst="rect">
            <a:avLst/>
          </a:prstGeom>
        </p:spPr>
      </p:pic>
    </p:spTree>
    <p:extLst>
      <p:ext uri="{BB962C8B-B14F-4D97-AF65-F5344CB8AC3E}">
        <p14:creationId xmlns:p14="http://schemas.microsoft.com/office/powerpoint/2010/main" val="2064546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Little</a:t>
            </a:r>
            <a:r>
              <a:rPr lang="zh-CN" altLang="en-US" dirty="0"/>
              <a:t> </a:t>
            </a:r>
            <a:r>
              <a:rPr lang="en-US" altLang="zh-CN" dirty="0"/>
              <a:t>endian</a:t>
            </a:r>
            <a:endParaRPr lang="en-US" dirty="0"/>
          </a:p>
        </p:txBody>
      </p:sp>
      <p:sp>
        <p:nvSpPr>
          <p:cNvPr id="3" name="Content Placeholder 2"/>
          <p:cNvSpPr>
            <a:spLocks noGrp="1"/>
          </p:cNvSpPr>
          <p:nvPr>
            <p:ph idx="1"/>
          </p:nvPr>
        </p:nvSpPr>
        <p:spPr>
          <a:xfrm>
            <a:off x="300038" y="1097189"/>
            <a:ext cx="8524875" cy="4313238"/>
          </a:xfrm>
        </p:spPr>
        <p:txBody>
          <a:bodyPr/>
          <a:lstStyle/>
          <a:p>
            <a:r>
              <a:rPr lang="en-US" dirty="0"/>
              <a:t>IA</a:t>
            </a:r>
            <a:r>
              <a:rPr lang="en-US" altLang="zh-CN" dirty="0"/>
              <a:t>-</a:t>
            </a:r>
            <a:r>
              <a:rPr lang="en-US" dirty="0"/>
              <a:t>32 processors use "little endian" as their byte order. This means that the bytes of a word are numbered starting from the least significant byte and that the least significant bit starts of a word starts in the least significant byte. </a:t>
            </a:r>
            <a:br>
              <a:rPr lang="en-US" dirty="0"/>
            </a:br>
            <a:endParaRPr lang="en-US" dirty="0"/>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84921" y="2504756"/>
            <a:ext cx="7832528" cy="362291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84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lvl="0" indent="0" defTabSz="914400" eaLnBrk="1" fontAlgn="auto" latinLnBrk="0" hangingPunct="1">
              <a:lnSpc>
                <a:spcPct val="100000"/>
              </a:lnSpc>
              <a:spcBef>
                <a:spcPts val="0"/>
              </a:spcBef>
              <a:spcAft>
                <a:spcPts val="0"/>
              </a:spcAft>
              <a:tabLst/>
              <a:defRPr/>
            </a:pPr>
            <a:r>
              <a:rPr lang="en-US" altLang="zh-CN" sz="2800" dirty="0"/>
              <a:t>Byte</a:t>
            </a:r>
            <a:r>
              <a:rPr lang="zh-CN" altLang="en-US" sz="2800" dirty="0"/>
              <a:t> </a:t>
            </a:r>
            <a:r>
              <a:rPr lang="en-US" altLang="zh-CN" sz="2800" dirty="0"/>
              <a:t>Order</a:t>
            </a:r>
            <a:endParaRPr lang="en-US" sz="2800" dirty="0"/>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9300"/>
            <a:ext cx="9038113" cy="4583747"/>
          </a:xfrm>
          <a:prstGeom prst="rect">
            <a:avLst/>
          </a:prstGeom>
        </p:spPr>
      </p:pic>
    </p:spTree>
    <p:extLst>
      <p:ext uri="{BB962C8B-B14F-4D97-AF65-F5344CB8AC3E}">
        <p14:creationId xmlns:p14="http://schemas.microsoft.com/office/powerpoint/2010/main" val="3985674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LittleEndian.exe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430" y="749300"/>
            <a:ext cx="6643629" cy="6148012"/>
          </a:xfrm>
        </p:spPr>
      </p:pic>
    </p:spTree>
    <p:extLst>
      <p:ext uri="{BB962C8B-B14F-4D97-AF65-F5344CB8AC3E}">
        <p14:creationId xmlns:p14="http://schemas.microsoft.com/office/powerpoint/2010/main" val="1323266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LittleEndian.exe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9144000" cy="5007277"/>
          </a:xfrm>
          <a:prstGeom prst="rect">
            <a:avLst/>
          </a:prstGeom>
        </p:spPr>
      </p:pic>
    </p:spTree>
    <p:extLst>
      <p:ext uri="{BB962C8B-B14F-4D97-AF65-F5344CB8AC3E}">
        <p14:creationId xmlns:p14="http://schemas.microsoft.com/office/powerpoint/2010/main" val="3155582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LittleEndian.exe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14475" y="1152749"/>
            <a:ext cx="4039125" cy="124367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4475" y="2545395"/>
            <a:ext cx="4039125" cy="124194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4475" y="4012284"/>
            <a:ext cx="4039125" cy="1210080"/>
          </a:xfrm>
          <a:prstGeom prst="rect">
            <a:avLst/>
          </a:prstGeom>
        </p:spPr>
      </p:pic>
      <p:sp>
        <p:nvSpPr>
          <p:cNvPr id="8" name="Right Arrow 7"/>
          <p:cNvSpPr/>
          <p:nvPr/>
        </p:nvSpPr>
        <p:spPr bwMode="auto">
          <a:xfrm rot="6888198">
            <a:off x="4979571" y="812390"/>
            <a:ext cx="496800" cy="417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9" name="Right Arrow 8"/>
          <p:cNvSpPr/>
          <p:nvPr/>
        </p:nvSpPr>
        <p:spPr bwMode="auto">
          <a:xfrm rot="10024508">
            <a:off x="5354622" y="2438039"/>
            <a:ext cx="419448" cy="417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 name="Right Arrow 9"/>
          <p:cNvSpPr/>
          <p:nvPr/>
        </p:nvSpPr>
        <p:spPr bwMode="auto">
          <a:xfrm rot="6888198">
            <a:off x="5567058" y="3727518"/>
            <a:ext cx="496800" cy="417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4475" y="5454733"/>
            <a:ext cx="4039125" cy="1227849"/>
          </a:xfrm>
          <a:prstGeom prst="rect">
            <a:avLst/>
          </a:prstGeom>
        </p:spPr>
      </p:pic>
      <p:sp>
        <p:nvSpPr>
          <p:cNvPr id="13" name="Right Arrow 12"/>
          <p:cNvSpPr/>
          <p:nvPr/>
        </p:nvSpPr>
        <p:spPr bwMode="auto">
          <a:xfrm rot="6888198">
            <a:off x="5460257" y="5129749"/>
            <a:ext cx="496800" cy="4176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pic>
        <p:nvPicPr>
          <p:cNvPr id="14"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113431" y="749300"/>
            <a:ext cx="4239790" cy="39235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81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500"/>
                                        <p:tgtEl>
                                          <p:spTgt spid="10"/>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object&#13;&#10;&#13;&#10;Description automatically generated">
            <a:extLst>
              <a:ext uri="{FF2B5EF4-FFF2-40B4-BE49-F238E27FC236}">
                <a16:creationId xmlns:a16="http://schemas.microsoft.com/office/drawing/2014/main" id="{2649FF67-2E7C-ED4F-B9DD-3C593746F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522" y="2857500"/>
            <a:ext cx="7924800" cy="1143000"/>
          </a:xfrm>
          <a:prstGeom prst="rect">
            <a:avLst/>
          </a:prstGeom>
        </p:spPr>
      </p:pic>
      <p:sp>
        <p:nvSpPr>
          <p:cNvPr id="2" name="Title 1">
            <a:extLst>
              <a:ext uri="{FF2B5EF4-FFF2-40B4-BE49-F238E27FC236}">
                <a16:creationId xmlns:a16="http://schemas.microsoft.com/office/drawing/2014/main" id="{AA05F763-E496-3D4C-BE54-32E3D2D74073}"/>
              </a:ext>
            </a:extLst>
          </p:cNvPr>
          <p:cNvSpPr>
            <a:spLocks noGrp="1"/>
          </p:cNvSpPr>
          <p:nvPr>
            <p:ph type="title"/>
          </p:nvPr>
        </p:nvSpPr>
        <p:spPr/>
        <p:txBody>
          <a:bodyPr/>
          <a:lstStyle/>
          <a:p>
            <a:r>
              <a:rPr lang="en-US" dirty="0"/>
              <a:t>DOS Header</a:t>
            </a:r>
          </a:p>
        </p:txBody>
      </p:sp>
      <p:sp>
        <p:nvSpPr>
          <p:cNvPr id="3" name="Rectangle 2">
            <a:extLst>
              <a:ext uri="{FF2B5EF4-FFF2-40B4-BE49-F238E27FC236}">
                <a16:creationId xmlns:a16="http://schemas.microsoft.com/office/drawing/2014/main" id="{55D261EE-5283-6C4B-8FF6-DBD9E1CA8BE0}"/>
              </a:ext>
            </a:extLst>
          </p:cNvPr>
          <p:cNvSpPr/>
          <p:nvPr/>
        </p:nvSpPr>
        <p:spPr bwMode="auto">
          <a:xfrm>
            <a:off x="1813484" y="3124752"/>
            <a:ext cx="596348" cy="304248"/>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D4CCB14B-3B9D-F549-B3E5-51D9DC527CD3}"/>
              </a:ext>
            </a:extLst>
          </p:cNvPr>
          <p:cNvSpPr/>
          <p:nvPr/>
        </p:nvSpPr>
        <p:spPr bwMode="auto">
          <a:xfrm>
            <a:off x="6734170" y="3124753"/>
            <a:ext cx="356178" cy="304248"/>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781917D2-2F68-3240-A870-8D5CDDF75F22}"/>
              </a:ext>
            </a:extLst>
          </p:cNvPr>
          <p:cNvSpPr/>
          <p:nvPr/>
        </p:nvSpPr>
        <p:spPr bwMode="auto">
          <a:xfrm>
            <a:off x="5458592" y="3837482"/>
            <a:ext cx="1167060" cy="163018"/>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08436265-1E18-B648-B6C0-363B76A2C06F}"/>
              </a:ext>
            </a:extLst>
          </p:cNvPr>
          <p:cNvSpPr txBox="1"/>
          <p:nvPr/>
        </p:nvSpPr>
        <p:spPr>
          <a:xfrm>
            <a:off x="2683473" y="4780427"/>
            <a:ext cx="2775119" cy="400110"/>
          </a:xfrm>
          <a:prstGeom prst="rect">
            <a:avLst/>
          </a:prstGeom>
          <a:noFill/>
        </p:spPr>
        <p:txBody>
          <a:bodyPr wrap="none" rtlCol="0">
            <a:spAutoFit/>
          </a:bodyPr>
          <a:lstStyle/>
          <a:p>
            <a:r>
              <a:rPr lang="en-US" dirty="0" err="1"/>
              <a:t>e_lfanew</a:t>
            </a:r>
            <a:r>
              <a:rPr lang="en-US" dirty="0"/>
              <a:t> </a:t>
            </a:r>
            <a:r>
              <a:rPr lang="en-US" dirty="0">
                <a:sym typeface="Wingdings" pitchFamily="2" charset="2"/>
              </a:rPr>
              <a:t> 000000E0</a:t>
            </a:r>
            <a:endParaRPr lang="en-US" dirty="0"/>
          </a:p>
        </p:txBody>
      </p:sp>
    </p:spTree>
    <p:extLst>
      <p:ext uri="{BB962C8B-B14F-4D97-AF65-F5344CB8AC3E}">
        <p14:creationId xmlns:p14="http://schemas.microsoft.com/office/powerpoint/2010/main" val="51207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5F763-E496-3D4C-BE54-32E3D2D74073}"/>
              </a:ext>
            </a:extLst>
          </p:cNvPr>
          <p:cNvSpPr>
            <a:spLocks noGrp="1"/>
          </p:cNvSpPr>
          <p:nvPr>
            <p:ph type="title"/>
          </p:nvPr>
        </p:nvSpPr>
        <p:spPr/>
        <p:txBody>
          <a:bodyPr/>
          <a:lstStyle/>
          <a:p>
            <a:r>
              <a:rPr lang="en-US" dirty="0"/>
              <a:t>DOS stub</a:t>
            </a:r>
          </a:p>
        </p:txBody>
      </p:sp>
      <p:pic>
        <p:nvPicPr>
          <p:cNvPr id="4" name="Picture 3">
            <a:extLst>
              <a:ext uri="{FF2B5EF4-FFF2-40B4-BE49-F238E27FC236}">
                <a16:creationId xmlns:a16="http://schemas.microsoft.com/office/drawing/2014/main" id="{CE095084-AE9E-634E-A052-31C8828A5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6" y="1085225"/>
            <a:ext cx="9109767" cy="2343775"/>
          </a:xfrm>
          <a:prstGeom prst="rect">
            <a:avLst/>
          </a:prstGeom>
        </p:spPr>
      </p:pic>
      <p:sp>
        <p:nvSpPr>
          <p:cNvPr id="5" name="Rectangle 4">
            <a:extLst>
              <a:ext uri="{FF2B5EF4-FFF2-40B4-BE49-F238E27FC236}">
                <a16:creationId xmlns:a16="http://schemas.microsoft.com/office/drawing/2014/main" id="{38D2F1F3-39C6-9346-AC3E-0131D1CBBE90}"/>
              </a:ext>
            </a:extLst>
          </p:cNvPr>
          <p:cNvSpPr/>
          <p:nvPr/>
        </p:nvSpPr>
        <p:spPr>
          <a:xfrm>
            <a:off x="592111" y="3824566"/>
            <a:ext cx="6843010" cy="707886"/>
          </a:xfrm>
          <a:prstGeom prst="rect">
            <a:avLst/>
          </a:prstGeom>
        </p:spPr>
        <p:txBody>
          <a:bodyPr wrap="square">
            <a:spAutoFit/>
          </a:bodyPr>
          <a:lstStyle/>
          <a:p>
            <a:r>
              <a:rPr lang="en-US" dirty="0">
                <a:hlinkClick r:id="rId3"/>
              </a:rPr>
              <a:t>https://virtualconsoles.com/online-emulators/dos/</a:t>
            </a:r>
            <a:endParaRPr lang="en-US" dirty="0"/>
          </a:p>
          <a:p>
            <a:endParaRPr lang="en-US" dirty="0"/>
          </a:p>
        </p:txBody>
      </p:sp>
      <p:pic>
        <p:nvPicPr>
          <p:cNvPr id="7" name="Picture 6">
            <a:extLst>
              <a:ext uri="{FF2B5EF4-FFF2-40B4-BE49-F238E27FC236}">
                <a16:creationId xmlns:a16="http://schemas.microsoft.com/office/drawing/2014/main" id="{BE449D4E-94E8-E149-B9E2-4CE8B89302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3474" y="4741367"/>
            <a:ext cx="5404488" cy="849964"/>
          </a:xfrm>
          <a:prstGeom prst="rect">
            <a:avLst/>
          </a:prstGeom>
        </p:spPr>
      </p:pic>
    </p:spTree>
    <p:extLst>
      <p:ext uri="{BB962C8B-B14F-4D97-AF65-F5344CB8AC3E}">
        <p14:creationId xmlns:p14="http://schemas.microsoft.com/office/powerpoint/2010/main" val="182614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8470-172A-2342-B996-B64966D5FA9F}"/>
              </a:ext>
            </a:extLst>
          </p:cNvPr>
          <p:cNvSpPr>
            <a:spLocks noGrp="1"/>
          </p:cNvSpPr>
          <p:nvPr>
            <p:ph type="title"/>
          </p:nvPr>
        </p:nvSpPr>
        <p:spPr/>
        <p:txBody>
          <a:bodyPr/>
          <a:lstStyle/>
          <a:p>
            <a:r>
              <a:rPr lang="en-US" dirty="0"/>
              <a:t>NT Header</a:t>
            </a:r>
          </a:p>
        </p:txBody>
      </p:sp>
      <p:pic>
        <p:nvPicPr>
          <p:cNvPr id="6" name="Content Placeholder 5" descr="A screenshot of a social media post&#13;&#10;&#13;&#10;Description automatically generated">
            <a:extLst>
              <a:ext uri="{FF2B5EF4-FFF2-40B4-BE49-F238E27FC236}">
                <a16:creationId xmlns:a16="http://schemas.microsoft.com/office/drawing/2014/main" id="{76551E3E-261B-F545-8363-9FEC81E59B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89254"/>
            <a:ext cx="5606087" cy="5320906"/>
          </a:xfrm>
        </p:spPr>
      </p:pic>
      <p:sp>
        <p:nvSpPr>
          <p:cNvPr id="4" name="Rectangle 3">
            <a:extLst>
              <a:ext uri="{FF2B5EF4-FFF2-40B4-BE49-F238E27FC236}">
                <a16:creationId xmlns:a16="http://schemas.microsoft.com/office/drawing/2014/main" id="{A423968D-0818-5542-A7B0-35D84D1D57E9}"/>
              </a:ext>
            </a:extLst>
          </p:cNvPr>
          <p:cNvSpPr/>
          <p:nvPr/>
        </p:nvSpPr>
        <p:spPr>
          <a:xfrm>
            <a:off x="4849317" y="6150114"/>
            <a:ext cx="6753069" cy="707886"/>
          </a:xfrm>
          <a:prstGeom prst="rect">
            <a:avLst/>
          </a:prstGeom>
        </p:spPr>
        <p:txBody>
          <a:bodyPr wrap="square">
            <a:spAutoFit/>
          </a:bodyPr>
          <a:lstStyle/>
          <a:p>
            <a:r>
              <a:rPr lang="en-US" dirty="0"/>
              <a:t>https://</a:t>
            </a:r>
            <a:r>
              <a:rPr lang="en-US" dirty="0" err="1"/>
              <a:t>docs.microsoft.com</a:t>
            </a:r>
            <a:r>
              <a:rPr lang="en-US" dirty="0"/>
              <a:t>/</a:t>
            </a:r>
            <a:r>
              <a:rPr lang="en-US" dirty="0" err="1"/>
              <a:t>en</a:t>
            </a:r>
            <a:r>
              <a:rPr lang="en-US" dirty="0"/>
              <a:t>-us/windows/desktop/</a:t>
            </a:r>
            <a:r>
              <a:rPr lang="en-US" dirty="0" err="1"/>
              <a:t>api</a:t>
            </a:r>
            <a:r>
              <a:rPr lang="en-US" dirty="0"/>
              <a:t>/</a:t>
            </a:r>
            <a:r>
              <a:rPr lang="en-US" dirty="0" err="1"/>
              <a:t>winnt</a:t>
            </a:r>
            <a:r>
              <a:rPr lang="en-US" dirty="0"/>
              <a:t>/</a:t>
            </a:r>
          </a:p>
        </p:txBody>
      </p:sp>
    </p:spTree>
    <p:extLst>
      <p:ext uri="{BB962C8B-B14F-4D97-AF65-F5344CB8AC3E}">
        <p14:creationId xmlns:p14="http://schemas.microsoft.com/office/powerpoint/2010/main" val="1322225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71C5A-49C6-0E4D-B3A4-3014AAC9987B}"/>
              </a:ext>
            </a:extLst>
          </p:cNvPr>
          <p:cNvSpPr>
            <a:spLocks noGrp="1"/>
          </p:cNvSpPr>
          <p:nvPr>
            <p:ph type="title"/>
          </p:nvPr>
        </p:nvSpPr>
        <p:spPr/>
        <p:txBody>
          <a:bodyPr/>
          <a:lstStyle/>
          <a:p>
            <a:r>
              <a:rPr lang="en-US" dirty="0"/>
              <a:t>NT Header</a:t>
            </a:r>
          </a:p>
        </p:txBody>
      </p:sp>
      <p:pic>
        <p:nvPicPr>
          <p:cNvPr id="5" name="Content Placeholder 4" descr="A screenshot of a computer&#13;&#10;&#13;&#10;Description automatically generated">
            <a:extLst>
              <a:ext uri="{FF2B5EF4-FFF2-40B4-BE49-F238E27FC236}">
                <a16:creationId xmlns:a16="http://schemas.microsoft.com/office/drawing/2014/main" id="{D335CF66-C6A1-664E-BBC7-B9747EF4EB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5462" y="1658144"/>
            <a:ext cx="8064500" cy="3975100"/>
          </a:xfrm>
        </p:spPr>
      </p:pic>
    </p:spTree>
    <p:extLst>
      <p:ext uri="{BB962C8B-B14F-4D97-AF65-F5344CB8AC3E}">
        <p14:creationId xmlns:p14="http://schemas.microsoft.com/office/powerpoint/2010/main" val="765762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773AD-F912-2F4C-A1CC-3BE7D4ED0509}"/>
              </a:ext>
            </a:extLst>
          </p:cNvPr>
          <p:cNvSpPr>
            <a:spLocks noGrp="1"/>
          </p:cNvSpPr>
          <p:nvPr>
            <p:ph type="title"/>
          </p:nvPr>
        </p:nvSpPr>
        <p:spPr/>
        <p:txBody>
          <a:bodyPr/>
          <a:lstStyle/>
          <a:p>
            <a:r>
              <a:rPr lang="en-US" dirty="0"/>
              <a:t>Section Header</a:t>
            </a:r>
          </a:p>
        </p:txBody>
      </p:sp>
      <p:graphicFrame>
        <p:nvGraphicFramePr>
          <p:cNvPr id="5" name="Table 4">
            <a:extLst>
              <a:ext uri="{FF2B5EF4-FFF2-40B4-BE49-F238E27FC236}">
                <a16:creationId xmlns:a16="http://schemas.microsoft.com/office/drawing/2014/main" id="{98A004F9-CA5D-354F-90D8-1FECF328816E}"/>
              </a:ext>
            </a:extLst>
          </p:cNvPr>
          <p:cNvGraphicFramePr>
            <a:graphicFrameLocks noGrp="1"/>
          </p:cNvGraphicFramePr>
          <p:nvPr>
            <p:extLst>
              <p:ext uri="{D42A27DB-BD31-4B8C-83A1-F6EECF244321}">
                <p14:modId xmlns:p14="http://schemas.microsoft.com/office/powerpoint/2010/main" val="2052938609"/>
              </p:ext>
            </p:extLst>
          </p:nvPr>
        </p:nvGraphicFramePr>
        <p:xfrm>
          <a:off x="1384091" y="4476316"/>
          <a:ext cx="6096000" cy="1483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061329839"/>
                    </a:ext>
                  </a:extLst>
                </a:gridCol>
                <a:gridCol w="3048000">
                  <a:extLst>
                    <a:ext uri="{9D8B030D-6E8A-4147-A177-3AD203B41FA5}">
                      <a16:colId xmlns:a16="http://schemas.microsoft.com/office/drawing/2014/main" val="428435923"/>
                    </a:ext>
                  </a:extLst>
                </a:gridCol>
              </a:tblGrid>
              <a:tr h="370840">
                <a:tc>
                  <a:txBody>
                    <a:bodyPr/>
                    <a:lstStyle/>
                    <a:p>
                      <a:pPr algn="ctr"/>
                      <a:r>
                        <a:rPr lang="en-US" dirty="0"/>
                        <a:t>Name</a:t>
                      </a:r>
                    </a:p>
                  </a:txBody>
                  <a:tcPr/>
                </a:tc>
                <a:tc>
                  <a:txBody>
                    <a:bodyPr/>
                    <a:lstStyle/>
                    <a:p>
                      <a:pPr algn="ctr"/>
                      <a:r>
                        <a:rPr lang="en-US" dirty="0"/>
                        <a:t>Privilege </a:t>
                      </a:r>
                    </a:p>
                  </a:txBody>
                  <a:tcPr/>
                </a:tc>
                <a:extLst>
                  <a:ext uri="{0D108BD9-81ED-4DB2-BD59-A6C34878D82A}">
                    <a16:rowId xmlns:a16="http://schemas.microsoft.com/office/drawing/2014/main" val="2210022776"/>
                  </a:ext>
                </a:extLst>
              </a:tr>
              <a:tr h="370840">
                <a:tc>
                  <a:txBody>
                    <a:bodyPr/>
                    <a:lstStyle/>
                    <a:p>
                      <a:pPr algn="ctr"/>
                      <a:r>
                        <a:rPr lang="en-US" dirty="0"/>
                        <a:t>.code</a:t>
                      </a:r>
                    </a:p>
                  </a:txBody>
                  <a:tcPr/>
                </a:tc>
                <a:tc>
                  <a:txBody>
                    <a:bodyPr/>
                    <a:lstStyle/>
                    <a:p>
                      <a:pPr algn="ctr"/>
                      <a:r>
                        <a:rPr lang="en-US" dirty="0"/>
                        <a:t>Executable, read</a:t>
                      </a:r>
                    </a:p>
                  </a:txBody>
                  <a:tcPr/>
                </a:tc>
                <a:extLst>
                  <a:ext uri="{0D108BD9-81ED-4DB2-BD59-A6C34878D82A}">
                    <a16:rowId xmlns:a16="http://schemas.microsoft.com/office/drawing/2014/main" val="3092780765"/>
                  </a:ext>
                </a:extLst>
              </a:tr>
              <a:tr h="370840">
                <a:tc>
                  <a:txBody>
                    <a:bodyPr/>
                    <a:lstStyle/>
                    <a:p>
                      <a:pPr algn="ctr"/>
                      <a:r>
                        <a:rPr lang="en-US" dirty="0"/>
                        <a:t>.data</a:t>
                      </a:r>
                    </a:p>
                  </a:txBody>
                  <a:tcPr/>
                </a:tc>
                <a:tc>
                  <a:txBody>
                    <a:bodyPr/>
                    <a:lstStyle/>
                    <a:p>
                      <a:pPr algn="ctr"/>
                      <a:r>
                        <a:rPr lang="en-US" dirty="0"/>
                        <a:t>Non-Executable, read/write</a:t>
                      </a:r>
                    </a:p>
                  </a:txBody>
                  <a:tcPr/>
                </a:tc>
                <a:extLst>
                  <a:ext uri="{0D108BD9-81ED-4DB2-BD59-A6C34878D82A}">
                    <a16:rowId xmlns:a16="http://schemas.microsoft.com/office/drawing/2014/main" val="1472614051"/>
                  </a:ext>
                </a:extLst>
              </a:tr>
              <a:tr h="370840">
                <a:tc>
                  <a:txBody>
                    <a:bodyPr/>
                    <a:lstStyle/>
                    <a:p>
                      <a:pPr algn="ctr"/>
                      <a:r>
                        <a:rPr lang="en-US" dirty="0"/>
                        <a:t>.resource</a:t>
                      </a:r>
                    </a:p>
                  </a:txBody>
                  <a:tcPr/>
                </a:tc>
                <a:tc>
                  <a:txBody>
                    <a:bodyPr/>
                    <a:lstStyle/>
                    <a:p>
                      <a:pPr algn="ctr"/>
                      <a:r>
                        <a:rPr lang="en-US" dirty="0"/>
                        <a:t>Non-Executable, read</a:t>
                      </a:r>
                    </a:p>
                  </a:txBody>
                  <a:tcPr/>
                </a:tc>
                <a:extLst>
                  <a:ext uri="{0D108BD9-81ED-4DB2-BD59-A6C34878D82A}">
                    <a16:rowId xmlns:a16="http://schemas.microsoft.com/office/drawing/2014/main" val="529977263"/>
                  </a:ext>
                </a:extLst>
              </a:tr>
            </a:tbl>
          </a:graphicData>
        </a:graphic>
      </p:graphicFrame>
      <p:pic>
        <p:nvPicPr>
          <p:cNvPr id="6" name="Picture 5">
            <a:extLst>
              <a:ext uri="{FF2B5EF4-FFF2-40B4-BE49-F238E27FC236}">
                <a16:creationId xmlns:a16="http://schemas.microsoft.com/office/drawing/2014/main" id="{0F5B8D85-045F-2648-B83B-E98728B96A6E}"/>
              </a:ext>
            </a:extLst>
          </p:cNvPr>
          <p:cNvPicPr>
            <a:picLocks noChangeAspect="1"/>
          </p:cNvPicPr>
          <p:nvPr/>
        </p:nvPicPr>
        <p:blipFill>
          <a:blip r:embed="rId2"/>
          <a:stretch>
            <a:fillRect/>
          </a:stretch>
        </p:blipFill>
        <p:spPr>
          <a:xfrm>
            <a:off x="3232791" y="1001808"/>
            <a:ext cx="2398600" cy="3222000"/>
          </a:xfrm>
          <a:prstGeom prst="rect">
            <a:avLst/>
          </a:prstGeom>
        </p:spPr>
      </p:pic>
    </p:spTree>
    <p:extLst>
      <p:ext uri="{BB962C8B-B14F-4D97-AF65-F5344CB8AC3E}">
        <p14:creationId xmlns:p14="http://schemas.microsoft.com/office/powerpoint/2010/main" val="284809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88262-025D-4541-8598-5F7CCA4C418A}"/>
              </a:ext>
            </a:extLst>
          </p:cNvPr>
          <p:cNvSpPr>
            <a:spLocks noGrp="1"/>
          </p:cNvSpPr>
          <p:nvPr>
            <p:ph type="title"/>
          </p:nvPr>
        </p:nvSpPr>
        <p:spPr/>
        <p:txBody>
          <a:bodyPr/>
          <a:lstStyle/>
          <a:p>
            <a:r>
              <a:rPr lang="en-US" dirty="0"/>
              <a:t>Portable Executable (PE) file</a:t>
            </a:r>
          </a:p>
        </p:txBody>
      </p:sp>
      <p:sp>
        <p:nvSpPr>
          <p:cNvPr id="3" name="Content Placeholder 2">
            <a:extLst>
              <a:ext uri="{FF2B5EF4-FFF2-40B4-BE49-F238E27FC236}">
                <a16:creationId xmlns:a16="http://schemas.microsoft.com/office/drawing/2014/main" id="{A8A28732-EB9B-914E-80F8-E7DA6C5EC6D6}"/>
              </a:ext>
            </a:extLst>
          </p:cNvPr>
          <p:cNvSpPr>
            <a:spLocks noGrp="1"/>
          </p:cNvSpPr>
          <p:nvPr>
            <p:ph idx="1"/>
          </p:nvPr>
        </p:nvSpPr>
        <p:spPr>
          <a:xfrm>
            <a:off x="295275" y="957347"/>
            <a:ext cx="8524875" cy="4313238"/>
          </a:xfrm>
        </p:spPr>
        <p:txBody>
          <a:bodyPr/>
          <a:lstStyle/>
          <a:p>
            <a:r>
              <a:rPr lang="en-US" dirty="0"/>
              <a:t>A Portable Executable (</a:t>
            </a:r>
            <a:r>
              <a:rPr lang="en-US" b="1" dirty="0"/>
              <a:t>PE</a:t>
            </a:r>
            <a:r>
              <a:rPr lang="en-US" dirty="0"/>
              <a:t>) </a:t>
            </a:r>
            <a:r>
              <a:rPr lang="en-US" b="1" dirty="0"/>
              <a:t>file</a:t>
            </a:r>
            <a:r>
              <a:rPr lang="en-US" dirty="0"/>
              <a:t> is the standard binary </a:t>
            </a:r>
            <a:r>
              <a:rPr lang="en-US" b="1" dirty="0"/>
              <a:t>file</a:t>
            </a:r>
            <a:r>
              <a:rPr lang="en-US" dirty="0"/>
              <a:t> format for an </a:t>
            </a:r>
            <a:r>
              <a:rPr lang="en-US" b="1" dirty="0">
                <a:solidFill>
                  <a:srgbClr val="FF0000"/>
                </a:solidFill>
              </a:rPr>
              <a:t>Executable (.exe) or DLL</a:t>
            </a:r>
            <a:r>
              <a:rPr lang="en-US" dirty="0"/>
              <a:t> under Windows NT, Windows 95, and Win32.</a:t>
            </a:r>
          </a:p>
          <a:p>
            <a:r>
              <a:rPr lang="en-US" dirty="0"/>
              <a:t>Derived from COFF (Common Object File Format) in UNIX platform, and it is not really “portable”. </a:t>
            </a:r>
          </a:p>
        </p:txBody>
      </p:sp>
      <p:pic>
        <p:nvPicPr>
          <p:cNvPr id="6" name="Picture 5">
            <a:extLst>
              <a:ext uri="{FF2B5EF4-FFF2-40B4-BE49-F238E27FC236}">
                <a16:creationId xmlns:a16="http://schemas.microsoft.com/office/drawing/2014/main" id="{056F8F39-0B97-D843-B139-BBD03E90905F}"/>
              </a:ext>
            </a:extLst>
          </p:cNvPr>
          <p:cNvPicPr>
            <a:picLocks noChangeAspect="1"/>
          </p:cNvPicPr>
          <p:nvPr/>
        </p:nvPicPr>
        <p:blipFill>
          <a:blip r:embed="rId2"/>
          <a:stretch>
            <a:fillRect/>
          </a:stretch>
        </p:blipFill>
        <p:spPr>
          <a:xfrm>
            <a:off x="1131355" y="2980509"/>
            <a:ext cx="2398600" cy="3222000"/>
          </a:xfrm>
          <a:prstGeom prst="rect">
            <a:avLst/>
          </a:prstGeom>
        </p:spPr>
      </p:pic>
      <p:sp>
        <p:nvSpPr>
          <p:cNvPr id="7" name="Rectangle 6">
            <a:extLst>
              <a:ext uri="{FF2B5EF4-FFF2-40B4-BE49-F238E27FC236}">
                <a16:creationId xmlns:a16="http://schemas.microsoft.com/office/drawing/2014/main" id="{078BE74D-A38D-5B47-84B1-AE1D1C312F66}"/>
              </a:ext>
            </a:extLst>
          </p:cNvPr>
          <p:cNvSpPr/>
          <p:nvPr/>
        </p:nvSpPr>
        <p:spPr bwMode="auto">
          <a:xfrm>
            <a:off x="686820" y="2769600"/>
            <a:ext cx="3218401" cy="3643818"/>
          </a:xfrm>
          <a:prstGeom prst="rect">
            <a:avLst/>
          </a:prstGeom>
          <a:noFill/>
          <a:ln w="57150"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004269A8-9F30-D64B-9BAE-CDDCA5CE6444}"/>
              </a:ext>
            </a:extLst>
          </p:cNvPr>
          <p:cNvSpPr/>
          <p:nvPr/>
        </p:nvSpPr>
        <p:spPr>
          <a:xfrm>
            <a:off x="4280487" y="2769600"/>
            <a:ext cx="4767636" cy="33239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endParaRPr lang="en-US" sz="1400" dirty="0"/>
          </a:p>
          <a:p>
            <a:endParaRPr lang="en-US" sz="1400" dirty="0"/>
          </a:p>
          <a:p>
            <a:r>
              <a:rPr lang="en-US" sz="1400" dirty="0"/>
              <a:t>Now here is the kicker. Even though this specification is spelled out by Microsoft, compilers/linkers chose to ignore some parts of it. </a:t>
            </a:r>
          </a:p>
          <a:p>
            <a:endParaRPr lang="en-US" sz="1400" dirty="0"/>
          </a:p>
          <a:p>
            <a:r>
              <a:rPr lang="en-US" sz="1400" dirty="0"/>
              <a:t>To make things even worse, the Microsoft loader doesn't enforce a good portion of this specification and instead makes assumptions if things start getting weird. </a:t>
            </a:r>
          </a:p>
          <a:p>
            <a:endParaRPr lang="en-US" sz="1400" dirty="0"/>
          </a:p>
          <a:p>
            <a:r>
              <a:rPr lang="en-US" sz="1400" dirty="0"/>
              <a:t>So even though the spec outlined here says a particular field is supposed to hold a certain value, the compiler/linker or </a:t>
            </a:r>
            <a:r>
              <a:rPr lang="en-US" sz="1400" b="1" dirty="0">
                <a:solidFill>
                  <a:srgbClr val="FF0000"/>
                </a:solidFill>
              </a:rPr>
              <a:t>even a malicious actor could put whatever they want in there and the program will likely still run.</a:t>
            </a:r>
            <a:r>
              <a:rPr lang="en-US" sz="1400" dirty="0"/>
              <a:t>..</a:t>
            </a:r>
          </a:p>
        </p:txBody>
      </p:sp>
      <p:pic>
        <p:nvPicPr>
          <p:cNvPr id="10" name="Graphic 9" descr="Neutral Face with No Fill">
            <a:extLst>
              <a:ext uri="{FF2B5EF4-FFF2-40B4-BE49-F238E27FC236}">
                <a16:creationId xmlns:a16="http://schemas.microsoft.com/office/drawing/2014/main" id="{1719E7DF-F0F4-7548-8679-8838A13616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84031" y="2842999"/>
            <a:ext cx="365469" cy="365469"/>
          </a:xfrm>
          <a:prstGeom prst="rect">
            <a:avLst/>
          </a:prstGeom>
        </p:spPr>
      </p:pic>
    </p:spTree>
    <p:extLst>
      <p:ext uri="{BB962C8B-B14F-4D97-AF65-F5344CB8AC3E}">
        <p14:creationId xmlns:p14="http://schemas.microsoft.com/office/powerpoint/2010/main" val="338688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773AD-F912-2F4C-A1CC-3BE7D4ED0509}"/>
              </a:ext>
            </a:extLst>
          </p:cNvPr>
          <p:cNvSpPr>
            <a:spLocks noGrp="1"/>
          </p:cNvSpPr>
          <p:nvPr>
            <p:ph type="title"/>
          </p:nvPr>
        </p:nvSpPr>
        <p:spPr/>
        <p:txBody>
          <a:bodyPr/>
          <a:lstStyle/>
          <a:p>
            <a:r>
              <a:rPr lang="en-US" dirty="0"/>
              <a:t>Section Header</a:t>
            </a:r>
          </a:p>
        </p:txBody>
      </p:sp>
      <p:pic>
        <p:nvPicPr>
          <p:cNvPr id="4" name="Picture 3" descr="A screenshot of a cell phone&#13;&#10;&#13;&#10;Description automatically generated">
            <a:extLst>
              <a:ext uri="{FF2B5EF4-FFF2-40B4-BE49-F238E27FC236}">
                <a16:creationId xmlns:a16="http://schemas.microsoft.com/office/drawing/2014/main" id="{296832DB-D446-D14B-9969-0936462373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21" y="749300"/>
            <a:ext cx="7291327" cy="5969386"/>
          </a:xfrm>
          <a:prstGeom prst="rect">
            <a:avLst/>
          </a:prstGeom>
        </p:spPr>
      </p:pic>
      <p:sp>
        <p:nvSpPr>
          <p:cNvPr id="7" name="Rectangle 6">
            <a:extLst>
              <a:ext uri="{FF2B5EF4-FFF2-40B4-BE49-F238E27FC236}">
                <a16:creationId xmlns:a16="http://schemas.microsoft.com/office/drawing/2014/main" id="{F6EFEAF0-5291-3646-B303-5B0354A6FC7C}"/>
              </a:ext>
            </a:extLst>
          </p:cNvPr>
          <p:cNvSpPr/>
          <p:nvPr/>
        </p:nvSpPr>
        <p:spPr bwMode="auto">
          <a:xfrm>
            <a:off x="1289154" y="4182256"/>
            <a:ext cx="1214203" cy="224852"/>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2F5FA2F6-1349-9742-A909-F31B3B590229}"/>
              </a:ext>
            </a:extLst>
          </p:cNvPr>
          <p:cNvSpPr/>
          <p:nvPr/>
        </p:nvSpPr>
        <p:spPr bwMode="auto">
          <a:xfrm>
            <a:off x="1125650" y="4559508"/>
            <a:ext cx="1377707" cy="224852"/>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2DEB8DEE-0484-E74E-88B4-CCBD9D9E85C1}"/>
              </a:ext>
            </a:extLst>
          </p:cNvPr>
          <p:cNvSpPr/>
          <p:nvPr/>
        </p:nvSpPr>
        <p:spPr bwMode="auto">
          <a:xfrm>
            <a:off x="1125650" y="4784360"/>
            <a:ext cx="1377707" cy="224852"/>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5EEACBEB-58D7-1F47-98A2-CB3DC6FB00BC}"/>
              </a:ext>
            </a:extLst>
          </p:cNvPr>
          <p:cNvSpPr/>
          <p:nvPr/>
        </p:nvSpPr>
        <p:spPr bwMode="auto">
          <a:xfrm>
            <a:off x="1125650" y="5931317"/>
            <a:ext cx="1467648" cy="224852"/>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7468D400-C478-A44B-A9B0-1E116C127663}"/>
              </a:ext>
            </a:extLst>
          </p:cNvPr>
          <p:cNvSpPr/>
          <p:nvPr/>
        </p:nvSpPr>
        <p:spPr bwMode="auto">
          <a:xfrm>
            <a:off x="1125650" y="5009212"/>
            <a:ext cx="1557589" cy="224852"/>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06862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C3D99-C070-A84C-84DE-68BB94F20EE4}"/>
              </a:ext>
            </a:extLst>
          </p:cNvPr>
          <p:cNvSpPr>
            <a:spLocks noGrp="1"/>
          </p:cNvSpPr>
          <p:nvPr>
            <p:ph type="title"/>
          </p:nvPr>
        </p:nvSpPr>
        <p:spPr/>
        <p:txBody>
          <a:bodyPr/>
          <a:lstStyle/>
          <a:p>
            <a:r>
              <a:rPr lang="en-US" dirty="0"/>
              <a:t>Section Header</a:t>
            </a:r>
          </a:p>
        </p:txBody>
      </p:sp>
      <p:graphicFrame>
        <p:nvGraphicFramePr>
          <p:cNvPr id="4" name="Table 3">
            <a:extLst>
              <a:ext uri="{FF2B5EF4-FFF2-40B4-BE49-F238E27FC236}">
                <a16:creationId xmlns:a16="http://schemas.microsoft.com/office/drawing/2014/main" id="{FEDCFDE9-64B8-E448-AE38-20E3EC610A8D}"/>
              </a:ext>
            </a:extLst>
          </p:cNvPr>
          <p:cNvGraphicFramePr>
            <a:graphicFrameLocks noGrp="1"/>
          </p:cNvGraphicFramePr>
          <p:nvPr>
            <p:extLst>
              <p:ext uri="{D42A27DB-BD31-4B8C-83A1-F6EECF244321}">
                <p14:modId xmlns:p14="http://schemas.microsoft.com/office/powerpoint/2010/main" val="3852553247"/>
              </p:ext>
            </p:extLst>
          </p:nvPr>
        </p:nvGraphicFramePr>
        <p:xfrm>
          <a:off x="160597" y="898448"/>
          <a:ext cx="6096000" cy="439420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533634442"/>
                    </a:ext>
                  </a:extLst>
                </a:gridCol>
                <a:gridCol w="3048000">
                  <a:extLst>
                    <a:ext uri="{9D8B030D-6E8A-4147-A177-3AD203B41FA5}">
                      <a16:colId xmlns:a16="http://schemas.microsoft.com/office/drawing/2014/main" val="2817555216"/>
                    </a:ext>
                  </a:extLst>
                </a:gridCol>
              </a:tblGrid>
              <a:tr h="370840">
                <a:tc>
                  <a:txBody>
                    <a:bodyPr/>
                    <a:lstStyle/>
                    <a:p>
                      <a:pPr algn="ctr"/>
                      <a:r>
                        <a:rPr lang="en-US" dirty="0"/>
                        <a:t>Members</a:t>
                      </a:r>
                    </a:p>
                  </a:txBody>
                  <a:tcPr/>
                </a:tc>
                <a:tc>
                  <a:txBody>
                    <a:bodyPr/>
                    <a:lstStyle/>
                    <a:p>
                      <a:pPr algn="ctr"/>
                      <a:r>
                        <a:rPr lang="en-US" dirty="0"/>
                        <a:t>Meaning</a:t>
                      </a:r>
                    </a:p>
                  </a:txBody>
                  <a:tcPr/>
                </a:tc>
                <a:extLst>
                  <a:ext uri="{0D108BD9-81ED-4DB2-BD59-A6C34878D82A}">
                    <a16:rowId xmlns:a16="http://schemas.microsoft.com/office/drawing/2014/main" val="2338923418"/>
                  </a:ext>
                </a:extLst>
              </a:tr>
              <a:tr h="370840">
                <a:tc>
                  <a:txBody>
                    <a:bodyPr/>
                    <a:lstStyle/>
                    <a:p>
                      <a:pPr algn="ctr"/>
                      <a:r>
                        <a:rPr lang="en-US" dirty="0" err="1"/>
                        <a:t>VirtualSize</a:t>
                      </a:r>
                      <a:endParaRPr lang="en-US" dirty="0"/>
                    </a:p>
                  </a:txBody>
                  <a:tcPr/>
                </a:tc>
                <a:tc>
                  <a:txBody>
                    <a:bodyPr/>
                    <a:lstStyle/>
                    <a:p>
                      <a:pPr algn="ctr"/>
                      <a:r>
                        <a:rPr lang="en-US" sz="1800" b="1" i="0" kern="1200" dirty="0">
                          <a:solidFill>
                            <a:schemeClr val="dk1"/>
                          </a:solidFill>
                          <a:effectLst/>
                          <a:latin typeface="+mn-lt"/>
                          <a:ea typeface="+mn-ea"/>
                          <a:cs typeface="+mn-cs"/>
                        </a:rPr>
                        <a:t>The total size of the section </a:t>
                      </a:r>
                      <a:r>
                        <a:rPr lang="en-US" sz="1800" b="0" i="0" kern="1200" dirty="0">
                          <a:solidFill>
                            <a:schemeClr val="dk1"/>
                          </a:solidFill>
                          <a:effectLst/>
                          <a:latin typeface="+mn-lt"/>
                          <a:ea typeface="+mn-ea"/>
                          <a:cs typeface="+mn-cs"/>
                        </a:rPr>
                        <a:t>when loaded into memory, in bytes. </a:t>
                      </a:r>
                      <a:endParaRPr lang="en-US" dirty="0"/>
                    </a:p>
                  </a:txBody>
                  <a:tcPr/>
                </a:tc>
                <a:extLst>
                  <a:ext uri="{0D108BD9-81ED-4DB2-BD59-A6C34878D82A}">
                    <a16:rowId xmlns:a16="http://schemas.microsoft.com/office/drawing/2014/main" val="4209782798"/>
                  </a:ext>
                </a:extLst>
              </a:tr>
              <a:tr h="370840">
                <a:tc>
                  <a:txBody>
                    <a:bodyPr/>
                    <a:lstStyle/>
                    <a:p>
                      <a:pPr algn="ctr"/>
                      <a:r>
                        <a:rPr lang="en-US" dirty="0" err="1"/>
                        <a:t>VirtualAddress</a:t>
                      </a:r>
                      <a:endParaRPr lang="en-US" dirty="0"/>
                    </a:p>
                  </a:txBody>
                  <a:tcPr/>
                </a:tc>
                <a:tc>
                  <a:txBody>
                    <a:bodyPr/>
                    <a:lstStyle/>
                    <a:p>
                      <a:pPr algn="ctr"/>
                      <a:r>
                        <a:rPr lang="en-US" sz="1800" b="1" i="0" kern="1200" dirty="0">
                          <a:solidFill>
                            <a:schemeClr val="dk1"/>
                          </a:solidFill>
                          <a:effectLst/>
                          <a:latin typeface="+mn-lt"/>
                          <a:ea typeface="+mn-ea"/>
                          <a:cs typeface="+mn-cs"/>
                        </a:rPr>
                        <a:t>The address of the first byte of the section </a:t>
                      </a:r>
                      <a:r>
                        <a:rPr lang="en-US" sz="1800" b="0" i="0" kern="1200" dirty="0">
                          <a:solidFill>
                            <a:schemeClr val="dk1"/>
                          </a:solidFill>
                          <a:effectLst/>
                          <a:latin typeface="+mn-lt"/>
                          <a:ea typeface="+mn-ea"/>
                          <a:cs typeface="+mn-cs"/>
                        </a:rPr>
                        <a:t>when loaded into memory (RVA)</a:t>
                      </a:r>
                      <a:endParaRPr lang="en-US" dirty="0"/>
                    </a:p>
                  </a:txBody>
                  <a:tcPr/>
                </a:tc>
                <a:extLst>
                  <a:ext uri="{0D108BD9-81ED-4DB2-BD59-A6C34878D82A}">
                    <a16:rowId xmlns:a16="http://schemas.microsoft.com/office/drawing/2014/main" val="1871967338"/>
                  </a:ext>
                </a:extLst>
              </a:tr>
              <a:tr h="370840">
                <a:tc>
                  <a:txBody>
                    <a:bodyPr/>
                    <a:lstStyle/>
                    <a:p>
                      <a:pPr algn="ctr"/>
                      <a:r>
                        <a:rPr lang="en-US" dirty="0" err="1"/>
                        <a:t>SizeOfRaw</a:t>
                      </a:r>
                      <a:r>
                        <a:rPr lang="en-US" dirty="0"/>
                        <a:t> Data</a:t>
                      </a:r>
                    </a:p>
                  </a:txBody>
                  <a:tcPr/>
                </a:tc>
                <a:tc>
                  <a:txBody>
                    <a:bodyPr/>
                    <a:lstStyle/>
                    <a:p>
                      <a:pPr algn="ctr"/>
                      <a:r>
                        <a:rPr lang="en-US" sz="1800" b="1" i="0" kern="1200" dirty="0">
                          <a:solidFill>
                            <a:schemeClr val="dk1"/>
                          </a:solidFill>
                          <a:effectLst/>
                          <a:latin typeface="+mn-lt"/>
                          <a:ea typeface="+mn-ea"/>
                          <a:cs typeface="+mn-cs"/>
                        </a:rPr>
                        <a:t>The size of the section data on disk</a:t>
                      </a:r>
                      <a:r>
                        <a:rPr lang="en-US" sz="1800" b="0" i="0" kern="1200" dirty="0">
                          <a:solidFill>
                            <a:schemeClr val="dk1"/>
                          </a:solidFill>
                          <a:effectLst/>
                          <a:latin typeface="+mn-lt"/>
                          <a:ea typeface="+mn-ea"/>
                          <a:cs typeface="+mn-cs"/>
                        </a:rPr>
                        <a:t>, in bytes. </a:t>
                      </a:r>
                      <a:endParaRPr lang="en-US" dirty="0"/>
                    </a:p>
                  </a:txBody>
                  <a:tcPr/>
                </a:tc>
                <a:extLst>
                  <a:ext uri="{0D108BD9-81ED-4DB2-BD59-A6C34878D82A}">
                    <a16:rowId xmlns:a16="http://schemas.microsoft.com/office/drawing/2014/main" val="1220972919"/>
                  </a:ext>
                </a:extLst>
              </a:tr>
              <a:tr h="370840">
                <a:tc>
                  <a:txBody>
                    <a:bodyPr/>
                    <a:lstStyle/>
                    <a:p>
                      <a:pPr algn="ctr"/>
                      <a:r>
                        <a:rPr lang="en-US" dirty="0" err="1"/>
                        <a:t>PointerToRawData</a:t>
                      </a:r>
                      <a:endParaRPr lang="en-US" dirty="0"/>
                    </a:p>
                  </a:txBody>
                  <a:tcPr/>
                </a:tc>
                <a:tc>
                  <a:txBody>
                    <a:bodyPr/>
                    <a:lstStyle/>
                    <a:p>
                      <a:pPr algn="ctr"/>
                      <a:r>
                        <a:rPr lang="en-US" sz="1800" b="1" i="0" kern="1200" dirty="0">
                          <a:solidFill>
                            <a:schemeClr val="dk1"/>
                          </a:solidFill>
                          <a:effectLst/>
                          <a:latin typeface="+mn-lt"/>
                          <a:ea typeface="+mn-ea"/>
                          <a:cs typeface="+mn-cs"/>
                        </a:rPr>
                        <a:t>The address of the first byte of the section on disk</a:t>
                      </a:r>
                      <a:r>
                        <a:rPr lang="en-US" sz="1800" b="0" i="0" kern="1200" dirty="0">
                          <a:solidFill>
                            <a:schemeClr val="dk1"/>
                          </a:solidFill>
                          <a:effectLst/>
                          <a:latin typeface="+mn-lt"/>
                          <a:ea typeface="+mn-ea"/>
                          <a:cs typeface="+mn-cs"/>
                        </a:rPr>
                        <a:t>.</a:t>
                      </a:r>
                      <a:endParaRPr lang="en-US" dirty="0"/>
                    </a:p>
                  </a:txBody>
                  <a:tcPr/>
                </a:tc>
                <a:extLst>
                  <a:ext uri="{0D108BD9-81ED-4DB2-BD59-A6C34878D82A}">
                    <a16:rowId xmlns:a16="http://schemas.microsoft.com/office/drawing/2014/main" val="225107727"/>
                  </a:ext>
                </a:extLst>
              </a:tr>
              <a:tr h="370840">
                <a:tc>
                  <a:txBody>
                    <a:bodyPr/>
                    <a:lstStyle/>
                    <a:p>
                      <a:pPr algn="ctr"/>
                      <a:r>
                        <a:rPr lang="en-US" dirty="0"/>
                        <a:t>Characteristics</a:t>
                      </a:r>
                    </a:p>
                  </a:txBody>
                  <a:tcPr/>
                </a:tc>
                <a:tc>
                  <a:txBody>
                    <a:bodyPr/>
                    <a:lstStyle/>
                    <a:p>
                      <a:pPr algn="ctr"/>
                      <a:r>
                        <a:rPr lang="en-US" sz="1800" b="0" i="0" kern="1200" dirty="0">
                          <a:solidFill>
                            <a:schemeClr val="dk1"/>
                          </a:solidFill>
                          <a:effectLst/>
                          <a:latin typeface="+mn-lt"/>
                          <a:ea typeface="+mn-ea"/>
                          <a:cs typeface="+mn-cs"/>
                        </a:rPr>
                        <a:t>The characteristics of the image.</a:t>
                      </a:r>
                      <a:endParaRPr lang="en-US" dirty="0"/>
                    </a:p>
                  </a:txBody>
                  <a:tcPr/>
                </a:tc>
                <a:extLst>
                  <a:ext uri="{0D108BD9-81ED-4DB2-BD59-A6C34878D82A}">
                    <a16:rowId xmlns:a16="http://schemas.microsoft.com/office/drawing/2014/main" val="2492250350"/>
                  </a:ext>
                </a:extLst>
              </a:tr>
            </a:tbl>
          </a:graphicData>
        </a:graphic>
      </p:graphicFrame>
      <p:pic>
        <p:nvPicPr>
          <p:cNvPr id="7" name="Picture 6">
            <a:extLst>
              <a:ext uri="{FF2B5EF4-FFF2-40B4-BE49-F238E27FC236}">
                <a16:creationId xmlns:a16="http://schemas.microsoft.com/office/drawing/2014/main" id="{6193D4AA-E675-CF4A-8C58-AED167048E11}"/>
              </a:ext>
            </a:extLst>
          </p:cNvPr>
          <p:cNvPicPr>
            <a:picLocks noChangeAspect="1"/>
          </p:cNvPicPr>
          <p:nvPr/>
        </p:nvPicPr>
        <p:blipFill>
          <a:blip r:embed="rId2"/>
          <a:stretch>
            <a:fillRect/>
          </a:stretch>
        </p:blipFill>
        <p:spPr>
          <a:xfrm>
            <a:off x="6302335" y="898448"/>
            <a:ext cx="2841665" cy="3429000"/>
          </a:xfrm>
          <a:prstGeom prst="rect">
            <a:avLst/>
          </a:prstGeom>
        </p:spPr>
      </p:pic>
      <p:sp>
        <p:nvSpPr>
          <p:cNvPr id="8" name="Rectangle 7">
            <a:extLst>
              <a:ext uri="{FF2B5EF4-FFF2-40B4-BE49-F238E27FC236}">
                <a16:creationId xmlns:a16="http://schemas.microsoft.com/office/drawing/2014/main" id="{4F8D553A-8B6E-C640-8C77-B0B88E2D5034}"/>
              </a:ext>
            </a:extLst>
          </p:cNvPr>
          <p:cNvSpPr/>
          <p:nvPr/>
        </p:nvSpPr>
        <p:spPr>
          <a:xfrm>
            <a:off x="2474079" y="5740737"/>
            <a:ext cx="6669921" cy="1015663"/>
          </a:xfrm>
          <a:prstGeom prst="rect">
            <a:avLst/>
          </a:prstGeom>
        </p:spPr>
        <p:txBody>
          <a:bodyPr wrap="square">
            <a:spAutoFit/>
          </a:bodyPr>
          <a:lstStyle/>
          <a:p>
            <a:r>
              <a:rPr lang="en-US" dirty="0"/>
              <a:t>https://</a:t>
            </a:r>
            <a:r>
              <a:rPr lang="en-US" dirty="0" err="1"/>
              <a:t>docs.microsoft.com</a:t>
            </a:r>
            <a:r>
              <a:rPr lang="en-US" dirty="0"/>
              <a:t>/</a:t>
            </a:r>
            <a:r>
              <a:rPr lang="en-US" dirty="0" err="1"/>
              <a:t>en</a:t>
            </a:r>
            <a:r>
              <a:rPr lang="en-US" dirty="0"/>
              <a:t>-us/windows/desktop/</a:t>
            </a:r>
            <a:r>
              <a:rPr lang="en-US" dirty="0" err="1"/>
              <a:t>api</a:t>
            </a:r>
            <a:r>
              <a:rPr lang="en-US" dirty="0"/>
              <a:t>/</a:t>
            </a:r>
            <a:r>
              <a:rPr lang="en-US" dirty="0" err="1"/>
              <a:t>winnt</a:t>
            </a:r>
            <a:r>
              <a:rPr lang="en-US" dirty="0"/>
              <a:t>/ns-</a:t>
            </a:r>
            <a:r>
              <a:rPr lang="en-US" dirty="0" err="1"/>
              <a:t>winnt</a:t>
            </a:r>
            <a:r>
              <a:rPr lang="en-US" dirty="0"/>
              <a:t>-_</a:t>
            </a:r>
            <a:r>
              <a:rPr lang="en-US" dirty="0" err="1"/>
              <a:t>image_section_header</a:t>
            </a:r>
            <a:endParaRPr lang="en-US" dirty="0"/>
          </a:p>
        </p:txBody>
      </p:sp>
    </p:spTree>
    <p:extLst>
      <p:ext uri="{BB962C8B-B14F-4D97-AF65-F5344CB8AC3E}">
        <p14:creationId xmlns:p14="http://schemas.microsoft.com/office/powerpoint/2010/main" val="1646199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D3767-FD55-0C40-892D-ADE090687129}"/>
              </a:ext>
            </a:extLst>
          </p:cNvPr>
          <p:cNvSpPr>
            <a:spLocks noGrp="1"/>
          </p:cNvSpPr>
          <p:nvPr>
            <p:ph type="title"/>
          </p:nvPr>
        </p:nvSpPr>
        <p:spPr/>
        <p:txBody>
          <a:bodyPr/>
          <a:lstStyle/>
          <a:p>
            <a:r>
              <a:rPr lang="en-US" dirty="0"/>
              <a:t>Section Header</a:t>
            </a:r>
          </a:p>
        </p:txBody>
      </p:sp>
      <p:pic>
        <p:nvPicPr>
          <p:cNvPr id="5" name="Content Placeholder 4" descr="A blue and white text&#13;&#10;&#13;&#10;Description automatically generated">
            <a:extLst>
              <a:ext uri="{FF2B5EF4-FFF2-40B4-BE49-F238E27FC236}">
                <a16:creationId xmlns:a16="http://schemas.microsoft.com/office/drawing/2014/main" id="{1586691D-C21B-A140-B471-C80DB3D193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0712" y="2820194"/>
            <a:ext cx="7874000" cy="1651000"/>
          </a:xfrm>
        </p:spPr>
      </p:pic>
    </p:spTree>
    <p:extLst>
      <p:ext uri="{BB962C8B-B14F-4D97-AF65-F5344CB8AC3E}">
        <p14:creationId xmlns:p14="http://schemas.microsoft.com/office/powerpoint/2010/main" val="2306203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534B8-35DE-FC42-98C1-97ECD50F2D83}"/>
              </a:ext>
            </a:extLst>
          </p:cNvPr>
          <p:cNvSpPr>
            <a:spLocks noGrp="1"/>
          </p:cNvSpPr>
          <p:nvPr>
            <p:ph type="title"/>
          </p:nvPr>
        </p:nvSpPr>
        <p:spPr/>
        <p:txBody>
          <a:bodyPr/>
          <a:lstStyle/>
          <a:p>
            <a:r>
              <a:rPr lang="en-US" dirty="0"/>
              <a:t>Inspecting PE Header Information in Linux</a:t>
            </a:r>
          </a:p>
        </p:txBody>
      </p:sp>
      <p:pic>
        <p:nvPicPr>
          <p:cNvPr id="5" name="Content Placeholder 4" descr="A close up of a screen&#13;&#10;&#13;&#10;Description automatically generated">
            <a:extLst>
              <a:ext uri="{FF2B5EF4-FFF2-40B4-BE49-F238E27FC236}">
                <a16:creationId xmlns:a16="http://schemas.microsoft.com/office/drawing/2014/main" id="{81FED693-63B4-F649-BB06-BADCCF7C12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275" y="1246472"/>
            <a:ext cx="8524875" cy="990941"/>
          </a:xfrm>
        </p:spPr>
      </p:pic>
      <p:pic>
        <p:nvPicPr>
          <p:cNvPr id="7" name="Picture 6" descr="A close up of text on a black background&#13;&#10;&#13;&#10;Description automatically generated">
            <a:extLst>
              <a:ext uri="{FF2B5EF4-FFF2-40B4-BE49-F238E27FC236}">
                <a16:creationId xmlns:a16="http://schemas.microsoft.com/office/drawing/2014/main" id="{8B257BFB-88B1-264D-A912-94D65FFA4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22251"/>
            <a:ext cx="9144000" cy="1013498"/>
          </a:xfrm>
          <a:prstGeom prst="rect">
            <a:avLst/>
          </a:prstGeom>
        </p:spPr>
      </p:pic>
    </p:spTree>
    <p:extLst>
      <p:ext uri="{BB962C8B-B14F-4D97-AF65-F5344CB8AC3E}">
        <p14:creationId xmlns:p14="http://schemas.microsoft.com/office/powerpoint/2010/main" val="3881401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89BF0-6B95-354E-8B3E-7EE654116421}"/>
              </a:ext>
            </a:extLst>
          </p:cNvPr>
          <p:cNvSpPr>
            <a:spLocks noGrp="1"/>
          </p:cNvSpPr>
          <p:nvPr>
            <p:ph type="title"/>
          </p:nvPr>
        </p:nvSpPr>
        <p:spPr/>
        <p:txBody>
          <a:bodyPr/>
          <a:lstStyle/>
          <a:p>
            <a:r>
              <a:rPr lang="en-US" dirty="0"/>
              <a:t>Inspecting PE Header Information</a:t>
            </a:r>
          </a:p>
        </p:txBody>
      </p:sp>
      <p:pic>
        <p:nvPicPr>
          <p:cNvPr id="5" name="Content Placeholder 4" descr="A screenshot of a cell phone&#13;&#10;&#13;&#10;Description automatically generated">
            <a:extLst>
              <a:ext uri="{FF2B5EF4-FFF2-40B4-BE49-F238E27FC236}">
                <a16:creationId xmlns:a16="http://schemas.microsoft.com/office/drawing/2014/main" id="{2CCA1009-BB01-644C-B79B-7AA5C28232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654" y="745551"/>
            <a:ext cx="8520112" cy="6052365"/>
          </a:xfrm>
        </p:spPr>
      </p:pic>
    </p:spTree>
    <p:extLst>
      <p:ext uri="{BB962C8B-B14F-4D97-AF65-F5344CB8AC3E}">
        <p14:creationId xmlns:p14="http://schemas.microsoft.com/office/powerpoint/2010/main" val="723499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799EA-E911-4846-AF71-FC1092BE5271}"/>
              </a:ext>
            </a:extLst>
          </p:cNvPr>
          <p:cNvSpPr>
            <a:spLocks noGrp="1"/>
          </p:cNvSpPr>
          <p:nvPr>
            <p:ph type="title"/>
          </p:nvPr>
        </p:nvSpPr>
        <p:spPr/>
        <p:txBody>
          <a:bodyPr/>
          <a:lstStyle/>
          <a:p>
            <a:r>
              <a:rPr lang="en-US" dirty="0"/>
              <a:t>Examining PE Section Table and Sections</a:t>
            </a:r>
          </a:p>
        </p:txBody>
      </p:sp>
      <p:sp>
        <p:nvSpPr>
          <p:cNvPr id="3" name="Content Placeholder 2">
            <a:extLst>
              <a:ext uri="{FF2B5EF4-FFF2-40B4-BE49-F238E27FC236}">
                <a16:creationId xmlns:a16="http://schemas.microsoft.com/office/drawing/2014/main" id="{686B5E4B-F3CA-8C4F-BF3B-9B2A4221D982}"/>
              </a:ext>
            </a:extLst>
          </p:cNvPr>
          <p:cNvSpPr>
            <a:spLocks noGrp="1"/>
          </p:cNvSpPr>
          <p:nvPr>
            <p:ph idx="1"/>
          </p:nvPr>
        </p:nvSpPr>
        <p:spPr/>
        <p:txBody>
          <a:bodyPr/>
          <a:lstStyle/>
          <a:p>
            <a:r>
              <a:rPr lang="en-US" dirty="0"/>
              <a:t>https://</a:t>
            </a:r>
            <a:r>
              <a:rPr lang="en-US" dirty="0" err="1"/>
              <a:t>hub.docker.com</a:t>
            </a:r>
            <a:r>
              <a:rPr lang="en-US" dirty="0"/>
              <a:t>/r/</a:t>
            </a:r>
            <a:r>
              <a:rPr lang="en-US" dirty="0" err="1"/>
              <a:t>remnux</a:t>
            </a:r>
            <a:r>
              <a:rPr lang="en-US" dirty="0"/>
              <a:t>/</a:t>
            </a:r>
            <a:r>
              <a:rPr lang="en-US" dirty="0" err="1"/>
              <a:t>pescanner</a:t>
            </a:r>
            <a:r>
              <a:rPr lang="en-US" dirty="0"/>
              <a:t>/</a:t>
            </a:r>
          </a:p>
        </p:txBody>
      </p:sp>
    </p:spTree>
    <p:extLst>
      <p:ext uri="{BB962C8B-B14F-4D97-AF65-F5344CB8AC3E}">
        <p14:creationId xmlns:p14="http://schemas.microsoft.com/office/powerpoint/2010/main" val="3572392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C6201-B0CE-AD4A-8600-F87CA7BBCF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FF3ABB-3CD0-DC48-9641-D3ED17C369BE}"/>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B3F73F0F-76ED-D04A-B644-AE66A8B7AA8F}"/>
              </a:ext>
            </a:extLst>
          </p:cNvPr>
          <p:cNvSpPr/>
          <p:nvPr/>
        </p:nvSpPr>
        <p:spPr>
          <a:xfrm>
            <a:off x="1936931" y="2582902"/>
            <a:ext cx="5622758" cy="646331"/>
          </a:xfrm>
          <a:prstGeom prst="rect">
            <a:avLst/>
          </a:prstGeom>
        </p:spPr>
        <p:txBody>
          <a:bodyPr wrap="none">
            <a:spAutoFit/>
          </a:bodyPr>
          <a:lstStyle/>
          <a:p>
            <a:r>
              <a:rPr lang="en-US" sz="3600" dirty="0"/>
              <a:t>IAT (Import Address Table)</a:t>
            </a:r>
          </a:p>
        </p:txBody>
      </p:sp>
    </p:spTree>
    <p:extLst>
      <p:ext uri="{BB962C8B-B14F-4D97-AF65-F5344CB8AC3E}">
        <p14:creationId xmlns:p14="http://schemas.microsoft.com/office/powerpoint/2010/main" val="2639396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7A082-428C-CC44-932E-4D3E4AB8607B}"/>
              </a:ext>
            </a:extLst>
          </p:cNvPr>
          <p:cNvSpPr>
            <a:spLocks noGrp="1"/>
          </p:cNvSpPr>
          <p:nvPr>
            <p:ph type="title"/>
          </p:nvPr>
        </p:nvSpPr>
        <p:spPr/>
        <p:txBody>
          <a:bodyPr/>
          <a:lstStyle/>
          <a:p>
            <a:r>
              <a:rPr lang="en-US" dirty="0"/>
              <a:t>IAT (Import Address Table)</a:t>
            </a:r>
          </a:p>
        </p:txBody>
      </p:sp>
      <p:sp>
        <p:nvSpPr>
          <p:cNvPr id="4" name="Content Placeholder 3">
            <a:extLst>
              <a:ext uri="{FF2B5EF4-FFF2-40B4-BE49-F238E27FC236}">
                <a16:creationId xmlns:a16="http://schemas.microsoft.com/office/drawing/2014/main" id="{FFDFA5D5-C0DC-E743-8CFC-444589BF459A}"/>
              </a:ext>
            </a:extLst>
          </p:cNvPr>
          <p:cNvSpPr>
            <a:spLocks noGrp="1"/>
          </p:cNvSpPr>
          <p:nvPr>
            <p:ph idx="1"/>
          </p:nvPr>
        </p:nvSpPr>
        <p:spPr/>
        <p:txBody>
          <a:bodyPr/>
          <a:lstStyle/>
          <a:p>
            <a:r>
              <a:rPr lang="en-US" dirty="0"/>
              <a:t>Let’s review the concept of DLL (Dynamic Link Library) </a:t>
            </a:r>
            <a:r>
              <a:rPr lang="en-US" b="1" dirty="0">
                <a:solidFill>
                  <a:srgbClr val="FF0000"/>
                </a:solidFill>
              </a:rPr>
              <a:t>again</a:t>
            </a:r>
            <a:r>
              <a:rPr lang="en-US" dirty="0"/>
              <a:t>… </a:t>
            </a:r>
          </a:p>
        </p:txBody>
      </p:sp>
    </p:spTree>
    <p:extLst>
      <p:ext uri="{BB962C8B-B14F-4D97-AF65-F5344CB8AC3E}">
        <p14:creationId xmlns:p14="http://schemas.microsoft.com/office/powerpoint/2010/main" val="2021126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2A4E-CDF2-2541-BB81-11FB515F4FA9}"/>
              </a:ext>
            </a:extLst>
          </p:cNvPr>
          <p:cNvSpPr>
            <a:spLocks noGrp="1"/>
          </p:cNvSpPr>
          <p:nvPr>
            <p:ph type="title"/>
          </p:nvPr>
        </p:nvSpPr>
        <p:spPr/>
        <p:txBody>
          <a:bodyPr/>
          <a:lstStyle/>
          <a:p>
            <a:endParaRPr lang="en-US"/>
          </a:p>
        </p:txBody>
      </p:sp>
      <p:sp>
        <p:nvSpPr>
          <p:cNvPr id="3" name="Rectangle 2">
            <a:extLst>
              <a:ext uri="{FF2B5EF4-FFF2-40B4-BE49-F238E27FC236}">
                <a16:creationId xmlns:a16="http://schemas.microsoft.com/office/drawing/2014/main" id="{ED7CB9BF-DF04-D448-999C-190D45A1783C}"/>
              </a:ext>
            </a:extLst>
          </p:cNvPr>
          <p:cNvSpPr/>
          <p:nvPr/>
        </p:nvSpPr>
        <p:spPr>
          <a:xfrm>
            <a:off x="1565203" y="2354621"/>
            <a:ext cx="5989782" cy="707886"/>
          </a:xfrm>
          <a:prstGeom prst="rect">
            <a:avLst/>
          </a:prstGeom>
        </p:spPr>
        <p:txBody>
          <a:bodyPr wrap="square">
            <a:spAutoFit/>
          </a:bodyPr>
          <a:lstStyle/>
          <a:p>
            <a:pPr algn="ctr"/>
            <a:r>
              <a:rPr lang="en-US" altLang="zh-CN" sz="4000" b="1" dirty="0">
                <a:latin typeface="Agency FB" panose="020B0503020202020204" pitchFamily="34" charset="0"/>
                <a:ea typeface="Calibri" charset="0"/>
                <a:cs typeface="Calibri" charset="0"/>
                <a:sym typeface="Arial" charset="0"/>
              </a:rPr>
              <a:t>Dynamic</a:t>
            </a:r>
            <a:r>
              <a:rPr lang="zh-CN" altLang="en-US" sz="4000" b="1" dirty="0">
                <a:latin typeface="Agency FB" panose="020B0503020202020204" pitchFamily="34" charset="0"/>
                <a:ea typeface="Calibri" charset="0"/>
                <a:cs typeface="Calibri" charset="0"/>
                <a:sym typeface="Arial" charset="0"/>
              </a:rPr>
              <a:t> </a:t>
            </a:r>
            <a:r>
              <a:rPr lang="en-US" altLang="zh-CN" sz="4000" b="1" dirty="0">
                <a:latin typeface="Agency FB" panose="020B0503020202020204" pitchFamily="34" charset="0"/>
                <a:ea typeface="Calibri" charset="0"/>
                <a:cs typeface="Calibri" charset="0"/>
                <a:sym typeface="Arial" charset="0"/>
              </a:rPr>
              <a:t>Linking</a:t>
            </a:r>
          </a:p>
        </p:txBody>
      </p:sp>
    </p:spTree>
    <p:extLst>
      <p:ext uri="{BB962C8B-B14F-4D97-AF65-F5344CB8AC3E}">
        <p14:creationId xmlns:p14="http://schemas.microsoft.com/office/powerpoint/2010/main" val="544675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81AD4-2271-7E46-AED8-737186C600A7}"/>
              </a:ext>
            </a:extLst>
          </p:cNvPr>
          <p:cNvSpPr>
            <a:spLocks noGrp="1"/>
          </p:cNvSpPr>
          <p:nvPr>
            <p:ph type="title"/>
          </p:nvPr>
        </p:nvSpPr>
        <p:spPr/>
        <p:txBody>
          <a:bodyPr/>
          <a:lstStyle/>
          <a:p>
            <a:r>
              <a:rPr lang="en-US" dirty="0"/>
              <a:t>16-Bit DOS System</a:t>
            </a:r>
          </a:p>
        </p:txBody>
      </p:sp>
      <p:pic>
        <p:nvPicPr>
          <p:cNvPr id="4" name="Picture 3" descr="A screenshot of a cell phone&#13;&#10;&#13;&#10;Description automatically generated">
            <a:extLst>
              <a:ext uri="{FF2B5EF4-FFF2-40B4-BE49-F238E27FC236}">
                <a16:creationId xmlns:a16="http://schemas.microsoft.com/office/drawing/2014/main" id="{0A5F96FB-5C3C-F342-8553-EC58F7043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38" y="749300"/>
            <a:ext cx="8458200" cy="5537200"/>
          </a:xfrm>
          <a:prstGeom prst="rect">
            <a:avLst/>
          </a:prstGeom>
        </p:spPr>
      </p:pic>
      <p:sp>
        <p:nvSpPr>
          <p:cNvPr id="5" name="TextBox 4">
            <a:extLst>
              <a:ext uri="{FF2B5EF4-FFF2-40B4-BE49-F238E27FC236}">
                <a16:creationId xmlns:a16="http://schemas.microsoft.com/office/drawing/2014/main" id="{6EAB0CBB-00A9-7F4B-A9F7-979F0B2A9EFA}"/>
              </a:ext>
            </a:extLst>
          </p:cNvPr>
          <p:cNvSpPr txBox="1"/>
          <p:nvPr/>
        </p:nvSpPr>
        <p:spPr>
          <a:xfrm>
            <a:off x="487017" y="1063487"/>
            <a:ext cx="2484783" cy="218661"/>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
        <p:nvSpPr>
          <p:cNvPr id="6" name="TextBox 5">
            <a:extLst>
              <a:ext uri="{FF2B5EF4-FFF2-40B4-BE49-F238E27FC236}">
                <a16:creationId xmlns:a16="http://schemas.microsoft.com/office/drawing/2014/main" id="{42C1720C-3188-C147-81AE-A09B2F32E88A}"/>
              </a:ext>
            </a:extLst>
          </p:cNvPr>
          <p:cNvSpPr txBox="1"/>
          <p:nvPr/>
        </p:nvSpPr>
        <p:spPr>
          <a:xfrm>
            <a:off x="965988" y="4532401"/>
            <a:ext cx="2484783" cy="218661"/>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
        <p:nvSpPr>
          <p:cNvPr id="7" name="TextBox 6">
            <a:extLst>
              <a:ext uri="{FF2B5EF4-FFF2-40B4-BE49-F238E27FC236}">
                <a16:creationId xmlns:a16="http://schemas.microsoft.com/office/drawing/2014/main" id="{85A3FDA7-719C-884C-AF6D-6F6EFAFDA9DA}"/>
              </a:ext>
            </a:extLst>
          </p:cNvPr>
          <p:cNvSpPr txBox="1"/>
          <p:nvPr/>
        </p:nvSpPr>
        <p:spPr>
          <a:xfrm>
            <a:off x="3158779" y="1063487"/>
            <a:ext cx="4998250" cy="707886"/>
          </a:xfrm>
          <a:prstGeom prst="rect">
            <a:avLst/>
          </a:prstGeom>
          <a:noFill/>
        </p:spPr>
        <p:txBody>
          <a:bodyPr wrap="square" rtlCol="0">
            <a:spAutoFit/>
          </a:bodyPr>
          <a:lstStyle/>
          <a:p>
            <a:r>
              <a:rPr lang="en-US" dirty="0">
                <a:solidFill>
                  <a:schemeClr val="bg1"/>
                </a:solidFill>
              </a:rPr>
              <a:t>import Library </a:t>
            </a:r>
            <a:r>
              <a:rPr lang="en-US" dirty="0">
                <a:solidFill>
                  <a:schemeClr val="bg1"/>
                </a:solidFill>
                <a:sym typeface="Wingdings" pitchFamily="2" charset="2"/>
              </a:rPr>
              <a:t> Put binary code of </a:t>
            </a:r>
            <a:r>
              <a:rPr lang="en-US" dirty="0" err="1">
                <a:solidFill>
                  <a:schemeClr val="bg1"/>
                </a:solidFill>
                <a:sym typeface="Wingdings" pitchFamily="2" charset="2"/>
              </a:rPr>
              <a:t>stdio</a:t>
            </a:r>
            <a:r>
              <a:rPr lang="en-US" dirty="0">
                <a:solidFill>
                  <a:schemeClr val="bg1"/>
                </a:solidFill>
                <a:sym typeface="Wingdings" pitchFamily="2" charset="2"/>
              </a:rPr>
              <a:t> library into the executable file </a:t>
            </a:r>
            <a:endParaRPr lang="en-US" dirty="0">
              <a:solidFill>
                <a:schemeClr val="bg1"/>
              </a:solidFill>
            </a:endParaRPr>
          </a:p>
        </p:txBody>
      </p:sp>
    </p:spTree>
    <p:extLst>
      <p:ext uri="{BB962C8B-B14F-4D97-AF65-F5344CB8AC3E}">
        <p14:creationId xmlns:p14="http://schemas.microsoft.com/office/powerpoint/2010/main" val="1181254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BFF6B-91DD-DC4E-A795-10F6D7344717}"/>
              </a:ext>
            </a:extLst>
          </p:cNvPr>
          <p:cNvSpPr>
            <a:spLocks noGrp="1"/>
          </p:cNvSpPr>
          <p:nvPr>
            <p:ph type="title"/>
          </p:nvPr>
        </p:nvSpPr>
        <p:spPr/>
        <p:txBody>
          <a:bodyPr/>
          <a:lstStyle/>
          <a:p>
            <a:r>
              <a:rPr lang="en-US" dirty="0"/>
              <a:t>Portable Executable (PE) file</a:t>
            </a:r>
          </a:p>
        </p:txBody>
      </p:sp>
      <p:sp>
        <p:nvSpPr>
          <p:cNvPr id="3" name="Content Placeholder 2">
            <a:extLst>
              <a:ext uri="{FF2B5EF4-FFF2-40B4-BE49-F238E27FC236}">
                <a16:creationId xmlns:a16="http://schemas.microsoft.com/office/drawing/2014/main" id="{F9D3D51F-DE32-8646-963A-2D6B7777FDD9}"/>
              </a:ext>
            </a:extLst>
          </p:cNvPr>
          <p:cNvSpPr>
            <a:spLocks noGrp="1"/>
          </p:cNvSpPr>
          <p:nvPr>
            <p:ph idx="1"/>
          </p:nvPr>
        </p:nvSpPr>
        <p:spPr>
          <a:xfrm>
            <a:off x="309562" y="1101449"/>
            <a:ext cx="8524875" cy="4313238"/>
          </a:xfrm>
        </p:spPr>
        <p:txBody>
          <a:bodyPr/>
          <a:lstStyle/>
          <a:p>
            <a:r>
              <a:rPr lang="en-US" dirty="0"/>
              <a:t>PE formatted files include:</a:t>
            </a:r>
          </a:p>
          <a:p>
            <a:pPr lvl="1"/>
            <a:r>
              <a:rPr lang="en-US" dirty="0"/>
              <a:t>.exe, .</a:t>
            </a:r>
            <a:r>
              <a:rPr lang="en-US" dirty="0" err="1"/>
              <a:t>scr</a:t>
            </a:r>
            <a:r>
              <a:rPr lang="en-US" dirty="0"/>
              <a:t> (executable)</a:t>
            </a:r>
          </a:p>
          <a:p>
            <a:pPr lvl="1"/>
            <a:r>
              <a:rPr lang="en-US" dirty="0"/>
              <a:t>.</a:t>
            </a:r>
            <a:r>
              <a:rPr lang="en-US" dirty="0" err="1"/>
              <a:t>dll</a:t>
            </a:r>
            <a:r>
              <a:rPr lang="en-US" dirty="0"/>
              <a:t>, .</a:t>
            </a:r>
            <a:r>
              <a:rPr lang="en-US" dirty="0" err="1"/>
              <a:t>ocx</a:t>
            </a:r>
            <a:r>
              <a:rPr lang="en-US" dirty="0"/>
              <a:t>, .</a:t>
            </a:r>
            <a:r>
              <a:rPr lang="en-US" dirty="0" err="1"/>
              <a:t>cpl</a:t>
            </a:r>
            <a:r>
              <a:rPr lang="en-US" dirty="0"/>
              <a:t>, </a:t>
            </a:r>
            <a:r>
              <a:rPr lang="en-US" dirty="0" err="1"/>
              <a:t>drv</a:t>
            </a:r>
            <a:r>
              <a:rPr lang="en-US" dirty="0"/>
              <a:t> (library)</a:t>
            </a:r>
          </a:p>
          <a:p>
            <a:pPr lvl="1"/>
            <a:r>
              <a:rPr lang="en-US" dirty="0"/>
              <a:t>.sys, .vxd (driver files)</a:t>
            </a:r>
          </a:p>
          <a:p>
            <a:pPr lvl="1"/>
            <a:r>
              <a:rPr lang="en-US" dirty="0"/>
              <a:t>.</a:t>
            </a:r>
            <a:r>
              <a:rPr lang="en-US" dirty="0" err="1"/>
              <a:t>obj</a:t>
            </a:r>
            <a:r>
              <a:rPr lang="en-US" dirty="0"/>
              <a:t> (objective file)</a:t>
            </a:r>
          </a:p>
          <a:p>
            <a:r>
              <a:rPr lang="en-US" dirty="0"/>
              <a:t>All PE formatted files can be executed, except </a:t>
            </a:r>
            <a:r>
              <a:rPr lang="en-US" dirty="0" err="1"/>
              <a:t>obj</a:t>
            </a:r>
            <a:r>
              <a:rPr lang="en-US" dirty="0"/>
              <a:t> file. </a:t>
            </a:r>
          </a:p>
          <a:p>
            <a:pPr lvl="1"/>
            <a:r>
              <a:rPr lang="en-US" dirty="0"/>
              <a:t>.exe, .</a:t>
            </a:r>
            <a:r>
              <a:rPr lang="en-US" dirty="0" err="1"/>
              <a:t>scr</a:t>
            </a:r>
            <a:r>
              <a:rPr lang="en-US" dirty="0"/>
              <a:t> can be directly executed inside Shell (</a:t>
            </a:r>
            <a:r>
              <a:rPr lang="en-US" dirty="0" err="1"/>
              <a:t>explorer.exe</a:t>
            </a:r>
            <a:r>
              <a:rPr lang="en-US" dirty="0"/>
              <a:t>)</a:t>
            </a:r>
          </a:p>
          <a:p>
            <a:pPr lvl="1"/>
            <a:r>
              <a:rPr lang="en-US" dirty="0"/>
              <a:t>others can be executed by other program/service</a:t>
            </a:r>
          </a:p>
          <a:p>
            <a:r>
              <a:rPr lang="en-US" b="1" dirty="0">
                <a:solidFill>
                  <a:srgbClr val="FF0000"/>
                </a:solidFill>
              </a:rPr>
              <a:t>PE refers to 32 bit </a:t>
            </a:r>
            <a:r>
              <a:rPr lang="en-US" dirty="0"/>
              <a:t>executable file, or </a:t>
            </a:r>
            <a:r>
              <a:rPr lang="en-US" b="1" dirty="0">
                <a:solidFill>
                  <a:srgbClr val="FF0000"/>
                </a:solidFill>
              </a:rPr>
              <a:t>PE32</a:t>
            </a:r>
            <a:r>
              <a:rPr lang="en-US" dirty="0"/>
              <a:t>. </a:t>
            </a:r>
            <a:r>
              <a:rPr lang="en-US" b="1" dirty="0">
                <a:solidFill>
                  <a:srgbClr val="FF0000"/>
                </a:solidFill>
              </a:rPr>
              <a:t>64 bit</a:t>
            </a:r>
            <a:r>
              <a:rPr lang="en-US" dirty="0"/>
              <a:t> executable file is named as </a:t>
            </a:r>
            <a:r>
              <a:rPr lang="en-US" b="1" dirty="0">
                <a:solidFill>
                  <a:srgbClr val="FF0000"/>
                </a:solidFill>
              </a:rPr>
              <a:t>PE+ or PE32+. </a:t>
            </a:r>
            <a:r>
              <a:rPr lang="en-US" dirty="0"/>
              <a:t>(Note that it is not PE64).</a:t>
            </a:r>
          </a:p>
          <a:p>
            <a:pPr marL="0" indent="0">
              <a:buNone/>
            </a:pPr>
            <a:endParaRPr lang="en-US" dirty="0"/>
          </a:p>
        </p:txBody>
      </p:sp>
      <p:pic>
        <p:nvPicPr>
          <p:cNvPr id="4" name="Picture 3">
            <a:extLst>
              <a:ext uri="{FF2B5EF4-FFF2-40B4-BE49-F238E27FC236}">
                <a16:creationId xmlns:a16="http://schemas.microsoft.com/office/drawing/2014/main" id="{B2BC7F42-D254-1D42-BAD0-9EBBE90936DB}"/>
              </a:ext>
            </a:extLst>
          </p:cNvPr>
          <p:cNvPicPr>
            <a:picLocks noChangeAspect="1"/>
          </p:cNvPicPr>
          <p:nvPr/>
        </p:nvPicPr>
        <p:blipFill>
          <a:blip r:embed="rId3"/>
          <a:stretch>
            <a:fillRect/>
          </a:stretch>
        </p:blipFill>
        <p:spPr>
          <a:xfrm>
            <a:off x="6317960" y="1339173"/>
            <a:ext cx="812800" cy="1079500"/>
          </a:xfrm>
          <a:prstGeom prst="rect">
            <a:avLst/>
          </a:prstGeom>
        </p:spPr>
      </p:pic>
      <p:pic>
        <p:nvPicPr>
          <p:cNvPr id="5" name="Picture 4">
            <a:extLst>
              <a:ext uri="{FF2B5EF4-FFF2-40B4-BE49-F238E27FC236}">
                <a16:creationId xmlns:a16="http://schemas.microsoft.com/office/drawing/2014/main" id="{3A9AD759-3518-F34F-9CE1-53F0DB4CA3FB}"/>
              </a:ext>
            </a:extLst>
          </p:cNvPr>
          <p:cNvPicPr>
            <a:picLocks noChangeAspect="1"/>
          </p:cNvPicPr>
          <p:nvPr/>
        </p:nvPicPr>
        <p:blipFill>
          <a:blip r:embed="rId4"/>
          <a:stretch>
            <a:fillRect/>
          </a:stretch>
        </p:blipFill>
        <p:spPr>
          <a:xfrm>
            <a:off x="4572000" y="1335185"/>
            <a:ext cx="1235349" cy="1020506"/>
          </a:xfrm>
          <a:prstGeom prst="rect">
            <a:avLst/>
          </a:prstGeom>
        </p:spPr>
      </p:pic>
    </p:spTree>
    <p:extLst>
      <p:ext uri="{BB962C8B-B14F-4D97-AF65-F5344CB8AC3E}">
        <p14:creationId xmlns:p14="http://schemas.microsoft.com/office/powerpoint/2010/main" val="2629920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F9FC-2661-C648-BA1B-921CA6950A17}"/>
              </a:ext>
            </a:extLst>
          </p:cNvPr>
          <p:cNvSpPr>
            <a:spLocks noGrp="1"/>
          </p:cNvSpPr>
          <p:nvPr>
            <p:ph type="title"/>
          </p:nvPr>
        </p:nvSpPr>
        <p:spPr/>
        <p:txBody>
          <a:bodyPr/>
          <a:lstStyle/>
          <a:p>
            <a:r>
              <a:rPr lang="en-US" altLang="zh-CN" dirty="0"/>
              <a:t>Static</a:t>
            </a:r>
            <a:r>
              <a:rPr lang="zh-CN" altLang="en-US" dirty="0"/>
              <a:t> </a:t>
            </a:r>
            <a:r>
              <a:rPr lang="en-US" altLang="zh-CN" dirty="0"/>
              <a:t>Linking</a:t>
            </a:r>
            <a:endParaRPr lang="en-US" dirty="0"/>
          </a:p>
        </p:txBody>
      </p:sp>
      <p:graphicFrame>
        <p:nvGraphicFramePr>
          <p:cNvPr id="4" name="Content Placeholder 3">
            <a:extLst>
              <a:ext uri="{FF2B5EF4-FFF2-40B4-BE49-F238E27FC236}">
                <a16:creationId xmlns:a16="http://schemas.microsoft.com/office/drawing/2014/main" id="{E605D6B9-AFD5-254E-BCF1-8275CBECAA20}"/>
              </a:ext>
            </a:extLst>
          </p:cNvPr>
          <p:cNvGraphicFramePr>
            <a:graphicFrameLocks noGrp="1"/>
          </p:cNvGraphicFramePr>
          <p:nvPr>
            <p:ph idx="1"/>
          </p:nvPr>
        </p:nvGraphicFramePr>
        <p:xfrm>
          <a:off x="295276" y="1743075"/>
          <a:ext cx="1818338" cy="1107440"/>
        </p:xfrm>
        <a:graphic>
          <a:graphicData uri="http://schemas.openxmlformats.org/drawingml/2006/table">
            <a:tbl>
              <a:tblPr>
                <a:tableStyleId>{5C22544A-7EE6-4342-B048-85BDC9FD1C3A}</a:tableStyleId>
              </a:tblPr>
              <a:tblGrid>
                <a:gridCol w="1818338">
                  <a:extLst>
                    <a:ext uri="{9D8B030D-6E8A-4147-A177-3AD203B41FA5}">
                      <a16:colId xmlns:a16="http://schemas.microsoft.com/office/drawing/2014/main" val="3963750902"/>
                    </a:ext>
                  </a:extLst>
                </a:gridCol>
              </a:tblGrid>
              <a:tr h="0">
                <a:tc>
                  <a:txBody>
                    <a:bodyPr/>
                    <a:lstStyle/>
                    <a:p>
                      <a:r>
                        <a:rPr lang="en-US" altLang="zh-CN" dirty="0"/>
                        <a:t>Program2</a:t>
                      </a:r>
                      <a:endParaRPr lang="en-US" dirty="0"/>
                    </a:p>
                  </a:txBody>
                  <a:tcPr/>
                </a:tc>
                <a:extLst>
                  <a:ext uri="{0D108BD9-81ED-4DB2-BD59-A6C34878D82A}">
                    <a16:rowId xmlns:a16="http://schemas.microsoft.com/office/drawing/2014/main" val="272119861"/>
                  </a:ext>
                </a:extLst>
              </a:tr>
              <a:tr h="370840">
                <a:tc>
                  <a:txBody>
                    <a:bodyPr/>
                    <a:lstStyle/>
                    <a:p>
                      <a:r>
                        <a:rPr lang="en-US" altLang="zh-CN" dirty="0"/>
                        <a:t>Program2.obj</a:t>
                      </a:r>
                      <a:endParaRPr lang="en-US" dirty="0"/>
                    </a:p>
                  </a:txBody>
                  <a:tcPr/>
                </a:tc>
                <a:extLst>
                  <a:ext uri="{0D108BD9-81ED-4DB2-BD59-A6C34878D82A}">
                    <a16:rowId xmlns:a16="http://schemas.microsoft.com/office/drawing/2014/main" val="1044051607"/>
                  </a:ext>
                </a:extLst>
              </a:tr>
              <a:tr h="370840">
                <a:tc>
                  <a:txBody>
                    <a:bodyPr/>
                    <a:lstStyle/>
                    <a:p>
                      <a:r>
                        <a:rPr lang="en-US" altLang="zh-CN" dirty="0" err="1"/>
                        <a:t>Lib.obj</a:t>
                      </a:r>
                      <a:endParaRPr lang="en-US" dirty="0"/>
                    </a:p>
                  </a:txBody>
                  <a:tcPr/>
                </a:tc>
                <a:extLst>
                  <a:ext uri="{0D108BD9-81ED-4DB2-BD59-A6C34878D82A}">
                    <a16:rowId xmlns:a16="http://schemas.microsoft.com/office/drawing/2014/main" val="402786805"/>
                  </a:ext>
                </a:extLst>
              </a:tr>
            </a:tbl>
          </a:graphicData>
        </a:graphic>
      </p:graphicFrame>
      <p:graphicFrame>
        <p:nvGraphicFramePr>
          <p:cNvPr id="5" name="Content Placeholder 3">
            <a:extLst>
              <a:ext uri="{FF2B5EF4-FFF2-40B4-BE49-F238E27FC236}">
                <a16:creationId xmlns:a16="http://schemas.microsoft.com/office/drawing/2014/main" id="{8F180EA4-34A4-3144-9321-48FC5FFDAE0A}"/>
              </a:ext>
            </a:extLst>
          </p:cNvPr>
          <p:cNvGraphicFramePr>
            <a:graphicFrameLocks/>
          </p:cNvGraphicFramePr>
          <p:nvPr/>
        </p:nvGraphicFramePr>
        <p:xfrm>
          <a:off x="295276" y="3080531"/>
          <a:ext cx="1818338" cy="1112520"/>
        </p:xfrm>
        <a:graphic>
          <a:graphicData uri="http://schemas.openxmlformats.org/drawingml/2006/table">
            <a:tbl>
              <a:tblPr>
                <a:tableStyleId>{5C22544A-7EE6-4342-B048-85BDC9FD1C3A}</a:tableStyleId>
              </a:tblPr>
              <a:tblGrid>
                <a:gridCol w="1818338">
                  <a:extLst>
                    <a:ext uri="{9D8B030D-6E8A-4147-A177-3AD203B41FA5}">
                      <a16:colId xmlns:a16="http://schemas.microsoft.com/office/drawing/2014/main" val="3963750902"/>
                    </a:ext>
                  </a:extLst>
                </a:gridCol>
              </a:tblGrid>
              <a:tr h="370840">
                <a:tc>
                  <a:txBody>
                    <a:bodyPr/>
                    <a:lstStyle/>
                    <a:p>
                      <a:r>
                        <a:rPr lang="en-US" altLang="zh-CN" dirty="0"/>
                        <a:t>Program1</a:t>
                      </a:r>
                      <a:endParaRPr lang="en-US" dirty="0"/>
                    </a:p>
                  </a:txBody>
                  <a:tcPr/>
                </a:tc>
                <a:extLst>
                  <a:ext uri="{0D108BD9-81ED-4DB2-BD59-A6C34878D82A}">
                    <a16:rowId xmlns:a16="http://schemas.microsoft.com/office/drawing/2014/main" val="272119861"/>
                  </a:ext>
                </a:extLst>
              </a:tr>
              <a:tr h="370840">
                <a:tc>
                  <a:txBody>
                    <a:bodyPr/>
                    <a:lstStyle/>
                    <a:p>
                      <a:r>
                        <a:rPr lang="en-US" altLang="zh-CN" dirty="0"/>
                        <a:t>Program1.obj</a:t>
                      </a:r>
                      <a:endParaRPr lang="en-US" dirty="0"/>
                    </a:p>
                  </a:txBody>
                  <a:tcPr/>
                </a:tc>
                <a:extLst>
                  <a:ext uri="{0D108BD9-81ED-4DB2-BD59-A6C34878D82A}">
                    <a16:rowId xmlns:a16="http://schemas.microsoft.com/office/drawing/2014/main" val="1044051607"/>
                  </a:ext>
                </a:extLst>
              </a:tr>
              <a:tr h="370840">
                <a:tc>
                  <a:txBody>
                    <a:bodyPr/>
                    <a:lstStyle/>
                    <a:p>
                      <a:r>
                        <a:rPr lang="en-US" altLang="zh-CN" dirty="0" err="1"/>
                        <a:t>Lib.obj</a:t>
                      </a:r>
                      <a:endParaRPr lang="en-US" dirty="0"/>
                    </a:p>
                  </a:txBody>
                  <a:tcPr/>
                </a:tc>
                <a:extLst>
                  <a:ext uri="{0D108BD9-81ED-4DB2-BD59-A6C34878D82A}">
                    <a16:rowId xmlns:a16="http://schemas.microsoft.com/office/drawing/2014/main" val="402786805"/>
                  </a:ext>
                </a:extLst>
              </a:tr>
            </a:tbl>
          </a:graphicData>
        </a:graphic>
      </p:graphicFrame>
      <p:sp>
        <p:nvSpPr>
          <p:cNvPr id="6" name="Rectangle 5">
            <a:extLst>
              <a:ext uri="{FF2B5EF4-FFF2-40B4-BE49-F238E27FC236}">
                <a16:creationId xmlns:a16="http://schemas.microsoft.com/office/drawing/2014/main" id="{7AA32748-529E-ED43-8F56-3F0DB74BE0F6}"/>
              </a:ext>
            </a:extLst>
          </p:cNvPr>
          <p:cNvSpPr/>
          <p:nvPr/>
        </p:nvSpPr>
        <p:spPr bwMode="auto">
          <a:xfrm>
            <a:off x="3987383" y="946056"/>
            <a:ext cx="2743200" cy="538146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Arial" charset="0"/>
              </a:rPr>
              <a:t>Memory</a:t>
            </a:r>
            <a:endParaRPr kumimoji="0" lang="en-US" sz="2000" b="1" i="0" u="none" strike="noStrike" cap="none" normalizeH="0" baseline="0" dirty="0">
              <a:ln>
                <a:noFill/>
              </a:ln>
              <a:solidFill>
                <a:schemeClr val="tx1"/>
              </a:solidFill>
              <a:effectLst/>
              <a:latin typeface="Arial" charset="0"/>
            </a:endParaRPr>
          </a:p>
        </p:txBody>
      </p:sp>
      <p:graphicFrame>
        <p:nvGraphicFramePr>
          <p:cNvPr id="7" name="Content Placeholder 3">
            <a:extLst>
              <a:ext uri="{FF2B5EF4-FFF2-40B4-BE49-F238E27FC236}">
                <a16:creationId xmlns:a16="http://schemas.microsoft.com/office/drawing/2014/main" id="{DB2C430F-2327-CC4E-A35F-27F0C1265A27}"/>
              </a:ext>
            </a:extLst>
          </p:cNvPr>
          <p:cNvGraphicFramePr>
            <a:graphicFrameLocks/>
          </p:cNvGraphicFramePr>
          <p:nvPr/>
        </p:nvGraphicFramePr>
        <p:xfrm>
          <a:off x="4465040" y="3977686"/>
          <a:ext cx="1818338" cy="1112520"/>
        </p:xfrm>
        <a:graphic>
          <a:graphicData uri="http://schemas.openxmlformats.org/drawingml/2006/table">
            <a:tbl>
              <a:tblPr>
                <a:tableStyleId>{5C22544A-7EE6-4342-B048-85BDC9FD1C3A}</a:tableStyleId>
              </a:tblPr>
              <a:tblGrid>
                <a:gridCol w="1818338">
                  <a:extLst>
                    <a:ext uri="{9D8B030D-6E8A-4147-A177-3AD203B41FA5}">
                      <a16:colId xmlns:a16="http://schemas.microsoft.com/office/drawing/2014/main" val="3963750902"/>
                    </a:ext>
                  </a:extLst>
                </a:gridCol>
              </a:tblGrid>
              <a:tr h="370840">
                <a:tc>
                  <a:txBody>
                    <a:bodyPr/>
                    <a:lstStyle/>
                    <a:p>
                      <a:r>
                        <a:rPr lang="en-US" altLang="zh-CN" dirty="0"/>
                        <a:t>Program2</a:t>
                      </a:r>
                      <a:endParaRPr lang="en-US" dirty="0"/>
                    </a:p>
                  </a:txBody>
                  <a:tcPr/>
                </a:tc>
                <a:extLst>
                  <a:ext uri="{0D108BD9-81ED-4DB2-BD59-A6C34878D82A}">
                    <a16:rowId xmlns:a16="http://schemas.microsoft.com/office/drawing/2014/main" val="272119861"/>
                  </a:ext>
                </a:extLst>
              </a:tr>
              <a:tr h="370840">
                <a:tc>
                  <a:txBody>
                    <a:bodyPr/>
                    <a:lstStyle/>
                    <a:p>
                      <a:r>
                        <a:rPr lang="en-US" altLang="zh-CN" dirty="0"/>
                        <a:t>Program2.obj</a:t>
                      </a:r>
                      <a:endParaRPr lang="en-US" dirty="0"/>
                    </a:p>
                  </a:txBody>
                  <a:tcPr/>
                </a:tc>
                <a:extLst>
                  <a:ext uri="{0D108BD9-81ED-4DB2-BD59-A6C34878D82A}">
                    <a16:rowId xmlns:a16="http://schemas.microsoft.com/office/drawing/2014/main" val="1044051607"/>
                  </a:ext>
                </a:extLst>
              </a:tr>
              <a:tr h="370840">
                <a:tc>
                  <a:txBody>
                    <a:bodyPr/>
                    <a:lstStyle/>
                    <a:p>
                      <a:r>
                        <a:rPr lang="en-US" altLang="zh-CN" dirty="0" err="1"/>
                        <a:t>Lib.obj</a:t>
                      </a:r>
                      <a:endParaRPr lang="en-US" dirty="0"/>
                    </a:p>
                  </a:txBody>
                  <a:tcPr/>
                </a:tc>
                <a:extLst>
                  <a:ext uri="{0D108BD9-81ED-4DB2-BD59-A6C34878D82A}">
                    <a16:rowId xmlns:a16="http://schemas.microsoft.com/office/drawing/2014/main" val="402786805"/>
                  </a:ext>
                </a:extLst>
              </a:tr>
            </a:tbl>
          </a:graphicData>
        </a:graphic>
      </p:graphicFrame>
      <p:graphicFrame>
        <p:nvGraphicFramePr>
          <p:cNvPr id="8" name="Content Placeholder 3">
            <a:extLst>
              <a:ext uri="{FF2B5EF4-FFF2-40B4-BE49-F238E27FC236}">
                <a16:creationId xmlns:a16="http://schemas.microsoft.com/office/drawing/2014/main" id="{92E1C9B4-117B-914E-9827-227BBA2CF861}"/>
              </a:ext>
            </a:extLst>
          </p:cNvPr>
          <p:cNvGraphicFramePr>
            <a:graphicFrameLocks/>
          </p:cNvGraphicFramePr>
          <p:nvPr/>
        </p:nvGraphicFramePr>
        <p:xfrm>
          <a:off x="4465040" y="5188584"/>
          <a:ext cx="1818338" cy="1112520"/>
        </p:xfrm>
        <a:graphic>
          <a:graphicData uri="http://schemas.openxmlformats.org/drawingml/2006/table">
            <a:tbl>
              <a:tblPr>
                <a:tableStyleId>{5C22544A-7EE6-4342-B048-85BDC9FD1C3A}</a:tableStyleId>
              </a:tblPr>
              <a:tblGrid>
                <a:gridCol w="1818338">
                  <a:extLst>
                    <a:ext uri="{9D8B030D-6E8A-4147-A177-3AD203B41FA5}">
                      <a16:colId xmlns:a16="http://schemas.microsoft.com/office/drawing/2014/main" val="3963750902"/>
                    </a:ext>
                  </a:extLst>
                </a:gridCol>
              </a:tblGrid>
              <a:tr h="370840">
                <a:tc>
                  <a:txBody>
                    <a:bodyPr/>
                    <a:lstStyle/>
                    <a:p>
                      <a:r>
                        <a:rPr lang="en-US" altLang="zh-CN" dirty="0"/>
                        <a:t>Program1</a:t>
                      </a:r>
                      <a:endParaRPr lang="en-US" dirty="0"/>
                    </a:p>
                  </a:txBody>
                  <a:tcPr/>
                </a:tc>
                <a:extLst>
                  <a:ext uri="{0D108BD9-81ED-4DB2-BD59-A6C34878D82A}">
                    <a16:rowId xmlns:a16="http://schemas.microsoft.com/office/drawing/2014/main" val="272119861"/>
                  </a:ext>
                </a:extLst>
              </a:tr>
              <a:tr h="370840">
                <a:tc>
                  <a:txBody>
                    <a:bodyPr/>
                    <a:lstStyle/>
                    <a:p>
                      <a:r>
                        <a:rPr lang="en-US" altLang="zh-CN" dirty="0"/>
                        <a:t>Program1.obj</a:t>
                      </a:r>
                      <a:endParaRPr lang="en-US" dirty="0"/>
                    </a:p>
                  </a:txBody>
                  <a:tcPr/>
                </a:tc>
                <a:extLst>
                  <a:ext uri="{0D108BD9-81ED-4DB2-BD59-A6C34878D82A}">
                    <a16:rowId xmlns:a16="http://schemas.microsoft.com/office/drawing/2014/main" val="1044051607"/>
                  </a:ext>
                </a:extLst>
              </a:tr>
              <a:tr h="370840">
                <a:tc>
                  <a:txBody>
                    <a:bodyPr/>
                    <a:lstStyle/>
                    <a:p>
                      <a:r>
                        <a:rPr lang="en-US" altLang="zh-CN" dirty="0" err="1"/>
                        <a:t>Lib.obj</a:t>
                      </a:r>
                      <a:endParaRPr lang="en-US" dirty="0"/>
                    </a:p>
                  </a:txBody>
                  <a:tcPr/>
                </a:tc>
                <a:extLst>
                  <a:ext uri="{0D108BD9-81ED-4DB2-BD59-A6C34878D82A}">
                    <a16:rowId xmlns:a16="http://schemas.microsoft.com/office/drawing/2014/main" val="402786805"/>
                  </a:ext>
                </a:extLst>
              </a:tr>
            </a:tbl>
          </a:graphicData>
        </a:graphic>
      </p:graphicFrame>
      <p:cxnSp>
        <p:nvCxnSpPr>
          <p:cNvPr id="10" name="Straight Arrow Connector 9">
            <a:extLst>
              <a:ext uri="{FF2B5EF4-FFF2-40B4-BE49-F238E27FC236}">
                <a16:creationId xmlns:a16="http://schemas.microsoft.com/office/drawing/2014/main" id="{27E4B3CB-AE5F-9B4A-ACE4-3BAEA334443B}"/>
              </a:ext>
            </a:extLst>
          </p:cNvPr>
          <p:cNvCxnSpPr/>
          <p:nvPr/>
        </p:nvCxnSpPr>
        <p:spPr bwMode="auto">
          <a:xfrm>
            <a:off x="2113614" y="2045335"/>
            <a:ext cx="2351426" cy="248861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E370AC17-DD7A-2540-95E9-849A6A9D6FC2}"/>
              </a:ext>
            </a:extLst>
          </p:cNvPr>
          <p:cNvCxnSpPr/>
          <p:nvPr/>
        </p:nvCxnSpPr>
        <p:spPr bwMode="auto">
          <a:xfrm>
            <a:off x="2113616" y="3700874"/>
            <a:ext cx="2351426" cy="248861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F8092B68-E08E-E04F-975D-87FA215F48DF}"/>
              </a:ext>
            </a:extLst>
          </p:cNvPr>
          <p:cNvSpPr txBox="1"/>
          <p:nvPr/>
        </p:nvSpPr>
        <p:spPr>
          <a:xfrm>
            <a:off x="6732762" y="1523595"/>
            <a:ext cx="2411238" cy="707886"/>
          </a:xfrm>
          <a:prstGeom prst="rect">
            <a:avLst/>
          </a:prstGeom>
          <a:noFill/>
        </p:spPr>
        <p:txBody>
          <a:bodyPr wrap="none" rtlCol="0">
            <a:spAutoFit/>
          </a:bodyPr>
          <a:lstStyle/>
          <a:p>
            <a:pPr marL="342900" indent="-342900">
              <a:buFont typeface="Arial" panose="020B0604020202020204" pitchFamily="34" charset="0"/>
              <a:buChar char="•"/>
            </a:pPr>
            <a:r>
              <a:rPr lang="en-US" altLang="zh-CN" dirty="0"/>
              <a:t>Waste</a:t>
            </a:r>
            <a:r>
              <a:rPr lang="zh-CN" altLang="en-US" dirty="0"/>
              <a:t> </a:t>
            </a:r>
            <a:r>
              <a:rPr lang="en-US" altLang="zh-CN" dirty="0"/>
              <a:t>space</a:t>
            </a:r>
          </a:p>
          <a:p>
            <a:pPr marL="342900" indent="-342900">
              <a:buFont typeface="Arial" panose="020B0604020202020204" pitchFamily="34" charset="0"/>
              <a:buChar char="•"/>
            </a:pPr>
            <a:r>
              <a:rPr lang="en-US" altLang="zh-CN" dirty="0"/>
              <a:t>Hard</a:t>
            </a:r>
            <a:r>
              <a:rPr lang="zh-CN" altLang="en-US" dirty="0"/>
              <a:t> </a:t>
            </a:r>
            <a:r>
              <a:rPr lang="en-US" altLang="zh-CN" dirty="0"/>
              <a:t>to</a:t>
            </a:r>
            <a:r>
              <a:rPr lang="zh-CN" altLang="en-US" dirty="0"/>
              <a:t> </a:t>
            </a:r>
            <a:r>
              <a:rPr lang="en-US" altLang="zh-CN" dirty="0"/>
              <a:t>maintain</a:t>
            </a:r>
            <a:endParaRPr lang="en-US" dirty="0"/>
          </a:p>
        </p:txBody>
      </p:sp>
    </p:spTree>
    <p:extLst>
      <p:ext uri="{BB962C8B-B14F-4D97-AF65-F5344CB8AC3E}">
        <p14:creationId xmlns:p14="http://schemas.microsoft.com/office/powerpoint/2010/main" val="335438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par>
                                <p:cTn id="14" presetID="5"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F9FC-2661-C648-BA1B-921CA6950A17}"/>
              </a:ext>
            </a:extLst>
          </p:cNvPr>
          <p:cNvSpPr>
            <a:spLocks noGrp="1"/>
          </p:cNvSpPr>
          <p:nvPr>
            <p:ph type="title"/>
          </p:nvPr>
        </p:nvSpPr>
        <p:spPr/>
        <p:txBody>
          <a:bodyPr/>
          <a:lstStyle/>
          <a:p>
            <a:r>
              <a:rPr lang="en-US" altLang="zh-CN" dirty="0"/>
              <a:t>Dynamic</a:t>
            </a:r>
            <a:r>
              <a:rPr lang="zh-CN" altLang="en-US" dirty="0"/>
              <a:t> </a:t>
            </a:r>
            <a:r>
              <a:rPr lang="en-US" altLang="zh-CN" dirty="0"/>
              <a:t>Linking</a:t>
            </a:r>
            <a:endParaRPr lang="en-US" dirty="0"/>
          </a:p>
        </p:txBody>
      </p:sp>
      <p:graphicFrame>
        <p:nvGraphicFramePr>
          <p:cNvPr id="4" name="Content Placeholder 3">
            <a:extLst>
              <a:ext uri="{FF2B5EF4-FFF2-40B4-BE49-F238E27FC236}">
                <a16:creationId xmlns:a16="http://schemas.microsoft.com/office/drawing/2014/main" id="{E605D6B9-AFD5-254E-BCF1-8275CBECAA20}"/>
              </a:ext>
            </a:extLst>
          </p:cNvPr>
          <p:cNvGraphicFramePr>
            <a:graphicFrameLocks noGrp="1"/>
          </p:cNvGraphicFramePr>
          <p:nvPr>
            <p:ph idx="1"/>
          </p:nvPr>
        </p:nvGraphicFramePr>
        <p:xfrm>
          <a:off x="295276" y="1743075"/>
          <a:ext cx="1818338" cy="736600"/>
        </p:xfrm>
        <a:graphic>
          <a:graphicData uri="http://schemas.openxmlformats.org/drawingml/2006/table">
            <a:tbl>
              <a:tblPr>
                <a:tableStyleId>{5C22544A-7EE6-4342-B048-85BDC9FD1C3A}</a:tableStyleId>
              </a:tblPr>
              <a:tblGrid>
                <a:gridCol w="1818338">
                  <a:extLst>
                    <a:ext uri="{9D8B030D-6E8A-4147-A177-3AD203B41FA5}">
                      <a16:colId xmlns:a16="http://schemas.microsoft.com/office/drawing/2014/main" val="3963750902"/>
                    </a:ext>
                  </a:extLst>
                </a:gridCol>
              </a:tblGrid>
              <a:tr h="0">
                <a:tc>
                  <a:txBody>
                    <a:bodyPr/>
                    <a:lstStyle/>
                    <a:p>
                      <a:r>
                        <a:rPr lang="en-US" altLang="zh-CN" dirty="0"/>
                        <a:t>Program2</a:t>
                      </a:r>
                      <a:endParaRPr lang="en-US" dirty="0"/>
                    </a:p>
                  </a:txBody>
                  <a:tcPr/>
                </a:tc>
                <a:extLst>
                  <a:ext uri="{0D108BD9-81ED-4DB2-BD59-A6C34878D82A}">
                    <a16:rowId xmlns:a16="http://schemas.microsoft.com/office/drawing/2014/main" val="272119861"/>
                  </a:ext>
                </a:extLst>
              </a:tr>
              <a:tr h="370840">
                <a:tc>
                  <a:txBody>
                    <a:bodyPr/>
                    <a:lstStyle/>
                    <a:p>
                      <a:r>
                        <a:rPr lang="en-US" altLang="zh-CN" dirty="0"/>
                        <a:t>Program2.obj</a:t>
                      </a:r>
                      <a:endParaRPr lang="en-US" dirty="0"/>
                    </a:p>
                  </a:txBody>
                  <a:tcPr/>
                </a:tc>
                <a:extLst>
                  <a:ext uri="{0D108BD9-81ED-4DB2-BD59-A6C34878D82A}">
                    <a16:rowId xmlns:a16="http://schemas.microsoft.com/office/drawing/2014/main" val="1044051607"/>
                  </a:ext>
                </a:extLst>
              </a:tr>
            </a:tbl>
          </a:graphicData>
        </a:graphic>
      </p:graphicFrame>
      <p:graphicFrame>
        <p:nvGraphicFramePr>
          <p:cNvPr id="5" name="Content Placeholder 3">
            <a:extLst>
              <a:ext uri="{FF2B5EF4-FFF2-40B4-BE49-F238E27FC236}">
                <a16:creationId xmlns:a16="http://schemas.microsoft.com/office/drawing/2014/main" id="{8F180EA4-34A4-3144-9321-48FC5FFDAE0A}"/>
              </a:ext>
            </a:extLst>
          </p:cNvPr>
          <p:cNvGraphicFramePr>
            <a:graphicFrameLocks/>
          </p:cNvGraphicFramePr>
          <p:nvPr/>
        </p:nvGraphicFramePr>
        <p:xfrm>
          <a:off x="295276" y="3080531"/>
          <a:ext cx="1818338" cy="741680"/>
        </p:xfrm>
        <a:graphic>
          <a:graphicData uri="http://schemas.openxmlformats.org/drawingml/2006/table">
            <a:tbl>
              <a:tblPr>
                <a:tableStyleId>{5C22544A-7EE6-4342-B048-85BDC9FD1C3A}</a:tableStyleId>
              </a:tblPr>
              <a:tblGrid>
                <a:gridCol w="1818338">
                  <a:extLst>
                    <a:ext uri="{9D8B030D-6E8A-4147-A177-3AD203B41FA5}">
                      <a16:colId xmlns:a16="http://schemas.microsoft.com/office/drawing/2014/main" val="3963750902"/>
                    </a:ext>
                  </a:extLst>
                </a:gridCol>
              </a:tblGrid>
              <a:tr h="370840">
                <a:tc>
                  <a:txBody>
                    <a:bodyPr/>
                    <a:lstStyle/>
                    <a:p>
                      <a:r>
                        <a:rPr lang="en-US" altLang="zh-CN" dirty="0"/>
                        <a:t>Program1</a:t>
                      </a:r>
                      <a:endParaRPr lang="en-US" dirty="0"/>
                    </a:p>
                  </a:txBody>
                  <a:tcPr/>
                </a:tc>
                <a:extLst>
                  <a:ext uri="{0D108BD9-81ED-4DB2-BD59-A6C34878D82A}">
                    <a16:rowId xmlns:a16="http://schemas.microsoft.com/office/drawing/2014/main" val="272119861"/>
                  </a:ext>
                </a:extLst>
              </a:tr>
              <a:tr h="370840">
                <a:tc>
                  <a:txBody>
                    <a:bodyPr/>
                    <a:lstStyle/>
                    <a:p>
                      <a:r>
                        <a:rPr lang="en-US" altLang="zh-CN" dirty="0"/>
                        <a:t>Program1.obj</a:t>
                      </a:r>
                      <a:endParaRPr lang="en-US" dirty="0"/>
                    </a:p>
                  </a:txBody>
                  <a:tcPr/>
                </a:tc>
                <a:extLst>
                  <a:ext uri="{0D108BD9-81ED-4DB2-BD59-A6C34878D82A}">
                    <a16:rowId xmlns:a16="http://schemas.microsoft.com/office/drawing/2014/main" val="1044051607"/>
                  </a:ext>
                </a:extLst>
              </a:tr>
            </a:tbl>
          </a:graphicData>
        </a:graphic>
      </p:graphicFrame>
      <p:sp>
        <p:nvSpPr>
          <p:cNvPr id="6" name="Rectangle 5">
            <a:extLst>
              <a:ext uri="{FF2B5EF4-FFF2-40B4-BE49-F238E27FC236}">
                <a16:creationId xmlns:a16="http://schemas.microsoft.com/office/drawing/2014/main" id="{7AA32748-529E-ED43-8F56-3F0DB74BE0F6}"/>
              </a:ext>
            </a:extLst>
          </p:cNvPr>
          <p:cNvSpPr/>
          <p:nvPr/>
        </p:nvSpPr>
        <p:spPr bwMode="auto">
          <a:xfrm>
            <a:off x="3987383" y="946056"/>
            <a:ext cx="2743200" cy="538146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chemeClr val="tx1"/>
                </a:solidFill>
                <a:effectLst/>
                <a:latin typeface="Arial" charset="0"/>
              </a:rPr>
              <a:t>Memory</a:t>
            </a:r>
            <a:endParaRPr kumimoji="0" lang="en-US" sz="2000" b="1" i="0" u="none" strike="noStrike" cap="none" normalizeH="0" baseline="0" dirty="0">
              <a:ln>
                <a:noFill/>
              </a:ln>
              <a:solidFill>
                <a:schemeClr val="tx1"/>
              </a:solidFill>
              <a:effectLst/>
              <a:latin typeface="Arial" charset="0"/>
            </a:endParaRPr>
          </a:p>
        </p:txBody>
      </p:sp>
      <p:graphicFrame>
        <p:nvGraphicFramePr>
          <p:cNvPr id="7" name="Content Placeholder 3">
            <a:extLst>
              <a:ext uri="{FF2B5EF4-FFF2-40B4-BE49-F238E27FC236}">
                <a16:creationId xmlns:a16="http://schemas.microsoft.com/office/drawing/2014/main" id="{DB2C430F-2327-CC4E-A35F-27F0C1265A27}"/>
              </a:ext>
            </a:extLst>
          </p:cNvPr>
          <p:cNvGraphicFramePr>
            <a:graphicFrameLocks/>
          </p:cNvGraphicFramePr>
          <p:nvPr/>
        </p:nvGraphicFramePr>
        <p:xfrm>
          <a:off x="4465040" y="3977686"/>
          <a:ext cx="1818338" cy="741680"/>
        </p:xfrm>
        <a:graphic>
          <a:graphicData uri="http://schemas.openxmlformats.org/drawingml/2006/table">
            <a:tbl>
              <a:tblPr>
                <a:tableStyleId>{5C22544A-7EE6-4342-B048-85BDC9FD1C3A}</a:tableStyleId>
              </a:tblPr>
              <a:tblGrid>
                <a:gridCol w="1818338">
                  <a:extLst>
                    <a:ext uri="{9D8B030D-6E8A-4147-A177-3AD203B41FA5}">
                      <a16:colId xmlns:a16="http://schemas.microsoft.com/office/drawing/2014/main" val="3963750902"/>
                    </a:ext>
                  </a:extLst>
                </a:gridCol>
              </a:tblGrid>
              <a:tr h="370840">
                <a:tc>
                  <a:txBody>
                    <a:bodyPr/>
                    <a:lstStyle/>
                    <a:p>
                      <a:r>
                        <a:rPr lang="en-US" altLang="zh-CN" dirty="0"/>
                        <a:t>Program2</a:t>
                      </a:r>
                      <a:endParaRPr lang="en-US" dirty="0"/>
                    </a:p>
                  </a:txBody>
                  <a:tcPr/>
                </a:tc>
                <a:extLst>
                  <a:ext uri="{0D108BD9-81ED-4DB2-BD59-A6C34878D82A}">
                    <a16:rowId xmlns:a16="http://schemas.microsoft.com/office/drawing/2014/main" val="272119861"/>
                  </a:ext>
                </a:extLst>
              </a:tr>
              <a:tr h="370840">
                <a:tc>
                  <a:txBody>
                    <a:bodyPr/>
                    <a:lstStyle/>
                    <a:p>
                      <a:r>
                        <a:rPr lang="en-US" altLang="zh-CN" dirty="0"/>
                        <a:t>Program2.obj</a:t>
                      </a:r>
                      <a:endParaRPr lang="en-US" dirty="0"/>
                    </a:p>
                  </a:txBody>
                  <a:tcPr/>
                </a:tc>
                <a:extLst>
                  <a:ext uri="{0D108BD9-81ED-4DB2-BD59-A6C34878D82A}">
                    <a16:rowId xmlns:a16="http://schemas.microsoft.com/office/drawing/2014/main" val="1044051607"/>
                  </a:ext>
                </a:extLst>
              </a:tr>
            </a:tbl>
          </a:graphicData>
        </a:graphic>
      </p:graphicFrame>
      <p:graphicFrame>
        <p:nvGraphicFramePr>
          <p:cNvPr id="8" name="Content Placeholder 3">
            <a:extLst>
              <a:ext uri="{FF2B5EF4-FFF2-40B4-BE49-F238E27FC236}">
                <a16:creationId xmlns:a16="http://schemas.microsoft.com/office/drawing/2014/main" id="{92E1C9B4-117B-914E-9827-227BBA2CF861}"/>
              </a:ext>
            </a:extLst>
          </p:cNvPr>
          <p:cNvGraphicFramePr>
            <a:graphicFrameLocks/>
          </p:cNvGraphicFramePr>
          <p:nvPr/>
        </p:nvGraphicFramePr>
        <p:xfrm>
          <a:off x="4465040" y="5188584"/>
          <a:ext cx="1818338" cy="741680"/>
        </p:xfrm>
        <a:graphic>
          <a:graphicData uri="http://schemas.openxmlformats.org/drawingml/2006/table">
            <a:tbl>
              <a:tblPr>
                <a:tableStyleId>{5C22544A-7EE6-4342-B048-85BDC9FD1C3A}</a:tableStyleId>
              </a:tblPr>
              <a:tblGrid>
                <a:gridCol w="1818338">
                  <a:extLst>
                    <a:ext uri="{9D8B030D-6E8A-4147-A177-3AD203B41FA5}">
                      <a16:colId xmlns:a16="http://schemas.microsoft.com/office/drawing/2014/main" val="3963750902"/>
                    </a:ext>
                  </a:extLst>
                </a:gridCol>
              </a:tblGrid>
              <a:tr h="370840">
                <a:tc>
                  <a:txBody>
                    <a:bodyPr/>
                    <a:lstStyle/>
                    <a:p>
                      <a:r>
                        <a:rPr lang="en-US" altLang="zh-CN" dirty="0"/>
                        <a:t>Program1</a:t>
                      </a:r>
                      <a:endParaRPr lang="en-US" dirty="0"/>
                    </a:p>
                  </a:txBody>
                  <a:tcPr/>
                </a:tc>
                <a:extLst>
                  <a:ext uri="{0D108BD9-81ED-4DB2-BD59-A6C34878D82A}">
                    <a16:rowId xmlns:a16="http://schemas.microsoft.com/office/drawing/2014/main" val="272119861"/>
                  </a:ext>
                </a:extLst>
              </a:tr>
              <a:tr h="370840">
                <a:tc>
                  <a:txBody>
                    <a:bodyPr/>
                    <a:lstStyle/>
                    <a:p>
                      <a:r>
                        <a:rPr lang="en-US" altLang="zh-CN" dirty="0"/>
                        <a:t>Program1.obj</a:t>
                      </a:r>
                      <a:endParaRPr lang="en-US" dirty="0"/>
                    </a:p>
                  </a:txBody>
                  <a:tcPr/>
                </a:tc>
                <a:extLst>
                  <a:ext uri="{0D108BD9-81ED-4DB2-BD59-A6C34878D82A}">
                    <a16:rowId xmlns:a16="http://schemas.microsoft.com/office/drawing/2014/main" val="1044051607"/>
                  </a:ext>
                </a:extLst>
              </a:tr>
            </a:tbl>
          </a:graphicData>
        </a:graphic>
      </p:graphicFrame>
      <p:cxnSp>
        <p:nvCxnSpPr>
          <p:cNvPr id="10" name="Straight Arrow Connector 9">
            <a:extLst>
              <a:ext uri="{FF2B5EF4-FFF2-40B4-BE49-F238E27FC236}">
                <a16:creationId xmlns:a16="http://schemas.microsoft.com/office/drawing/2014/main" id="{27E4B3CB-AE5F-9B4A-ACE4-3BAEA334443B}"/>
              </a:ext>
            </a:extLst>
          </p:cNvPr>
          <p:cNvCxnSpPr/>
          <p:nvPr/>
        </p:nvCxnSpPr>
        <p:spPr bwMode="auto">
          <a:xfrm>
            <a:off x="2113614" y="2045335"/>
            <a:ext cx="2351426" cy="2488611"/>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E370AC17-DD7A-2540-95E9-849A6A9D6FC2}"/>
              </a:ext>
            </a:extLst>
          </p:cNvPr>
          <p:cNvCxnSpPr>
            <a:cxnSpLocks/>
            <a:endCxn id="8" idx="1"/>
          </p:cNvCxnSpPr>
          <p:nvPr/>
        </p:nvCxnSpPr>
        <p:spPr bwMode="auto">
          <a:xfrm>
            <a:off x="2113616" y="3700874"/>
            <a:ext cx="2351424" cy="1858550"/>
          </a:xfrm>
          <a:prstGeom prst="straightConnector1">
            <a:avLst/>
          </a:prstGeom>
          <a:solidFill>
            <a:schemeClr val="accent1"/>
          </a:solidFill>
          <a:ln w="28575" cap="flat" cmpd="sng" algn="ctr">
            <a:solidFill>
              <a:schemeClr val="tx1"/>
            </a:solidFill>
            <a:prstDash val="solid"/>
            <a:round/>
            <a:headEnd type="none" w="med" len="med"/>
            <a:tailEnd type="triangle"/>
          </a:ln>
          <a:effectLst/>
        </p:spPr>
      </p:cxnSp>
      <p:graphicFrame>
        <p:nvGraphicFramePr>
          <p:cNvPr id="13" name="Content Placeholder 3">
            <a:extLst>
              <a:ext uri="{FF2B5EF4-FFF2-40B4-BE49-F238E27FC236}">
                <a16:creationId xmlns:a16="http://schemas.microsoft.com/office/drawing/2014/main" id="{A4680277-80ED-7949-B807-7B40A4AEEAF7}"/>
              </a:ext>
            </a:extLst>
          </p:cNvPr>
          <p:cNvGraphicFramePr>
            <a:graphicFrameLocks/>
          </p:cNvGraphicFramePr>
          <p:nvPr/>
        </p:nvGraphicFramePr>
        <p:xfrm>
          <a:off x="295276" y="4383424"/>
          <a:ext cx="1818338" cy="741680"/>
        </p:xfrm>
        <a:graphic>
          <a:graphicData uri="http://schemas.openxmlformats.org/drawingml/2006/table">
            <a:tbl>
              <a:tblPr>
                <a:tableStyleId>{5C22544A-7EE6-4342-B048-85BDC9FD1C3A}</a:tableStyleId>
              </a:tblPr>
              <a:tblGrid>
                <a:gridCol w="1818338">
                  <a:extLst>
                    <a:ext uri="{9D8B030D-6E8A-4147-A177-3AD203B41FA5}">
                      <a16:colId xmlns:a16="http://schemas.microsoft.com/office/drawing/2014/main" val="3963750902"/>
                    </a:ext>
                  </a:extLst>
                </a:gridCol>
              </a:tblGrid>
              <a:tr h="370840">
                <a:tc>
                  <a:txBody>
                    <a:bodyPr/>
                    <a:lstStyle/>
                    <a:p>
                      <a:r>
                        <a:rPr lang="en-US" altLang="zh-CN" dirty="0" err="1"/>
                        <a:t>Lib.dll</a:t>
                      </a:r>
                      <a:endParaRPr lang="en-US" dirty="0"/>
                    </a:p>
                  </a:txBody>
                  <a:tcPr/>
                </a:tc>
                <a:extLst>
                  <a:ext uri="{0D108BD9-81ED-4DB2-BD59-A6C34878D82A}">
                    <a16:rowId xmlns:a16="http://schemas.microsoft.com/office/drawing/2014/main" val="272119861"/>
                  </a:ext>
                </a:extLst>
              </a:tr>
              <a:tr h="370840">
                <a:tc>
                  <a:txBody>
                    <a:bodyPr/>
                    <a:lstStyle/>
                    <a:p>
                      <a:r>
                        <a:rPr lang="en-US" altLang="zh-CN" dirty="0" err="1"/>
                        <a:t>Lib.obj</a:t>
                      </a:r>
                      <a:endParaRPr lang="en-US" dirty="0"/>
                    </a:p>
                  </a:txBody>
                  <a:tcPr/>
                </a:tc>
                <a:extLst>
                  <a:ext uri="{0D108BD9-81ED-4DB2-BD59-A6C34878D82A}">
                    <a16:rowId xmlns:a16="http://schemas.microsoft.com/office/drawing/2014/main" val="1044051607"/>
                  </a:ext>
                </a:extLst>
              </a:tr>
            </a:tbl>
          </a:graphicData>
        </a:graphic>
      </p:graphicFrame>
      <p:graphicFrame>
        <p:nvGraphicFramePr>
          <p:cNvPr id="14" name="Content Placeholder 3">
            <a:extLst>
              <a:ext uri="{FF2B5EF4-FFF2-40B4-BE49-F238E27FC236}">
                <a16:creationId xmlns:a16="http://schemas.microsoft.com/office/drawing/2014/main" id="{8CCC7154-F02C-8E48-9ACB-35A86A37BD4C}"/>
              </a:ext>
            </a:extLst>
          </p:cNvPr>
          <p:cNvGraphicFramePr>
            <a:graphicFrameLocks/>
          </p:cNvGraphicFramePr>
          <p:nvPr/>
        </p:nvGraphicFramePr>
        <p:xfrm>
          <a:off x="4517155" y="1555115"/>
          <a:ext cx="1818338" cy="741680"/>
        </p:xfrm>
        <a:graphic>
          <a:graphicData uri="http://schemas.openxmlformats.org/drawingml/2006/table">
            <a:tbl>
              <a:tblPr>
                <a:tableStyleId>{5C22544A-7EE6-4342-B048-85BDC9FD1C3A}</a:tableStyleId>
              </a:tblPr>
              <a:tblGrid>
                <a:gridCol w="1818338">
                  <a:extLst>
                    <a:ext uri="{9D8B030D-6E8A-4147-A177-3AD203B41FA5}">
                      <a16:colId xmlns:a16="http://schemas.microsoft.com/office/drawing/2014/main" val="3963750902"/>
                    </a:ext>
                  </a:extLst>
                </a:gridCol>
              </a:tblGrid>
              <a:tr h="370840">
                <a:tc>
                  <a:txBody>
                    <a:bodyPr/>
                    <a:lstStyle/>
                    <a:p>
                      <a:r>
                        <a:rPr lang="en-US" altLang="zh-CN" dirty="0" err="1"/>
                        <a:t>Lib.dll</a:t>
                      </a:r>
                      <a:endParaRPr lang="en-US" dirty="0"/>
                    </a:p>
                  </a:txBody>
                  <a:tcPr/>
                </a:tc>
                <a:extLst>
                  <a:ext uri="{0D108BD9-81ED-4DB2-BD59-A6C34878D82A}">
                    <a16:rowId xmlns:a16="http://schemas.microsoft.com/office/drawing/2014/main" val="272119861"/>
                  </a:ext>
                </a:extLst>
              </a:tr>
              <a:tr h="370840">
                <a:tc>
                  <a:txBody>
                    <a:bodyPr/>
                    <a:lstStyle/>
                    <a:p>
                      <a:r>
                        <a:rPr lang="en-US" altLang="zh-CN" dirty="0" err="1"/>
                        <a:t>Lib.obj</a:t>
                      </a:r>
                      <a:endParaRPr lang="en-US" dirty="0"/>
                    </a:p>
                  </a:txBody>
                  <a:tcPr/>
                </a:tc>
                <a:extLst>
                  <a:ext uri="{0D108BD9-81ED-4DB2-BD59-A6C34878D82A}">
                    <a16:rowId xmlns:a16="http://schemas.microsoft.com/office/drawing/2014/main" val="1044051607"/>
                  </a:ext>
                </a:extLst>
              </a:tr>
            </a:tbl>
          </a:graphicData>
        </a:graphic>
      </p:graphicFrame>
      <p:cxnSp>
        <p:nvCxnSpPr>
          <p:cNvPr id="16" name="Straight Arrow Connector 15">
            <a:extLst>
              <a:ext uri="{FF2B5EF4-FFF2-40B4-BE49-F238E27FC236}">
                <a16:creationId xmlns:a16="http://schemas.microsoft.com/office/drawing/2014/main" id="{67780D6B-FE2F-BA45-BBE8-1D6549917E53}"/>
              </a:ext>
            </a:extLst>
          </p:cNvPr>
          <p:cNvCxnSpPr/>
          <p:nvPr/>
        </p:nvCxnSpPr>
        <p:spPr bwMode="auto">
          <a:xfrm flipV="1">
            <a:off x="2113614" y="2111375"/>
            <a:ext cx="2351426" cy="2642889"/>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3" name="Rectangle 2">
            <a:extLst>
              <a:ext uri="{FF2B5EF4-FFF2-40B4-BE49-F238E27FC236}">
                <a16:creationId xmlns:a16="http://schemas.microsoft.com/office/drawing/2014/main" id="{7F4F6A4F-070C-6745-861A-3C6DF163939E}"/>
              </a:ext>
            </a:extLst>
          </p:cNvPr>
          <p:cNvSpPr/>
          <p:nvPr/>
        </p:nvSpPr>
        <p:spPr>
          <a:xfrm>
            <a:off x="6865265" y="850245"/>
            <a:ext cx="2155371" cy="163121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000" dirty="0">
                <a:solidFill>
                  <a:srgbClr val="000000"/>
                </a:solidFill>
                <a:latin typeface="Arial" panose="020B0604020202020204" pitchFamily="34" charset="0"/>
              </a:rPr>
              <a:t>Dynamic linking has the following advantages:</a:t>
            </a:r>
            <a:endParaRPr lang="en-US" sz="1000" dirty="0">
              <a:solidFill>
                <a:srgbClr val="000000"/>
              </a:solidFill>
              <a:latin typeface="Times New Roman" panose="02020603050405020304" pitchFamily="18" charset="0"/>
            </a:endParaRPr>
          </a:p>
          <a:p>
            <a:pPr>
              <a:buFont typeface="+mj-lt"/>
              <a:buAutoNum type="arabicPeriod"/>
            </a:pPr>
            <a:r>
              <a:rPr lang="en-US" sz="1000" dirty="0">
                <a:solidFill>
                  <a:srgbClr val="000000"/>
                </a:solidFill>
                <a:latin typeface="Arial" panose="020B0604020202020204" pitchFamily="34" charset="0"/>
              </a:rPr>
              <a:t>Saves memory </a:t>
            </a:r>
          </a:p>
          <a:p>
            <a:pPr>
              <a:buFont typeface="+mj-lt"/>
              <a:buAutoNum type="arabicPeriod"/>
            </a:pPr>
            <a:r>
              <a:rPr lang="en-US" sz="1000" dirty="0">
                <a:solidFill>
                  <a:srgbClr val="000000"/>
                </a:solidFill>
                <a:latin typeface="Arial" panose="020B0604020202020204" pitchFamily="34" charset="0"/>
              </a:rPr>
              <a:t>Saves disk space. </a:t>
            </a:r>
          </a:p>
          <a:p>
            <a:pPr>
              <a:buFont typeface="+mj-lt"/>
              <a:buAutoNum type="arabicPeriod"/>
            </a:pPr>
            <a:r>
              <a:rPr lang="en-US" sz="1000" dirty="0">
                <a:solidFill>
                  <a:srgbClr val="000000"/>
                </a:solidFill>
                <a:latin typeface="Arial" panose="020B0604020202020204" pitchFamily="34" charset="0"/>
              </a:rPr>
              <a:t>Upgrades to the DLL are easier. </a:t>
            </a:r>
          </a:p>
          <a:p>
            <a:pPr>
              <a:buFont typeface="+mj-lt"/>
              <a:buAutoNum type="arabicPeriod"/>
            </a:pPr>
            <a:r>
              <a:rPr lang="en-US" sz="1000" dirty="0">
                <a:solidFill>
                  <a:srgbClr val="000000"/>
                </a:solidFill>
                <a:latin typeface="Arial" panose="020B0604020202020204" pitchFamily="34" charset="0"/>
              </a:rPr>
              <a:t>Provides after-market support. </a:t>
            </a:r>
            <a:endParaRPr lang="en-US" sz="1000" dirty="0">
              <a:solidFill>
                <a:srgbClr val="000000"/>
              </a:solidFill>
              <a:latin typeface="Times New Roman" panose="02020603050405020304" pitchFamily="18" charset="0"/>
            </a:endParaRPr>
          </a:p>
          <a:p>
            <a:pPr>
              <a:buFont typeface="+mj-lt"/>
              <a:buAutoNum type="arabicPeriod"/>
            </a:pPr>
            <a:r>
              <a:rPr lang="en-US" sz="1000" dirty="0">
                <a:solidFill>
                  <a:srgbClr val="000000"/>
                </a:solidFill>
                <a:latin typeface="Arial" panose="020B0604020202020204" pitchFamily="34" charset="0"/>
              </a:rPr>
              <a:t>Supports multi language programs. </a:t>
            </a:r>
          </a:p>
          <a:p>
            <a:pPr>
              <a:buFont typeface="+mj-lt"/>
              <a:buAutoNum type="arabicPeriod"/>
            </a:pPr>
            <a:r>
              <a:rPr lang="en-US" sz="1000" dirty="0">
                <a:solidFill>
                  <a:srgbClr val="000000"/>
                </a:solidFill>
                <a:latin typeface="Arial" panose="020B0604020202020204" pitchFamily="34" charset="0"/>
              </a:rPr>
              <a:t>Eases the creation of international versions</a:t>
            </a:r>
            <a:r>
              <a:rPr lang="en-US" sz="1000"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190623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par>
                                <p:cTn id="14" presetID="5"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02DE9-883B-1648-83D2-4EF02A8AB20D}"/>
              </a:ext>
            </a:extLst>
          </p:cNvPr>
          <p:cNvSpPr>
            <a:spLocks noGrp="1"/>
          </p:cNvSpPr>
          <p:nvPr>
            <p:ph type="title"/>
          </p:nvPr>
        </p:nvSpPr>
        <p:spPr/>
        <p:txBody>
          <a:bodyPr/>
          <a:lstStyle/>
          <a:p>
            <a:r>
              <a:rPr lang="en-US" dirty="0"/>
              <a:t>Two ways to Load DLL</a:t>
            </a:r>
          </a:p>
        </p:txBody>
      </p:sp>
      <p:pic>
        <p:nvPicPr>
          <p:cNvPr id="4" name="Picture 3">
            <a:extLst>
              <a:ext uri="{FF2B5EF4-FFF2-40B4-BE49-F238E27FC236}">
                <a16:creationId xmlns:a16="http://schemas.microsoft.com/office/drawing/2014/main" id="{ED800E7B-55DE-7E4C-BBEF-C24F9E773B03}"/>
              </a:ext>
            </a:extLst>
          </p:cNvPr>
          <p:cNvPicPr>
            <a:picLocks noChangeAspect="1"/>
          </p:cNvPicPr>
          <p:nvPr/>
        </p:nvPicPr>
        <p:blipFill>
          <a:blip r:embed="rId2"/>
          <a:stretch>
            <a:fillRect/>
          </a:stretch>
        </p:blipFill>
        <p:spPr>
          <a:xfrm>
            <a:off x="3191555" y="1213304"/>
            <a:ext cx="3035300" cy="4089400"/>
          </a:xfrm>
          <a:prstGeom prst="rect">
            <a:avLst/>
          </a:prstGeom>
        </p:spPr>
      </p:pic>
    </p:spTree>
    <p:extLst>
      <p:ext uri="{BB962C8B-B14F-4D97-AF65-F5344CB8AC3E}">
        <p14:creationId xmlns:p14="http://schemas.microsoft.com/office/powerpoint/2010/main" val="3075473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6DF57-88AD-7C4A-A836-CBE6897A5C1B}"/>
              </a:ext>
            </a:extLst>
          </p:cNvPr>
          <p:cNvSpPr>
            <a:spLocks noGrp="1"/>
          </p:cNvSpPr>
          <p:nvPr>
            <p:ph type="title"/>
          </p:nvPr>
        </p:nvSpPr>
        <p:spPr/>
        <p:txBody>
          <a:bodyPr/>
          <a:lstStyle/>
          <a:p>
            <a:r>
              <a:rPr lang="en-US" dirty="0"/>
              <a:t>Two ways to Load DLL</a:t>
            </a:r>
          </a:p>
        </p:txBody>
      </p:sp>
      <p:sp>
        <p:nvSpPr>
          <p:cNvPr id="3" name="Content Placeholder 2">
            <a:extLst>
              <a:ext uri="{FF2B5EF4-FFF2-40B4-BE49-F238E27FC236}">
                <a16:creationId xmlns:a16="http://schemas.microsoft.com/office/drawing/2014/main" id="{48FA55DA-9571-5446-A9FC-2F4FAF0E95F1}"/>
              </a:ext>
            </a:extLst>
          </p:cNvPr>
          <p:cNvSpPr>
            <a:spLocks noGrp="1"/>
          </p:cNvSpPr>
          <p:nvPr>
            <p:ph idx="1"/>
          </p:nvPr>
        </p:nvSpPr>
        <p:spPr/>
        <p:txBody>
          <a:bodyPr/>
          <a:lstStyle/>
          <a:p>
            <a:r>
              <a:rPr lang="en-US" dirty="0"/>
              <a:t>Explicit Linking (</a:t>
            </a:r>
            <a:r>
              <a:rPr lang="en-US" b="1" dirty="0">
                <a:solidFill>
                  <a:srgbClr val="FF0000"/>
                </a:solidFill>
              </a:rPr>
              <a:t>run-time</a:t>
            </a:r>
            <a:r>
              <a:rPr lang="en-US" b="1" dirty="0"/>
              <a:t> dynamic linking</a:t>
            </a:r>
            <a:r>
              <a:rPr lang="en-US" dirty="0"/>
              <a:t>)</a:t>
            </a:r>
          </a:p>
          <a:p>
            <a:pPr lvl="1"/>
            <a:r>
              <a:rPr lang="en-US" dirty="0"/>
              <a:t>the executable using the DLL must make function calls to explicitly load and unload the DLL, and to access the DLL's exported functions.  </a:t>
            </a:r>
          </a:p>
          <a:p>
            <a:pPr lvl="1"/>
            <a:endParaRPr lang="en-US" dirty="0"/>
          </a:p>
          <a:p>
            <a:pPr lvl="1"/>
            <a:endParaRPr lang="en-US" dirty="0"/>
          </a:p>
          <a:p>
            <a:pPr marL="182562" lvl="1" indent="0">
              <a:buNone/>
            </a:pPr>
            <a:endParaRPr lang="en-US" dirty="0"/>
          </a:p>
          <a:p>
            <a:r>
              <a:rPr lang="en-US" dirty="0"/>
              <a:t>Implicit Linking (</a:t>
            </a:r>
            <a:r>
              <a:rPr lang="en-US" b="1" dirty="0">
                <a:solidFill>
                  <a:srgbClr val="FF0000"/>
                </a:solidFill>
              </a:rPr>
              <a:t>load-time</a:t>
            </a:r>
            <a:r>
              <a:rPr lang="en-US" b="1" dirty="0"/>
              <a:t> dynamic linking</a:t>
            </a:r>
            <a:r>
              <a:rPr lang="en-US" dirty="0"/>
              <a:t>)</a:t>
            </a:r>
          </a:p>
          <a:p>
            <a:pPr lvl="1"/>
            <a:r>
              <a:rPr lang="en-US" dirty="0"/>
              <a:t>The operating system loads the DLL when the executable using it is loaded.</a:t>
            </a:r>
          </a:p>
        </p:txBody>
      </p:sp>
      <p:sp>
        <p:nvSpPr>
          <p:cNvPr id="4" name="Rectangle 3">
            <a:extLst>
              <a:ext uri="{FF2B5EF4-FFF2-40B4-BE49-F238E27FC236}">
                <a16:creationId xmlns:a16="http://schemas.microsoft.com/office/drawing/2014/main" id="{A16F4FB4-6D5D-B04B-BD48-68D0CE1B38E1}"/>
              </a:ext>
            </a:extLst>
          </p:cNvPr>
          <p:cNvSpPr/>
          <p:nvPr/>
        </p:nvSpPr>
        <p:spPr>
          <a:xfrm>
            <a:off x="121103" y="982422"/>
            <a:ext cx="7506154" cy="400110"/>
          </a:xfrm>
          <a:prstGeom prst="rect">
            <a:avLst/>
          </a:prstGeom>
        </p:spPr>
        <p:txBody>
          <a:bodyPr wrap="square">
            <a:spAutoFit/>
          </a:bodyPr>
          <a:lstStyle/>
          <a:p>
            <a:r>
              <a:rPr lang="en-US" dirty="0">
                <a:solidFill>
                  <a:srgbClr val="000000"/>
                </a:solidFill>
                <a:latin typeface="Arial" panose="020B0604020202020204" pitchFamily="34" charset="0"/>
              </a:rPr>
              <a:t>An executable file links to (or loads) a DLL in one of two ways:</a:t>
            </a:r>
            <a:endParaRPr lang="en-US" dirty="0">
              <a:solidFill>
                <a:srgbClr val="000000"/>
              </a:solidFill>
              <a:latin typeface="Times New Roman" panose="02020603050405020304" pitchFamily="18" charset="0"/>
            </a:endParaRPr>
          </a:p>
        </p:txBody>
      </p:sp>
      <p:pic>
        <p:nvPicPr>
          <p:cNvPr id="6" name="Picture 5">
            <a:extLst>
              <a:ext uri="{FF2B5EF4-FFF2-40B4-BE49-F238E27FC236}">
                <a16:creationId xmlns:a16="http://schemas.microsoft.com/office/drawing/2014/main" id="{9F843C0C-CC57-8143-BA78-44F32C6960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8" y="2615765"/>
            <a:ext cx="9144000" cy="741097"/>
          </a:xfrm>
          <a:prstGeom prst="rect">
            <a:avLst/>
          </a:prstGeom>
        </p:spPr>
      </p:pic>
      <p:pic>
        <p:nvPicPr>
          <p:cNvPr id="8" name="Picture 7" descr="A screenshot of a cell phone&#13;&#10;&#13;&#10;Description automatically generated">
            <a:extLst>
              <a:ext uri="{FF2B5EF4-FFF2-40B4-BE49-F238E27FC236}">
                <a16:creationId xmlns:a16="http://schemas.microsoft.com/office/drawing/2014/main" id="{5F177754-084F-D145-BC04-9BBE239B1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3326"/>
            <a:ext cx="9144000" cy="848032"/>
          </a:xfrm>
          <a:prstGeom prst="rect">
            <a:avLst/>
          </a:prstGeom>
        </p:spPr>
      </p:pic>
    </p:spTree>
    <p:extLst>
      <p:ext uri="{BB962C8B-B14F-4D97-AF65-F5344CB8AC3E}">
        <p14:creationId xmlns:p14="http://schemas.microsoft.com/office/powerpoint/2010/main" val="493769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0C932-BFB1-1443-A99A-2BFD3D466451}"/>
              </a:ext>
            </a:extLst>
          </p:cNvPr>
          <p:cNvSpPr>
            <a:spLocks noGrp="1"/>
          </p:cNvSpPr>
          <p:nvPr>
            <p:ph type="title"/>
          </p:nvPr>
        </p:nvSpPr>
        <p:spPr/>
        <p:txBody>
          <a:bodyPr/>
          <a:lstStyle/>
          <a:p>
            <a:r>
              <a:rPr lang="en-US" dirty="0"/>
              <a:t>Two ways to Load DLL</a:t>
            </a:r>
          </a:p>
        </p:txBody>
      </p:sp>
      <p:pic>
        <p:nvPicPr>
          <p:cNvPr id="4" name="Picture 3">
            <a:extLst>
              <a:ext uri="{FF2B5EF4-FFF2-40B4-BE49-F238E27FC236}">
                <a16:creationId xmlns:a16="http://schemas.microsoft.com/office/drawing/2014/main" id="{A62882AC-9DFA-964D-A514-0C5CDBFB0238}"/>
              </a:ext>
            </a:extLst>
          </p:cNvPr>
          <p:cNvPicPr>
            <a:picLocks noChangeAspect="1"/>
          </p:cNvPicPr>
          <p:nvPr/>
        </p:nvPicPr>
        <p:blipFill>
          <a:blip r:embed="rId3"/>
          <a:stretch>
            <a:fillRect/>
          </a:stretch>
        </p:blipFill>
        <p:spPr>
          <a:xfrm>
            <a:off x="3356053" y="4027713"/>
            <a:ext cx="1969781" cy="2653847"/>
          </a:xfrm>
          <a:prstGeom prst="rect">
            <a:avLst/>
          </a:prstGeom>
        </p:spPr>
      </p:pic>
      <p:pic>
        <p:nvPicPr>
          <p:cNvPr id="5" name="Picture 4">
            <a:extLst>
              <a:ext uri="{FF2B5EF4-FFF2-40B4-BE49-F238E27FC236}">
                <a16:creationId xmlns:a16="http://schemas.microsoft.com/office/drawing/2014/main" id="{F268498B-2391-0340-91B9-FA2BE82ADDE7}"/>
              </a:ext>
            </a:extLst>
          </p:cNvPr>
          <p:cNvPicPr>
            <a:picLocks noChangeAspect="1"/>
          </p:cNvPicPr>
          <p:nvPr/>
        </p:nvPicPr>
        <p:blipFill>
          <a:blip r:embed="rId4"/>
          <a:stretch>
            <a:fillRect/>
          </a:stretch>
        </p:blipFill>
        <p:spPr>
          <a:xfrm>
            <a:off x="1535145" y="721857"/>
            <a:ext cx="5406312" cy="3166836"/>
          </a:xfrm>
          <a:prstGeom prst="rect">
            <a:avLst/>
          </a:prstGeom>
        </p:spPr>
      </p:pic>
      <p:sp>
        <p:nvSpPr>
          <p:cNvPr id="6" name="Rectangle 5">
            <a:extLst>
              <a:ext uri="{FF2B5EF4-FFF2-40B4-BE49-F238E27FC236}">
                <a16:creationId xmlns:a16="http://schemas.microsoft.com/office/drawing/2014/main" id="{F14FCADE-4B08-CF4A-B7A8-13D7D21D83D8}"/>
              </a:ext>
            </a:extLst>
          </p:cNvPr>
          <p:cNvSpPr/>
          <p:nvPr/>
        </p:nvSpPr>
        <p:spPr>
          <a:xfrm>
            <a:off x="5325835" y="4918372"/>
            <a:ext cx="2279652" cy="1015663"/>
          </a:xfrm>
          <a:prstGeom prst="rect">
            <a:avLst/>
          </a:prstGeom>
        </p:spPr>
        <p:txBody>
          <a:bodyPr wrap="square">
            <a:spAutoFit/>
          </a:bodyPr>
          <a:lstStyle/>
          <a:p>
            <a:r>
              <a:rPr lang="en-US" dirty="0"/>
              <a:t>Implicit Linking (</a:t>
            </a:r>
            <a:r>
              <a:rPr lang="en-US" b="1" dirty="0">
                <a:solidFill>
                  <a:srgbClr val="FF0000"/>
                </a:solidFill>
              </a:rPr>
              <a:t>load-time</a:t>
            </a:r>
            <a:r>
              <a:rPr lang="en-US" b="1" dirty="0"/>
              <a:t> dynamic linking</a:t>
            </a:r>
            <a:r>
              <a:rPr lang="en-US" dirty="0"/>
              <a:t>)</a:t>
            </a:r>
          </a:p>
        </p:txBody>
      </p:sp>
      <p:sp>
        <p:nvSpPr>
          <p:cNvPr id="7" name="Rectangle 6">
            <a:extLst>
              <a:ext uri="{FF2B5EF4-FFF2-40B4-BE49-F238E27FC236}">
                <a16:creationId xmlns:a16="http://schemas.microsoft.com/office/drawing/2014/main" id="{AE4DB8CA-FF61-A64E-83FD-967C53787E6D}"/>
              </a:ext>
            </a:extLst>
          </p:cNvPr>
          <p:cNvSpPr/>
          <p:nvPr/>
        </p:nvSpPr>
        <p:spPr>
          <a:xfrm>
            <a:off x="1095829" y="2125950"/>
            <a:ext cx="2852057" cy="707886"/>
          </a:xfrm>
          <a:prstGeom prst="rect">
            <a:avLst/>
          </a:prstGeom>
        </p:spPr>
        <p:txBody>
          <a:bodyPr wrap="square">
            <a:spAutoFit/>
          </a:bodyPr>
          <a:lstStyle/>
          <a:p>
            <a:r>
              <a:rPr lang="en-US" dirty="0"/>
              <a:t>Explicit Linking (</a:t>
            </a:r>
            <a:r>
              <a:rPr lang="en-US" b="1" dirty="0">
                <a:solidFill>
                  <a:srgbClr val="FF0000"/>
                </a:solidFill>
              </a:rPr>
              <a:t>run-time</a:t>
            </a:r>
            <a:r>
              <a:rPr lang="en-US" b="1" dirty="0"/>
              <a:t> dynamic linking</a:t>
            </a:r>
            <a:r>
              <a:rPr lang="en-US" dirty="0"/>
              <a:t>)</a:t>
            </a:r>
          </a:p>
        </p:txBody>
      </p:sp>
    </p:spTree>
    <p:extLst>
      <p:ext uri="{BB962C8B-B14F-4D97-AF65-F5344CB8AC3E}">
        <p14:creationId xmlns:p14="http://schemas.microsoft.com/office/powerpoint/2010/main" val="3588786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6DF57-88AD-7C4A-A836-CBE6897A5C1B}"/>
              </a:ext>
            </a:extLst>
          </p:cNvPr>
          <p:cNvSpPr>
            <a:spLocks noGrp="1"/>
          </p:cNvSpPr>
          <p:nvPr>
            <p:ph type="title"/>
          </p:nvPr>
        </p:nvSpPr>
        <p:spPr/>
        <p:txBody>
          <a:bodyPr/>
          <a:lstStyle/>
          <a:p>
            <a:r>
              <a:rPr lang="en-US" dirty="0"/>
              <a:t>Two ways to Load DLL</a:t>
            </a:r>
          </a:p>
        </p:txBody>
      </p:sp>
      <p:sp>
        <p:nvSpPr>
          <p:cNvPr id="3" name="Content Placeholder 2">
            <a:extLst>
              <a:ext uri="{FF2B5EF4-FFF2-40B4-BE49-F238E27FC236}">
                <a16:creationId xmlns:a16="http://schemas.microsoft.com/office/drawing/2014/main" id="{48FA55DA-9571-5446-A9FC-2F4FAF0E95F1}"/>
              </a:ext>
            </a:extLst>
          </p:cNvPr>
          <p:cNvSpPr>
            <a:spLocks noGrp="1"/>
          </p:cNvSpPr>
          <p:nvPr>
            <p:ph idx="1"/>
          </p:nvPr>
        </p:nvSpPr>
        <p:spPr/>
        <p:txBody>
          <a:bodyPr/>
          <a:lstStyle/>
          <a:p>
            <a:r>
              <a:rPr lang="en-US" dirty="0"/>
              <a:t>Explicit Linking (</a:t>
            </a:r>
            <a:r>
              <a:rPr lang="en-US" b="1" dirty="0">
                <a:solidFill>
                  <a:srgbClr val="FF0000"/>
                </a:solidFill>
              </a:rPr>
              <a:t>run-time</a:t>
            </a:r>
            <a:r>
              <a:rPr lang="en-US" b="1" dirty="0"/>
              <a:t> dynamic linking</a:t>
            </a:r>
            <a:r>
              <a:rPr lang="en-US" dirty="0"/>
              <a:t>)</a:t>
            </a:r>
          </a:p>
          <a:p>
            <a:pPr lvl="1"/>
            <a:r>
              <a:rPr lang="en-US" dirty="0"/>
              <a:t>the executable using the DLL must make function calls to explicitly load and unload the DLL, and to access the DLL's exported functions.  </a:t>
            </a:r>
          </a:p>
          <a:p>
            <a:pPr lvl="1"/>
            <a:endParaRPr lang="en-US" dirty="0"/>
          </a:p>
          <a:p>
            <a:pPr lvl="1"/>
            <a:endParaRPr lang="en-US" dirty="0"/>
          </a:p>
          <a:p>
            <a:pPr marL="182562" lvl="1" indent="0">
              <a:buNone/>
            </a:pPr>
            <a:endParaRPr lang="en-US" dirty="0"/>
          </a:p>
          <a:p>
            <a:r>
              <a:rPr lang="en-US" dirty="0"/>
              <a:t>Implicit Linking (</a:t>
            </a:r>
            <a:r>
              <a:rPr lang="en-US" b="1" dirty="0">
                <a:solidFill>
                  <a:srgbClr val="FF0000"/>
                </a:solidFill>
              </a:rPr>
              <a:t>load-time</a:t>
            </a:r>
            <a:r>
              <a:rPr lang="en-US" b="1" dirty="0"/>
              <a:t> dynamic linking</a:t>
            </a:r>
            <a:r>
              <a:rPr lang="en-US" dirty="0"/>
              <a:t>)</a:t>
            </a:r>
          </a:p>
          <a:p>
            <a:pPr lvl="1"/>
            <a:r>
              <a:rPr lang="en-US" dirty="0"/>
              <a:t>The operating system loads the DLL when the executable using it is loaded.</a:t>
            </a:r>
          </a:p>
        </p:txBody>
      </p:sp>
      <p:sp>
        <p:nvSpPr>
          <p:cNvPr id="4" name="Rectangle 3">
            <a:extLst>
              <a:ext uri="{FF2B5EF4-FFF2-40B4-BE49-F238E27FC236}">
                <a16:creationId xmlns:a16="http://schemas.microsoft.com/office/drawing/2014/main" id="{A16F4FB4-6D5D-B04B-BD48-68D0CE1B38E1}"/>
              </a:ext>
            </a:extLst>
          </p:cNvPr>
          <p:cNvSpPr/>
          <p:nvPr/>
        </p:nvSpPr>
        <p:spPr>
          <a:xfrm>
            <a:off x="121103" y="982422"/>
            <a:ext cx="7506154" cy="400110"/>
          </a:xfrm>
          <a:prstGeom prst="rect">
            <a:avLst/>
          </a:prstGeom>
        </p:spPr>
        <p:txBody>
          <a:bodyPr wrap="square">
            <a:spAutoFit/>
          </a:bodyPr>
          <a:lstStyle/>
          <a:p>
            <a:r>
              <a:rPr lang="en-US" dirty="0">
                <a:solidFill>
                  <a:srgbClr val="000000"/>
                </a:solidFill>
                <a:latin typeface="Arial" panose="020B0604020202020204" pitchFamily="34" charset="0"/>
              </a:rPr>
              <a:t>An executable file links to (or loads) a DLL in one of two ways:</a:t>
            </a:r>
            <a:endParaRPr lang="en-US" dirty="0">
              <a:solidFill>
                <a:srgbClr val="000000"/>
              </a:solidFill>
              <a:latin typeface="Times New Roman" panose="02020603050405020304" pitchFamily="18" charset="0"/>
            </a:endParaRPr>
          </a:p>
        </p:txBody>
      </p:sp>
      <p:pic>
        <p:nvPicPr>
          <p:cNvPr id="6" name="Picture 5">
            <a:extLst>
              <a:ext uri="{FF2B5EF4-FFF2-40B4-BE49-F238E27FC236}">
                <a16:creationId xmlns:a16="http://schemas.microsoft.com/office/drawing/2014/main" id="{9F843C0C-CC57-8143-BA78-44F32C6960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8" y="2615765"/>
            <a:ext cx="9144000" cy="741097"/>
          </a:xfrm>
          <a:prstGeom prst="rect">
            <a:avLst/>
          </a:prstGeom>
        </p:spPr>
      </p:pic>
      <p:pic>
        <p:nvPicPr>
          <p:cNvPr id="8" name="Picture 7" descr="A screenshot of a cell phone&#13;&#10;&#13;&#10;Description automatically generated">
            <a:extLst>
              <a:ext uri="{FF2B5EF4-FFF2-40B4-BE49-F238E27FC236}">
                <a16:creationId xmlns:a16="http://schemas.microsoft.com/office/drawing/2014/main" id="{5F177754-084F-D145-BC04-9BBE239B15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23326"/>
            <a:ext cx="9144000" cy="848032"/>
          </a:xfrm>
          <a:prstGeom prst="rect">
            <a:avLst/>
          </a:prstGeom>
        </p:spPr>
      </p:pic>
      <p:sp>
        <p:nvSpPr>
          <p:cNvPr id="5" name="TextBox 4">
            <a:extLst>
              <a:ext uri="{FF2B5EF4-FFF2-40B4-BE49-F238E27FC236}">
                <a16:creationId xmlns:a16="http://schemas.microsoft.com/office/drawing/2014/main" id="{6D217A9E-3213-564B-A1FE-6D5F417D9C95}"/>
              </a:ext>
            </a:extLst>
          </p:cNvPr>
          <p:cNvSpPr txBox="1"/>
          <p:nvPr/>
        </p:nvSpPr>
        <p:spPr>
          <a:xfrm>
            <a:off x="5959559" y="1292488"/>
            <a:ext cx="2860591" cy="646331"/>
          </a:xfrm>
          <a:prstGeom prst="rect">
            <a:avLst/>
          </a:prstGeom>
          <a:noFill/>
        </p:spPr>
        <p:txBody>
          <a:bodyPr wrap="none" rtlCol="0">
            <a:spAutoFit/>
          </a:bodyPr>
          <a:lstStyle/>
          <a:p>
            <a:r>
              <a:rPr lang="en-US" sz="3600" dirty="0">
                <a:solidFill>
                  <a:srgbClr val="FF0000"/>
                </a:solidFill>
              </a:rPr>
              <a:t>DLL Injection</a:t>
            </a:r>
          </a:p>
        </p:txBody>
      </p:sp>
      <p:sp>
        <p:nvSpPr>
          <p:cNvPr id="9" name="TextBox 8">
            <a:extLst>
              <a:ext uri="{FF2B5EF4-FFF2-40B4-BE49-F238E27FC236}">
                <a16:creationId xmlns:a16="http://schemas.microsoft.com/office/drawing/2014/main" id="{8350C58C-E28D-494D-976E-E77C26087D2F}"/>
              </a:ext>
            </a:extLst>
          </p:cNvPr>
          <p:cNvSpPr txBox="1"/>
          <p:nvPr/>
        </p:nvSpPr>
        <p:spPr>
          <a:xfrm>
            <a:off x="5964145" y="3537406"/>
            <a:ext cx="2083134" cy="646331"/>
          </a:xfrm>
          <a:prstGeom prst="rect">
            <a:avLst/>
          </a:prstGeom>
          <a:noFill/>
        </p:spPr>
        <p:txBody>
          <a:bodyPr wrap="none" rtlCol="0">
            <a:spAutoFit/>
          </a:bodyPr>
          <a:lstStyle/>
          <a:p>
            <a:r>
              <a:rPr lang="en-US" sz="3600" dirty="0">
                <a:solidFill>
                  <a:srgbClr val="FF0000"/>
                </a:solidFill>
              </a:rPr>
              <a:t>IAT Table</a:t>
            </a:r>
          </a:p>
        </p:txBody>
      </p:sp>
      <p:sp>
        <p:nvSpPr>
          <p:cNvPr id="7" name="Right Arrow 6">
            <a:extLst>
              <a:ext uri="{FF2B5EF4-FFF2-40B4-BE49-F238E27FC236}">
                <a16:creationId xmlns:a16="http://schemas.microsoft.com/office/drawing/2014/main" id="{1B235C2B-F3EA-EA44-9A6E-34F80FC5DB7E}"/>
              </a:ext>
            </a:extLst>
          </p:cNvPr>
          <p:cNvSpPr/>
          <p:nvPr/>
        </p:nvSpPr>
        <p:spPr bwMode="auto">
          <a:xfrm>
            <a:off x="5558971" y="1489075"/>
            <a:ext cx="400588" cy="39052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 name="Right Arrow 9">
            <a:extLst>
              <a:ext uri="{FF2B5EF4-FFF2-40B4-BE49-F238E27FC236}">
                <a16:creationId xmlns:a16="http://schemas.microsoft.com/office/drawing/2014/main" id="{D8D645E6-807E-934D-A940-E2C5A5279C9D}"/>
              </a:ext>
            </a:extLst>
          </p:cNvPr>
          <p:cNvSpPr/>
          <p:nvPr/>
        </p:nvSpPr>
        <p:spPr bwMode="auto">
          <a:xfrm>
            <a:off x="5558332" y="3702502"/>
            <a:ext cx="400588" cy="39052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72043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C12E1-A961-6541-B58E-AA66FB007B63}"/>
              </a:ext>
            </a:extLst>
          </p:cNvPr>
          <p:cNvSpPr>
            <a:spLocks noGrp="1"/>
          </p:cNvSpPr>
          <p:nvPr>
            <p:ph type="title"/>
          </p:nvPr>
        </p:nvSpPr>
        <p:spPr>
          <a:xfrm>
            <a:off x="210570" y="99287"/>
            <a:ext cx="8520112" cy="647700"/>
          </a:xfrm>
        </p:spPr>
        <p:txBody>
          <a:bodyPr/>
          <a:lstStyle/>
          <a:p>
            <a:r>
              <a:rPr lang="en-US" dirty="0"/>
              <a:t>Implicit Linking and IAT (Import Address Table)</a:t>
            </a:r>
          </a:p>
        </p:txBody>
      </p:sp>
      <p:sp>
        <p:nvSpPr>
          <p:cNvPr id="3" name="Content Placeholder 2">
            <a:extLst>
              <a:ext uri="{FF2B5EF4-FFF2-40B4-BE49-F238E27FC236}">
                <a16:creationId xmlns:a16="http://schemas.microsoft.com/office/drawing/2014/main" id="{FA8C4987-48D6-AB4A-A218-BC723167E99A}"/>
              </a:ext>
            </a:extLst>
          </p:cNvPr>
          <p:cNvSpPr>
            <a:spLocks noGrp="1"/>
          </p:cNvSpPr>
          <p:nvPr>
            <p:ph idx="1"/>
          </p:nvPr>
        </p:nvSpPr>
        <p:spPr>
          <a:xfrm>
            <a:off x="208189" y="930275"/>
            <a:ext cx="8524875" cy="4313238"/>
          </a:xfrm>
        </p:spPr>
        <p:txBody>
          <a:bodyPr/>
          <a:lstStyle/>
          <a:p>
            <a:r>
              <a:rPr lang="en-US" sz="1600" dirty="0" err="1"/>
              <a:t>Notepad.exe</a:t>
            </a:r>
            <a:r>
              <a:rPr lang="en-US" sz="1600" dirty="0"/>
              <a:t> </a:t>
            </a:r>
            <a:r>
              <a:rPr lang="en-US" sz="1600" dirty="0">
                <a:sym typeface="Wingdings" pitchFamily="2" charset="2"/>
              </a:rPr>
              <a:t>Call </a:t>
            </a:r>
            <a:r>
              <a:rPr lang="en-US" sz="1600" dirty="0" err="1">
                <a:sym typeface="Wingdings" pitchFamily="2" charset="2"/>
              </a:rPr>
              <a:t>CreateFileW</a:t>
            </a:r>
            <a:r>
              <a:rPr lang="en-US" sz="1600" dirty="0">
                <a:sym typeface="Wingdings" pitchFamily="2" charset="2"/>
              </a:rPr>
              <a:t>()  Call </a:t>
            </a:r>
            <a:r>
              <a:rPr lang="en-US" sz="1600" b="1" dirty="0">
                <a:sym typeface="Wingdings" pitchFamily="2" charset="2"/>
              </a:rPr>
              <a:t>0x01001104</a:t>
            </a:r>
            <a:r>
              <a:rPr lang="en-US" sz="1600" dirty="0">
                <a:sym typeface="Wingdings" pitchFamily="2" charset="2"/>
              </a:rPr>
              <a:t>  Call </a:t>
            </a:r>
            <a:r>
              <a:rPr lang="en-US" sz="1600" b="1" dirty="0">
                <a:solidFill>
                  <a:srgbClr val="FF0000"/>
                </a:solidFill>
                <a:sym typeface="Wingdings" pitchFamily="2" charset="2"/>
              </a:rPr>
              <a:t>0x7C810CD9</a:t>
            </a:r>
            <a:endParaRPr lang="en-US" sz="1600" b="1" dirty="0">
              <a:solidFill>
                <a:srgbClr val="FF0000"/>
              </a:solidFill>
            </a:endParaRPr>
          </a:p>
        </p:txBody>
      </p:sp>
      <p:pic>
        <p:nvPicPr>
          <p:cNvPr id="5" name="Picture 4" descr="A screenshot of a computer&#13;&#10;&#13;&#10;Description automatically generated">
            <a:extLst>
              <a:ext uri="{FF2B5EF4-FFF2-40B4-BE49-F238E27FC236}">
                <a16:creationId xmlns:a16="http://schemas.microsoft.com/office/drawing/2014/main" id="{CF8ECFE6-218E-1E4F-95D7-3B7C11EBF9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1" y="1211398"/>
            <a:ext cx="7758483" cy="5547315"/>
          </a:xfrm>
          <a:prstGeom prst="rect">
            <a:avLst/>
          </a:prstGeom>
        </p:spPr>
      </p:pic>
      <p:sp>
        <p:nvSpPr>
          <p:cNvPr id="7" name="TextBox 6">
            <a:extLst>
              <a:ext uri="{FF2B5EF4-FFF2-40B4-BE49-F238E27FC236}">
                <a16:creationId xmlns:a16="http://schemas.microsoft.com/office/drawing/2014/main" id="{C0A0A0AA-10D1-B443-AF23-8A8AFA465DB8}"/>
              </a:ext>
            </a:extLst>
          </p:cNvPr>
          <p:cNvSpPr txBox="1"/>
          <p:nvPr/>
        </p:nvSpPr>
        <p:spPr>
          <a:xfrm>
            <a:off x="2198914" y="4075201"/>
            <a:ext cx="4517571" cy="12668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
        <p:nvSpPr>
          <p:cNvPr id="8" name="TextBox 7">
            <a:extLst>
              <a:ext uri="{FF2B5EF4-FFF2-40B4-BE49-F238E27FC236}">
                <a16:creationId xmlns:a16="http://schemas.microsoft.com/office/drawing/2014/main" id="{C5692ECD-E3AC-8446-9A3A-58BCB9E67050}"/>
              </a:ext>
            </a:extLst>
          </p:cNvPr>
          <p:cNvSpPr txBox="1"/>
          <p:nvPr/>
        </p:nvSpPr>
        <p:spPr>
          <a:xfrm>
            <a:off x="653141" y="4483009"/>
            <a:ext cx="2699659" cy="12668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
        <p:nvSpPr>
          <p:cNvPr id="9" name="TextBox 8">
            <a:extLst>
              <a:ext uri="{FF2B5EF4-FFF2-40B4-BE49-F238E27FC236}">
                <a16:creationId xmlns:a16="http://schemas.microsoft.com/office/drawing/2014/main" id="{A6B6E645-2DAA-B548-90D8-E47D2C4C7061}"/>
              </a:ext>
            </a:extLst>
          </p:cNvPr>
          <p:cNvSpPr txBox="1"/>
          <p:nvPr/>
        </p:nvSpPr>
        <p:spPr>
          <a:xfrm>
            <a:off x="653142" y="4975087"/>
            <a:ext cx="1349830" cy="12668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spTree>
    <p:extLst>
      <p:ext uri="{BB962C8B-B14F-4D97-AF65-F5344CB8AC3E}">
        <p14:creationId xmlns:p14="http://schemas.microsoft.com/office/powerpoint/2010/main" val="30891216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C12E1-A961-6541-B58E-AA66FB007B63}"/>
              </a:ext>
            </a:extLst>
          </p:cNvPr>
          <p:cNvSpPr>
            <a:spLocks noGrp="1"/>
          </p:cNvSpPr>
          <p:nvPr>
            <p:ph type="title"/>
          </p:nvPr>
        </p:nvSpPr>
        <p:spPr>
          <a:xfrm>
            <a:off x="210570" y="99287"/>
            <a:ext cx="8520112" cy="647700"/>
          </a:xfrm>
        </p:spPr>
        <p:txBody>
          <a:bodyPr/>
          <a:lstStyle/>
          <a:p>
            <a:r>
              <a:rPr lang="en-US" dirty="0"/>
              <a:t>Implicit Linking and IAT (Import Address Table)</a:t>
            </a:r>
          </a:p>
        </p:txBody>
      </p:sp>
      <p:sp>
        <p:nvSpPr>
          <p:cNvPr id="3" name="Content Placeholder 2">
            <a:extLst>
              <a:ext uri="{FF2B5EF4-FFF2-40B4-BE49-F238E27FC236}">
                <a16:creationId xmlns:a16="http://schemas.microsoft.com/office/drawing/2014/main" id="{FA8C4987-48D6-AB4A-A218-BC723167E99A}"/>
              </a:ext>
            </a:extLst>
          </p:cNvPr>
          <p:cNvSpPr>
            <a:spLocks noGrp="1"/>
          </p:cNvSpPr>
          <p:nvPr>
            <p:ph idx="1"/>
          </p:nvPr>
        </p:nvSpPr>
        <p:spPr>
          <a:xfrm>
            <a:off x="309562" y="1147352"/>
            <a:ext cx="8524875" cy="4313238"/>
          </a:xfrm>
        </p:spPr>
        <p:txBody>
          <a:bodyPr/>
          <a:lstStyle/>
          <a:p>
            <a:r>
              <a:rPr lang="en-US" sz="1600" dirty="0" err="1"/>
              <a:t>Notepad.exe</a:t>
            </a:r>
            <a:r>
              <a:rPr lang="en-US" sz="1600" dirty="0"/>
              <a:t> </a:t>
            </a:r>
            <a:r>
              <a:rPr lang="en-US" sz="1600" dirty="0">
                <a:sym typeface="Wingdings" pitchFamily="2" charset="2"/>
              </a:rPr>
              <a:t>Call </a:t>
            </a:r>
            <a:r>
              <a:rPr lang="en-US" sz="1600" dirty="0" err="1">
                <a:sym typeface="Wingdings" pitchFamily="2" charset="2"/>
              </a:rPr>
              <a:t>CreateFileW</a:t>
            </a:r>
            <a:r>
              <a:rPr lang="en-US" sz="1600" dirty="0">
                <a:sym typeface="Wingdings" pitchFamily="2" charset="2"/>
              </a:rPr>
              <a:t>()  Call </a:t>
            </a:r>
            <a:r>
              <a:rPr lang="en-US" sz="1600" b="1" dirty="0">
                <a:sym typeface="Wingdings" pitchFamily="2" charset="2"/>
              </a:rPr>
              <a:t>0x01001104</a:t>
            </a:r>
            <a:r>
              <a:rPr lang="en-US" sz="1600" dirty="0">
                <a:sym typeface="Wingdings" pitchFamily="2" charset="2"/>
              </a:rPr>
              <a:t>  Call </a:t>
            </a:r>
            <a:r>
              <a:rPr lang="en-US" sz="1600" b="1" dirty="0">
                <a:solidFill>
                  <a:srgbClr val="FF0000"/>
                </a:solidFill>
                <a:sym typeface="Wingdings" pitchFamily="2" charset="2"/>
              </a:rPr>
              <a:t>0x7C810CD9</a:t>
            </a:r>
            <a:endParaRPr lang="en-US" sz="1600" b="1" dirty="0">
              <a:solidFill>
                <a:srgbClr val="FF0000"/>
              </a:solidFill>
            </a:endParaRPr>
          </a:p>
        </p:txBody>
      </p:sp>
      <p:sp>
        <p:nvSpPr>
          <p:cNvPr id="4" name="TextBox 3">
            <a:extLst>
              <a:ext uri="{FF2B5EF4-FFF2-40B4-BE49-F238E27FC236}">
                <a16:creationId xmlns:a16="http://schemas.microsoft.com/office/drawing/2014/main" id="{92D7837A-1AF3-B84A-8844-4F8942CA4E6A}"/>
              </a:ext>
            </a:extLst>
          </p:cNvPr>
          <p:cNvSpPr txBox="1"/>
          <p:nvPr/>
        </p:nvSpPr>
        <p:spPr>
          <a:xfrm>
            <a:off x="2460268" y="1509785"/>
            <a:ext cx="2111732" cy="400110"/>
          </a:xfrm>
          <a:prstGeom prst="rect">
            <a:avLst/>
          </a:prstGeom>
          <a:noFill/>
        </p:spPr>
        <p:txBody>
          <a:bodyPr wrap="none" rtlCol="0">
            <a:spAutoFit/>
          </a:bodyPr>
          <a:lstStyle/>
          <a:p>
            <a:r>
              <a:rPr lang="en-US" dirty="0"/>
              <a:t>Call </a:t>
            </a:r>
            <a:r>
              <a:rPr lang="en-US" b="1" dirty="0">
                <a:sym typeface="Wingdings" pitchFamily="2" charset="2"/>
              </a:rPr>
              <a:t>0x01001104</a:t>
            </a:r>
            <a:endParaRPr lang="en-US" dirty="0"/>
          </a:p>
        </p:txBody>
      </p:sp>
      <p:cxnSp>
        <p:nvCxnSpPr>
          <p:cNvPr id="10" name="Straight Arrow Connector 9">
            <a:extLst>
              <a:ext uri="{FF2B5EF4-FFF2-40B4-BE49-F238E27FC236}">
                <a16:creationId xmlns:a16="http://schemas.microsoft.com/office/drawing/2014/main" id="{4235C9F9-0627-254E-9933-D9C31ED354B2}"/>
              </a:ext>
            </a:extLst>
          </p:cNvPr>
          <p:cNvCxnSpPr>
            <a:cxnSpLocks/>
          </p:cNvCxnSpPr>
          <p:nvPr/>
        </p:nvCxnSpPr>
        <p:spPr bwMode="auto">
          <a:xfrm>
            <a:off x="3512457" y="1933480"/>
            <a:ext cx="1" cy="59230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8ECF8F8F-8855-EE44-BEC6-8957D02CCD6A}"/>
              </a:ext>
            </a:extLst>
          </p:cNvPr>
          <p:cNvSpPr txBox="1"/>
          <p:nvPr/>
        </p:nvSpPr>
        <p:spPr>
          <a:xfrm>
            <a:off x="2892223" y="2572956"/>
            <a:ext cx="1240468" cy="707886"/>
          </a:xfrm>
          <a:prstGeom prst="rect">
            <a:avLst/>
          </a:prstGeom>
          <a:noFill/>
        </p:spPr>
        <p:txBody>
          <a:bodyPr wrap="none" rtlCol="0">
            <a:spAutoFit/>
          </a:bodyPr>
          <a:lstStyle/>
          <a:p>
            <a:r>
              <a:rPr lang="en-US" dirty="0"/>
              <a:t>IAT Table</a:t>
            </a:r>
          </a:p>
          <a:p>
            <a:endParaRPr lang="en-US" dirty="0"/>
          </a:p>
        </p:txBody>
      </p:sp>
      <p:graphicFrame>
        <p:nvGraphicFramePr>
          <p:cNvPr id="12" name="Table 11">
            <a:extLst>
              <a:ext uri="{FF2B5EF4-FFF2-40B4-BE49-F238E27FC236}">
                <a16:creationId xmlns:a16="http://schemas.microsoft.com/office/drawing/2014/main" id="{7519F429-940C-6247-B43E-78E6A1CFB7CC}"/>
              </a:ext>
            </a:extLst>
          </p:cNvPr>
          <p:cNvGraphicFramePr>
            <a:graphicFrameLocks noGrp="1"/>
          </p:cNvGraphicFramePr>
          <p:nvPr/>
        </p:nvGraphicFramePr>
        <p:xfrm>
          <a:off x="914400" y="3051928"/>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207125524"/>
                    </a:ext>
                  </a:extLst>
                </a:gridCol>
                <a:gridCol w="2032000">
                  <a:extLst>
                    <a:ext uri="{9D8B030D-6E8A-4147-A177-3AD203B41FA5}">
                      <a16:colId xmlns:a16="http://schemas.microsoft.com/office/drawing/2014/main" val="762527803"/>
                    </a:ext>
                  </a:extLst>
                </a:gridCol>
                <a:gridCol w="2032000">
                  <a:extLst>
                    <a:ext uri="{9D8B030D-6E8A-4147-A177-3AD203B41FA5}">
                      <a16:colId xmlns:a16="http://schemas.microsoft.com/office/drawing/2014/main" val="200815442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Function Name</a:t>
                      </a:r>
                    </a:p>
                  </a:txBody>
                  <a:tcPr/>
                </a:tc>
                <a:tc>
                  <a:txBody>
                    <a:bodyPr/>
                    <a:lstStyle/>
                    <a:p>
                      <a:r>
                        <a:rPr lang="en-US" dirty="0"/>
                        <a:t>IAT Address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Real Address</a:t>
                      </a:r>
                    </a:p>
                  </a:txBody>
                  <a:tcPr/>
                </a:tc>
                <a:extLst>
                  <a:ext uri="{0D108BD9-81ED-4DB2-BD59-A6C34878D82A}">
                    <a16:rowId xmlns:a16="http://schemas.microsoft.com/office/drawing/2014/main" val="3376479630"/>
                  </a:ext>
                </a:extLst>
              </a:tr>
              <a:tr h="370840">
                <a:tc>
                  <a:txBody>
                    <a:bodyPr/>
                    <a:lstStyle/>
                    <a:p>
                      <a:r>
                        <a:rPr lang="en-US" dirty="0"/>
                        <a:t>…</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027902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CreateFileW</a:t>
                      </a:r>
                      <a:r>
                        <a:rPr lang="en-US" dirty="0"/>
                        <a:t>()</a:t>
                      </a:r>
                    </a:p>
                  </a:txBody>
                  <a:tcPr/>
                </a:tc>
                <a:tc>
                  <a:txBody>
                    <a:bodyPr/>
                    <a:lstStyle/>
                    <a:p>
                      <a:r>
                        <a:rPr lang="en-US" sz="1800" b="1" dirty="0">
                          <a:sym typeface="Wingdings" pitchFamily="2" charset="2"/>
                        </a:rPr>
                        <a:t>0x01001104</a:t>
                      </a:r>
                      <a:endParaRPr lang="en-US" dirty="0"/>
                    </a:p>
                  </a:txBody>
                  <a:tcPr/>
                </a:tc>
                <a:tc>
                  <a:txBody>
                    <a:bodyPr/>
                    <a:lstStyle/>
                    <a:p>
                      <a:r>
                        <a:rPr lang="en-US" sz="1800" b="1" dirty="0">
                          <a:solidFill>
                            <a:srgbClr val="FF0000"/>
                          </a:solidFill>
                          <a:sym typeface="Wingdings" pitchFamily="2" charset="2"/>
                        </a:rPr>
                        <a:t>0x7C810CD9</a:t>
                      </a:r>
                      <a:endParaRPr lang="en-US" dirty="0"/>
                    </a:p>
                  </a:txBody>
                  <a:tcPr/>
                </a:tc>
                <a:extLst>
                  <a:ext uri="{0D108BD9-81ED-4DB2-BD59-A6C34878D82A}">
                    <a16:rowId xmlns:a16="http://schemas.microsoft.com/office/drawing/2014/main" val="2990836489"/>
                  </a:ext>
                </a:extLst>
              </a:tr>
              <a:tr h="370840">
                <a:tc>
                  <a:txBody>
                    <a:bodyPr/>
                    <a:lstStyle/>
                    <a:p>
                      <a:r>
                        <a:rPr lang="en-US" dirty="0"/>
                        <a:t>…</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62329698"/>
                  </a:ext>
                </a:extLst>
              </a:tr>
            </a:tbl>
          </a:graphicData>
        </a:graphic>
      </p:graphicFrame>
      <p:sp>
        <p:nvSpPr>
          <p:cNvPr id="14" name="Rectangle 13">
            <a:extLst>
              <a:ext uri="{FF2B5EF4-FFF2-40B4-BE49-F238E27FC236}">
                <a16:creationId xmlns:a16="http://schemas.microsoft.com/office/drawing/2014/main" id="{728AE38E-687E-0147-BA19-FE776709B56E}"/>
              </a:ext>
            </a:extLst>
          </p:cNvPr>
          <p:cNvSpPr/>
          <p:nvPr/>
        </p:nvSpPr>
        <p:spPr>
          <a:xfrm>
            <a:off x="641784" y="4832112"/>
            <a:ext cx="7657684"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400" dirty="0">
                <a:solidFill>
                  <a:srgbClr val="000000"/>
                </a:solidFill>
                <a:latin typeface="verdana" panose="020B0604030504040204" pitchFamily="34" charset="0"/>
              </a:rPr>
              <a:t>When the application was first compiled, it was designed so that all API calls will </a:t>
            </a:r>
            <a:r>
              <a:rPr lang="en-US" sz="1400" b="1" dirty="0">
                <a:solidFill>
                  <a:srgbClr val="FF0000"/>
                </a:solidFill>
                <a:latin typeface="verdana" panose="020B0604030504040204" pitchFamily="34" charset="0"/>
              </a:rPr>
              <a:t>NOT</a:t>
            </a:r>
            <a:r>
              <a:rPr lang="en-US" sz="1400" dirty="0">
                <a:solidFill>
                  <a:srgbClr val="FF0000"/>
                </a:solidFill>
                <a:latin typeface="verdana" panose="020B0604030504040204" pitchFamily="34" charset="0"/>
              </a:rPr>
              <a:t> use </a:t>
            </a:r>
            <a:r>
              <a:rPr lang="en-US" sz="1400" b="1" dirty="0">
                <a:solidFill>
                  <a:srgbClr val="000000"/>
                </a:solidFill>
                <a:latin typeface="verdana" panose="020B0604030504040204" pitchFamily="34" charset="0"/>
              </a:rPr>
              <a:t>direct hardcoded addresses </a:t>
            </a:r>
            <a:r>
              <a:rPr lang="en-US" sz="1400" dirty="0">
                <a:solidFill>
                  <a:srgbClr val="000000"/>
                </a:solidFill>
                <a:latin typeface="verdana" panose="020B0604030504040204" pitchFamily="34" charset="0"/>
              </a:rPr>
              <a:t>but rather work through a function pointer.</a:t>
            </a:r>
          </a:p>
          <a:p>
            <a:endParaRPr lang="en-US" sz="1400" dirty="0">
              <a:solidFill>
                <a:srgbClr val="000000"/>
              </a:solidFill>
              <a:latin typeface="verdana" panose="020B0604030504040204" pitchFamily="34" charset="0"/>
            </a:endParaRPr>
          </a:p>
          <a:p>
            <a:r>
              <a:rPr lang="en-US" sz="1400" dirty="0">
                <a:solidFill>
                  <a:srgbClr val="000000"/>
                </a:solidFill>
                <a:latin typeface="verdana" panose="020B0604030504040204" pitchFamily="34" charset="0"/>
              </a:rPr>
              <a:t>This was accomplished through the use of </a:t>
            </a:r>
            <a:r>
              <a:rPr lang="en-US" sz="1400" b="1" dirty="0">
                <a:solidFill>
                  <a:srgbClr val="000000"/>
                </a:solidFill>
                <a:latin typeface="verdana" panose="020B0604030504040204" pitchFamily="34" charset="0"/>
              </a:rPr>
              <a:t>an import address table</a:t>
            </a:r>
            <a:r>
              <a:rPr lang="en-US" sz="1400" dirty="0">
                <a:solidFill>
                  <a:srgbClr val="000000"/>
                </a:solidFill>
                <a:latin typeface="verdana" panose="020B0604030504040204" pitchFamily="34" charset="0"/>
              </a:rPr>
              <a:t>. This is </a:t>
            </a:r>
            <a:r>
              <a:rPr lang="en-US" sz="1400" dirty="0">
                <a:solidFill>
                  <a:srgbClr val="FF0000"/>
                </a:solidFill>
                <a:latin typeface="verdana" panose="020B0604030504040204" pitchFamily="34" charset="0"/>
              </a:rPr>
              <a:t>a table of function pointers</a:t>
            </a:r>
            <a:r>
              <a:rPr lang="en-US" sz="1400" dirty="0">
                <a:solidFill>
                  <a:srgbClr val="000000"/>
                </a:solidFill>
                <a:latin typeface="verdana" panose="020B0604030504040204" pitchFamily="34" charset="0"/>
              </a:rPr>
              <a:t> filled in by the windows loader as the </a:t>
            </a:r>
            <a:r>
              <a:rPr lang="en-US" sz="1400" dirty="0" err="1">
                <a:solidFill>
                  <a:srgbClr val="000000"/>
                </a:solidFill>
                <a:latin typeface="verdana" panose="020B0604030504040204" pitchFamily="34" charset="0"/>
              </a:rPr>
              <a:t>dlls</a:t>
            </a:r>
            <a:r>
              <a:rPr lang="en-US" sz="1400" dirty="0">
                <a:solidFill>
                  <a:srgbClr val="000000"/>
                </a:solidFill>
                <a:latin typeface="verdana" panose="020B0604030504040204" pitchFamily="34" charset="0"/>
              </a:rPr>
              <a:t> are loaded. </a:t>
            </a:r>
            <a:endParaRPr lang="en-US" sz="1400" dirty="0"/>
          </a:p>
        </p:txBody>
      </p:sp>
      <p:sp>
        <p:nvSpPr>
          <p:cNvPr id="15" name="TextBox 14">
            <a:extLst>
              <a:ext uri="{FF2B5EF4-FFF2-40B4-BE49-F238E27FC236}">
                <a16:creationId xmlns:a16="http://schemas.microsoft.com/office/drawing/2014/main" id="{D6B318CB-4569-C741-8E01-E6AF6E3310FC}"/>
              </a:ext>
            </a:extLst>
          </p:cNvPr>
          <p:cNvSpPr txBox="1"/>
          <p:nvPr/>
        </p:nvSpPr>
        <p:spPr>
          <a:xfrm>
            <a:off x="3512457" y="2022836"/>
            <a:ext cx="1096775" cy="400110"/>
          </a:xfrm>
          <a:prstGeom prst="rect">
            <a:avLst/>
          </a:prstGeom>
          <a:noFill/>
        </p:spPr>
        <p:txBody>
          <a:bodyPr wrap="none" rtlCol="0">
            <a:spAutoFit/>
          </a:bodyPr>
          <a:lstStyle/>
          <a:p>
            <a:r>
              <a:rPr lang="en-US" dirty="0"/>
              <a:t>Look up</a:t>
            </a:r>
          </a:p>
        </p:txBody>
      </p:sp>
    </p:spTree>
    <p:extLst>
      <p:ext uri="{BB962C8B-B14F-4D97-AF65-F5344CB8AC3E}">
        <p14:creationId xmlns:p14="http://schemas.microsoft.com/office/powerpoint/2010/main" val="39351358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7A082-428C-CC44-932E-4D3E4AB8607B}"/>
              </a:ext>
            </a:extLst>
          </p:cNvPr>
          <p:cNvSpPr>
            <a:spLocks noGrp="1"/>
          </p:cNvSpPr>
          <p:nvPr>
            <p:ph type="title"/>
          </p:nvPr>
        </p:nvSpPr>
        <p:spPr/>
        <p:txBody>
          <a:bodyPr/>
          <a:lstStyle/>
          <a:p>
            <a:r>
              <a:rPr lang="en-US" dirty="0"/>
              <a:t>IAT (Import Address Table)</a:t>
            </a:r>
          </a:p>
        </p:txBody>
      </p:sp>
      <p:sp>
        <p:nvSpPr>
          <p:cNvPr id="8" name="Content Placeholder 7">
            <a:extLst>
              <a:ext uri="{FF2B5EF4-FFF2-40B4-BE49-F238E27FC236}">
                <a16:creationId xmlns:a16="http://schemas.microsoft.com/office/drawing/2014/main" id="{39B10804-E0A4-D649-B31B-BE95CB3A27FF}"/>
              </a:ext>
            </a:extLst>
          </p:cNvPr>
          <p:cNvSpPr>
            <a:spLocks noGrp="1"/>
          </p:cNvSpPr>
          <p:nvPr>
            <p:ph idx="1"/>
          </p:nvPr>
        </p:nvSpPr>
        <p:spPr>
          <a:xfrm>
            <a:off x="3113889" y="2648572"/>
            <a:ext cx="8524875" cy="4313238"/>
          </a:xfrm>
        </p:spPr>
        <p:txBody>
          <a:bodyPr/>
          <a:lstStyle/>
          <a:p>
            <a:pPr marL="0" indent="0">
              <a:buNone/>
            </a:pPr>
            <a:r>
              <a:rPr lang="en-US" sz="3200" dirty="0"/>
              <a:t>Why IAT?</a:t>
            </a:r>
          </a:p>
        </p:txBody>
      </p:sp>
    </p:spTree>
    <p:extLst>
      <p:ext uri="{BB962C8B-B14F-4D97-AF65-F5344CB8AC3E}">
        <p14:creationId xmlns:p14="http://schemas.microsoft.com/office/powerpoint/2010/main" val="902421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C12E1-A961-6541-B58E-AA66FB007B63}"/>
              </a:ext>
            </a:extLst>
          </p:cNvPr>
          <p:cNvSpPr>
            <a:spLocks noGrp="1"/>
          </p:cNvSpPr>
          <p:nvPr>
            <p:ph type="title"/>
          </p:nvPr>
        </p:nvSpPr>
        <p:spPr>
          <a:xfrm>
            <a:off x="210570" y="99287"/>
            <a:ext cx="8520112" cy="647700"/>
          </a:xfrm>
        </p:spPr>
        <p:txBody>
          <a:bodyPr/>
          <a:lstStyle/>
          <a:p>
            <a:r>
              <a:rPr lang="en-US" dirty="0"/>
              <a:t>IAT (Import Address Table)</a:t>
            </a:r>
          </a:p>
        </p:txBody>
      </p:sp>
      <p:sp>
        <p:nvSpPr>
          <p:cNvPr id="4" name="TextBox 3">
            <a:extLst>
              <a:ext uri="{FF2B5EF4-FFF2-40B4-BE49-F238E27FC236}">
                <a16:creationId xmlns:a16="http://schemas.microsoft.com/office/drawing/2014/main" id="{92D7837A-1AF3-B84A-8844-4F8942CA4E6A}"/>
              </a:ext>
            </a:extLst>
          </p:cNvPr>
          <p:cNvSpPr txBox="1"/>
          <p:nvPr/>
        </p:nvSpPr>
        <p:spPr>
          <a:xfrm>
            <a:off x="1719369" y="1535063"/>
            <a:ext cx="4682949" cy="400110"/>
          </a:xfrm>
          <a:prstGeom prst="rect">
            <a:avLst/>
          </a:prstGeom>
          <a:noFill/>
        </p:spPr>
        <p:txBody>
          <a:bodyPr wrap="none" rtlCol="0">
            <a:spAutoFit/>
          </a:bodyPr>
          <a:lstStyle/>
          <a:p>
            <a:r>
              <a:rPr lang="en-US" dirty="0"/>
              <a:t>Call </a:t>
            </a:r>
            <a:r>
              <a:rPr lang="en-US" dirty="0" err="1">
                <a:sym typeface="Wingdings" pitchFamily="2" charset="2"/>
              </a:rPr>
              <a:t>CreateFileW</a:t>
            </a:r>
            <a:r>
              <a:rPr lang="en-US" dirty="0">
                <a:sym typeface="Wingdings" pitchFamily="2" charset="2"/>
              </a:rPr>
              <a:t>() --&gt; Call </a:t>
            </a:r>
            <a:r>
              <a:rPr lang="en-US" b="1" dirty="0">
                <a:sym typeface="Wingdings" pitchFamily="2" charset="2"/>
              </a:rPr>
              <a:t>0x01001104</a:t>
            </a:r>
            <a:endParaRPr lang="en-US" dirty="0"/>
          </a:p>
        </p:txBody>
      </p:sp>
      <p:cxnSp>
        <p:nvCxnSpPr>
          <p:cNvPr id="10" name="Straight Arrow Connector 9">
            <a:extLst>
              <a:ext uri="{FF2B5EF4-FFF2-40B4-BE49-F238E27FC236}">
                <a16:creationId xmlns:a16="http://schemas.microsoft.com/office/drawing/2014/main" id="{4235C9F9-0627-254E-9933-D9C31ED354B2}"/>
              </a:ext>
            </a:extLst>
          </p:cNvPr>
          <p:cNvCxnSpPr>
            <a:cxnSpLocks/>
          </p:cNvCxnSpPr>
          <p:nvPr/>
        </p:nvCxnSpPr>
        <p:spPr bwMode="auto">
          <a:xfrm>
            <a:off x="3512457" y="1933480"/>
            <a:ext cx="1" cy="59230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8ECF8F8F-8855-EE44-BEC6-8957D02CCD6A}"/>
              </a:ext>
            </a:extLst>
          </p:cNvPr>
          <p:cNvSpPr txBox="1"/>
          <p:nvPr/>
        </p:nvSpPr>
        <p:spPr>
          <a:xfrm>
            <a:off x="2892223" y="2572956"/>
            <a:ext cx="1240468" cy="707886"/>
          </a:xfrm>
          <a:prstGeom prst="rect">
            <a:avLst/>
          </a:prstGeom>
          <a:noFill/>
        </p:spPr>
        <p:txBody>
          <a:bodyPr wrap="none" rtlCol="0">
            <a:spAutoFit/>
          </a:bodyPr>
          <a:lstStyle/>
          <a:p>
            <a:r>
              <a:rPr lang="en-US" dirty="0"/>
              <a:t>IAT Table</a:t>
            </a:r>
          </a:p>
          <a:p>
            <a:endParaRPr lang="en-US" dirty="0"/>
          </a:p>
        </p:txBody>
      </p:sp>
      <p:graphicFrame>
        <p:nvGraphicFramePr>
          <p:cNvPr id="12" name="Table 11">
            <a:extLst>
              <a:ext uri="{FF2B5EF4-FFF2-40B4-BE49-F238E27FC236}">
                <a16:creationId xmlns:a16="http://schemas.microsoft.com/office/drawing/2014/main" id="{7519F429-940C-6247-B43E-78E6A1CFB7CC}"/>
              </a:ext>
            </a:extLst>
          </p:cNvPr>
          <p:cNvGraphicFramePr>
            <a:graphicFrameLocks noGrp="1"/>
          </p:cNvGraphicFramePr>
          <p:nvPr/>
        </p:nvGraphicFramePr>
        <p:xfrm>
          <a:off x="914400" y="3051928"/>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207125524"/>
                    </a:ext>
                  </a:extLst>
                </a:gridCol>
                <a:gridCol w="2032000">
                  <a:extLst>
                    <a:ext uri="{9D8B030D-6E8A-4147-A177-3AD203B41FA5}">
                      <a16:colId xmlns:a16="http://schemas.microsoft.com/office/drawing/2014/main" val="762527803"/>
                    </a:ext>
                  </a:extLst>
                </a:gridCol>
                <a:gridCol w="2032000">
                  <a:extLst>
                    <a:ext uri="{9D8B030D-6E8A-4147-A177-3AD203B41FA5}">
                      <a16:colId xmlns:a16="http://schemas.microsoft.com/office/drawing/2014/main" val="200815442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Function Name</a:t>
                      </a:r>
                    </a:p>
                  </a:txBody>
                  <a:tcPr/>
                </a:tc>
                <a:tc>
                  <a:txBody>
                    <a:bodyPr/>
                    <a:lstStyle/>
                    <a:p>
                      <a:r>
                        <a:rPr lang="en-US" dirty="0"/>
                        <a:t>IAT Address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Real Address</a:t>
                      </a:r>
                    </a:p>
                  </a:txBody>
                  <a:tcPr/>
                </a:tc>
                <a:extLst>
                  <a:ext uri="{0D108BD9-81ED-4DB2-BD59-A6C34878D82A}">
                    <a16:rowId xmlns:a16="http://schemas.microsoft.com/office/drawing/2014/main" val="3376479630"/>
                  </a:ext>
                </a:extLst>
              </a:tr>
              <a:tr h="370840">
                <a:tc>
                  <a:txBody>
                    <a:bodyPr/>
                    <a:lstStyle/>
                    <a:p>
                      <a:r>
                        <a:rPr lang="en-US" dirty="0"/>
                        <a:t>…</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027902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CreateFileW</a:t>
                      </a:r>
                      <a:r>
                        <a:rPr lang="en-US" dirty="0"/>
                        <a:t>()</a:t>
                      </a:r>
                    </a:p>
                  </a:txBody>
                  <a:tcPr/>
                </a:tc>
                <a:tc>
                  <a:txBody>
                    <a:bodyPr/>
                    <a:lstStyle/>
                    <a:p>
                      <a:r>
                        <a:rPr lang="en-US" sz="1800" b="1" dirty="0">
                          <a:sym typeface="Wingdings" pitchFamily="2" charset="2"/>
                        </a:rPr>
                        <a:t>0x01001104</a:t>
                      </a:r>
                      <a:endParaRPr lang="en-US" dirty="0"/>
                    </a:p>
                  </a:txBody>
                  <a:tcPr/>
                </a:tc>
                <a:tc>
                  <a:txBody>
                    <a:bodyPr/>
                    <a:lstStyle/>
                    <a:p>
                      <a:r>
                        <a:rPr lang="en-US" sz="1800" b="1" dirty="0">
                          <a:solidFill>
                            <a:srgbClr val="FF0000"/>
                          </a:solidFill>
                          <a:sym typeface="Wingdings" pitchFamily="2" charset="2"/>
                        </a:rPr>
                        <a:t>0x7C810CD9</a:t>
                      </a:r>
                      <a:endParaRPr lang="en-US" dirty="0"/>
                    </a:p>
                  </a:txBody>
                  <a:tcPr/>
                </a:tc>
                <a:extLst>
                  <a:ext uri="{0D108BD9-81ED-4DB2-BD59-A6C34878D82A}">
                    <a16:rowId xmlns:a16="http://schemas.microsoft.com/office/drawing/2014/main" val="2990836489"/>
                  </a:ext>
                </a:extLst>
              </a:tr>
              <a:tr h="370840">
                <a:tc>
                  <a:txBody>
                    <a:bodyPr/>
                    <a:lstStyle/>
                    <a:p>
                      <a:r>
                        <a:rPr lang="en-US" dirty="0"/>
                        <a:t>…</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62329698"/>
                  </a:ext>
                </a:extLst>
              </a:tr>
            </a:tbl>
          </a:graphicData>
        </a:graphic>
      </p:graphicFrame>
      <p:sp>
        <p:nvSpPr>
          <p:cNvPr id="15" name="TextBox 14">
            <a:extLst>
              <a:ext uri="{FF2B5EF4-FFF2-40B4-BE49-F238E27FC236}">
                <a16:creationId xmlns:a16="http://schemas.microsoft.com/office/drawing/2014/main" id="{D6B318CB-4569-C741-8E01-E6AF6E3310FC}"/>
              </a:ext>
            </a:extLst>
          </p:cNvPr>
          <p:cNvSpPr txBox="1"/>
          <p:nvPr/>
        </p:nvSpPr>
        <p:spPr>
          <a:xfrm>
            <a:off x="3512457" y="2022836"/>
            <a:ext cx="1096775" cy="400110"/>
          </a:xfrm>
          <a:prstGeom prst="rect">
            <a:avLst/>
          </a:prstGeom>
          <a:noFill/>
        </p:spPr>
        <p:txBody>
          <a:bodyPr wrap="none" rtlCol="0">
            <a:spAutoFit/>
          </a:bodyPr>
          <a:lstStyle/>
          <a:p>
            <a:r>
              <a:rPr lang="en-US" dirty="0"/>
              <a:t>Look up</a:t>
            </a:r>
          </a:p>
        </p:txBody>
      </p:sp>
      <p:sp>
        <p:nvSpPr>
          <p:cNvPr id="5" name="Content Placeholder 4">
            <a:extLst>
              <a:ext uri="{FF2B5EF4-FFF2-40B4-BE49-F238E27FC236}">
                <a16:creationId xmlns:a16="http://schemas.microsoft.com/office/drawing/2014/main" id="{E23C8A26-4B22-BB41-8B7F-3603F63A708F}"/>
              </a:ext>
            </a:extLst>
          </p:cNvPr>
          <p:cNvSpPr>
            <a:spLocks noGrp="1"/>
          </p:cNvSpPr>
          <p:nvPr>
            <p:ph idx="1"/>
          </p:nvPr>
        </p:nvSpPr>
        <p:spPr>
          <a:xfrm>
            <a:off x="309562" y="895309"/>
            <a:ext cx="8524875" cy="4313238"/>
          </a:xfrm>
        </p:spPr>
        <p:txBody>
          <a:bodyPr/>
          <a:lstStyle/>
          <a:p>
            <a:r>
              <a:rPr lang="en-US" b="1" dirty="0"/>
              <a:t>Support different Windows Version (9X, 2K, XP, Vista, 7, 8, 10)</a:t>
            </a:r>
          </a:p>
        </p:txBody>
      </p:sp>
      <p:sp>
        <p:nvSpPr>
          <p:cNvPr id="6" name="TextBox 5">
            <a:extLst>
              <a:ext uri="{FF2B5EF4-FFF2-40B4-BE49-F238E27FC236}">
                <a16:creationId xmlns:a16="http://schemas.microsoft.com/office/drawing/2014/main" id="{AE9F524A-15F4-654B-BE1C-0FCFA9757CB6}"/>
              </a:ext>
            </a:extLst>
          </p:cNvPr>
          <p:cNvSpPr txBox="1"/>
          <p:nvPr/>
        </p:nvSpPr>
        <p:spPr>
          <a:xfrm>
            <a:off x="546755" y="2572956"/>
            <a:ext cx="527709" cy="400110"/>
          </a:xfrm>
          <a:prstGeom prst="rect">
            <a:avLst/>
          </a:prstGeom>
          <a:noFill/>
        </p:spPr>
        <p:txBody>
          <a:bodyPr wrap="none" rtlCol="0">
            <a:spAutoFit/>
          </a:bodyPr>
          <a:lstStyle/>
          <a:p>
            <a:r>
              <a:rPr lang="en-US" b="1" dirty="0"/>
              <a:t>XP</a:t>
            </a:r>
          </a:p>
        </p:txBody>
      </p:sp>
      <p:graphicFrame>
        <p:nvGraphicFramePr>
          <p:cNvPr id="13" name="Table 12">
            <a:extLst>
              <a:ext uri="{FF2B5EF4-FFF2-40B4-BE49-F238E27FC236}">
                <a16:creationId xmlns:a16="http://schemas.microsoft.com/office/drawing/2014/main" id="{23852AF5-539D-174B-A77B-D272995875BA}"/>
              </a:ext>
            </a:extLst>
          </p:cNvPr>
          <p:cNvGraphicFramePr>
            <a:graphicFrameLocks noGrp="1"/>
          </p:cNvGraphicFramePr>
          <p:nvPr/>
        </p:nvGraphicFramePr>
        <p:xfrm>
          <a:off x="914400" y="4781358"/>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207125524"/>
                    </a:ext>
                  </a:extLst>
                </a:gridCol>
                <a:gridCol w="2032000">
                  <a:extLst>
                    <a:ext uri="{9D8B030D-6E8A-4147-A177-3AD203B41FA5}">
                      <a16:colId xmlns:a16="http://schemas.microsoft.com/office/drawing/2014/main" val="762527803"/>
                    </a:ext>
                  </a:extLst>
                </a:gridCol>
                <a:gridCol w="2032000">
                  <a:extLst>
                    <a:ext uri="{9D8B030D-6E8A-4147-A177-3AD203B41FA5}">
                      <a16:colId xmlns:a16="http://schemas.microsoft.com/office/drawing/2014/main" val="200815442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Function Name</a:t>
                      </a:r>
                    </a:p>
                  </a:txBody>
                  <a:tcPr/>
                </a:tc>
                <a:tc>
                  <a:txBody>
                    <a:bodyPr/>
                    <a:lstStyle/>
                    <a:p>
                      <a:r>
                        <a:rPr lang="en-US" dirty="0"/>
                        <a:t>IAT Address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Real Address</a:t>
                      </a:r>
                    </a:p>
                  </a:txBody>
                  <a:tcPr/>
                </a:tc>
                <a:extLst>
                  <a:ext uri="{0D108BD9-81ED-4DB2-BD59-A6C34878D82A}">
                    <a16:rowId xmlns:a16="http://schemas.microsoft.com/office/drawing/2014/main" val="3376479630"/>
                  </a:ext>
                </a:extLst>
              </a:tr>
              <a:tr h="370840">
                <a:tc>
                  <a:txBody>
                    <a:bodyPr/>
                    <a:lstStyle/>
                    <a:p>
                      <a:r>
                        <a:rPr lang="en-US" dirty="0"/>
                        <a:t>…</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027902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CreateFileW</a:t>
                      </a:r>
                      <a:r>
                        <a:rPr lang="en-US" dirty="0"/>
                        <a:t>()</a:t>
                      </a:r>
                    </a:p>
                  </a:txBody>
                  <a:tcPr/>
                </a:tc>
                <a:tc>
                  <a:txBody>
                    <a:bodyPr/>
                    <a:lstStyle/>
                    <a:p>
                      <a:r>
                        <a:rPr lang="en-US" sz="1800" b="1" dirty="0">
                          <a:sym typeface="Wingdings" pitchFamily="2" charset="2"/>
                        </a:rPr>
                        <a:t>0x01001104</a:t>
                      </a:r>
                      <a:endParaRPr lang="en-US" dirty="0"/>
                    </a:p>
                  </a:txBody>
                  <a:tcPr/>
                </a:tc>
                <a:tc>
                  <a:txBody>
                    <a:bodyPr/>
                    <a:lstStyle/>
                    <a:p>
                      <a:r>
                        <a:rPr lang="en-US" sz="1800" b="1" dirty="0">
                          <a:solidFill>
                            <a:srgbClr val="FF0000"/>
                          </a:solidFill>
                          <a:sym typeface="Wingdings" pitchFamily="2" charset="2"/>
                        </a:rPr>
                        <a:t>0x7C81FFFF</a:t>
                      </a:r>
                      <a:endParaRPr lang="en-US" dirty="0"/>
                    </a:p>
                  </a:txBody>
                  <a:tcPr/>
                </a:tc>
                <a:extLst>
                  <a:ext uri="{0D108BD9-81ED-4DB2-BD59-A6C34878D82A}">
                    <a16:rowId xmlns:a16="http://schemas.microsoft.com/office/drawing/2014/main" val="2990836489"/>
                  </a:ext>
                </a:extLst>
              </a:tr>
              <a:tr h="370840">
                <a:tc>
                  <a:txBody>
                    <a:bodyPr/>
                    <a:lstStyle/>
                    <a:p>
                      <a:r>
                        <a:rPr lang="en-US" dirty="0"/>
                        <a:t>…</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62329698"/>
                  </a:ext>
                </a:extLst>
              </a:tr>
            </a:tbl>
          </a:graphicData>
        </a:graphic>
      </p:graphicFrame>
      <p:sp>
        <p:nvSpPr>
          <p:cNvPr id="16" name="TextBox 15">
            <a:extLst>
              <a:ext uri="{FF2B5EF4-FFF2-40B4-BE49-F238E27FC236}">
                <a16:creationId xmlns:a16="http://schemas.microsoft.com/office/drawing/2014/main" id="{BA4AD50F-3758-7D43-9465-FCDD9A2A5EAC}"/>
              </a:ext>
            </a:extLst>
          </p:cNvPr>
          <p:cNvSpPr txBox="1"/>
          <p:nvPr/>
        </p:nvSpPr>
        <p:spPr>
          <a:xfrm>
            <a:off x="-21190" y="4463208"/>
            <a:ext cx="1520929" cy="400110"/>
          </a:xfrm>
          <a:prstGeom prst="rect">
            <a:avLst/>
          </a:prstGeom>
          <a:noFill/>
        </p:spPr>
        <p:txBody>
          <a:bodyPr wrap="none" rtlCol="0">
            <a:spAutoFit/>
          </a:bodyPr>
          <a:lstStyle/>
          <a:p>
            <a:r>
              <a:rPr lang="en-US" b="1" dirty="0"/>
              <a:t>Windows 7</a:t>
            </a:r>
          </a:p>
        </p:txBody>
      </p:sp>
    </p:spTree>
    <p:extLst>
      <p:ext uri="{BB962C8B-B14F-4D97-AF65-F5344CB8AC3E}">
        <p14:creationId xmlns:p14="http://schemas.microsoft.com/office/powerpoint/2010/main" val="2277531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5F763-E496-3D4C-BE54-32E3D2D74073}"/>
              </a:ext>
            </a:extLst>
          </p:cNvPr>
          <p:cNvSpPr>
            <a:spLocks noGrp="1"/>
          </p:cNvSpPr>
          <p:nvPr>
            <p:ph type="title"/>
          </p:nvPr>
        </p:nvSpPr>
        <p:spPr/>
        <p:txBody>
          <a:bodyPr/>
          <a:lstStyle/>
          <a:p>
            <a:r>
              <a:rPr lang="en-US" dirty="0"/>
              <a:t>PE Example – </a:t>
            </a:r>
            <a:r>
              <a:rPr lang="en-US" dirty="0" err="1"/>
              <a:t>Notepad.exe</a:t>
            </a:r>
            <a:endParaRPr lang="en-US" dirty="0"/>
          </a:p>
        </p:txBody>
      </p:sp>
      <p:pic>
        <p:nvPicPr>
          <p:cNvPr id="5" name="Picture 4" descr="A picture containing text&#13;&#10;&#13;&#10;Description automatically generated">
            <a:extLst>
              <a:ext uri="{FF2B5EF4-FFF2-40B4-BE49-F238E27FC236}">
                <a16:creationId xmlns:a16="http://schemas.microsoft.com/office/drawing/2014/main" id="{3B72C6B1-4C5A-8745-9992-D40FB8E3A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435"/>
            <a:ext cx="9144000" cy="5271129"/>
          </a:xfrm>
          <a:prstGeom prst="rect">
            <a:avLst/>
          </a:prstGeom>
        </p:spPr>
      </p:pic>
    </p:spTree>
    <p:extLst>
      <p:ext uri="{BB962C8B-B14F-4D97-AF65-F5344CB8AC3E}">
        <p14:creationId xmlns:p14="http://schemas.microsoft.com/office/powerpoint/2010/main" val="1903810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C12E1-A961-6541-B58E-AA66FB007B63}"/>
              </a:ext>
            </a:extLst>
          </p:cNvPr>
          <p:cNvSpPr>
            <a:spLocks noGrp="1"/>
          </p:cNvSpPr>
          <p:nvPr>
            <p:ph type="title"/>
          </p:nvPr>
        </p:nvSpPr>
        <p:spPr>
          <a:xfrm>
            <a:off x="210570" y="99287"/>
            <a:ext cx="8520112" cy="647700"/>
          </a:xfrm>
        </p:spPr>
        <p:txBody>
          <a:bodyPr/>
          <a:lstStyle/>
          <a:p>
            <a:r>
              <a:rPr lang="en-US" dirty="0"/>
              <a:t>IAT (Import Address Table)</a:t>
            </a:r>
          </a:p>
        </p:txBody>
      </p:sp>
      <p:sp>
        <p:nvSpPr>
          <p:cNvPr id="5" name="Content Placeholder 4">
            <a:extLst>
              <a:ext uri="{FF2B5EF4-FFF2-40B4-BE49-F238E27FC236}">
                <a16:creationId xmlns:a16="http://schemas.microsoft.com/office/drawing/2014/main" id="{E23C8A26-4B22-BB41-8B7F-3603F63A708F}"/>
              </a:ext>
            </a:extLst>
          </p:cNvPr>
          <p:cNvSpPr>
            <a:spLocks noGrp="1"/>
          </p:cNvSpPr>
          <p:nvPr>
            <p:ph idx="1"/>
          </p:nvPr>
        </p:nvSpPr>
        <p:spPr>
          <a:xfrm>
            <a:off x="309562" y="895309"/>
            <a:ext cx="8524875" cy="4313238"/>
          </a:xfrm>
        </p:spPr>
        <p:txBody>
          <a:bodyPr/>
          <a:lstStyle/>
          <a:p>
            <a:r>
              <a:rPr lang="en-US" b="1" dirty="0"/>
              <a:t>Support DLL Relocation</a:t>
            </a:r>
          </a:p>
        </p:txBody>
      </p:sp>
      <p:pic>
        <p:nvPicPr>
          <p:cNvPr id="3" name="Picture 2">
            <a:extLst>
              <a:ext uri="{FF2B5EF4-FFF2-40B4-BE49-F238E27FC236}">
                <a16:creationId xmlns:a16="http://schemas.microsoft.com/office/drawing/2014/main" id="{EBE88D36-593B-574E-B1AB-870809AB5595}"/>
              </a:ext>
            </a:extLst>
          </p:cNvPr>
          <p:cNvPicPr>
            <a:picLocks noChangeAspect="1"/>
          </p:cNvPicPr>
          <p:nvPr/>
        </p:nvPicPr>
        <p:blipFill>
          <a:blip r:embed="rId2"/>
          <a:stretch>
            <a:fillRect/>
          </a:stretch>
        </p:blipFill>
        <p:spPr>
          <a:xfrm>
            <a:off x="1308100" y="1104900"/>
            <a:ext cx="6527800" cy="4648200"/>
          </a:xfrm>
          <a:prstGeom prst="rect">
            <a:avLst/>
          </a:prstGeom>
        </p:spPr>
      </p:pic>
    </p:spTree>
    <p:extLst>
      <p:ext uri="{BB962C8B-B14F-4D97-AF65-F5344CB8AC3E}">
        <p14:creationId xmlns:p14="http://schemas.microsoft.com/office/powerpoint/2010/main" val="2761904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4C7BE-6F78-CB41-813E-72F52872D2B4}"/>
              </a:ext>
            </a:extLst>
          </p:cNvPr>
          <p:cNvSpPr>
            <a:spLocks noGrp="1"/>
          </p:cNvSpPr>
          <p:nvPr>
            <p:ph type="title"/>
          </p:nvPr>
        </p:nvSpPr>
        <p:spPr/>
        <p:txBody>
          <a:bodyPr/>
          <a:lstStyle/>
          <a:p>
            <a:r>
              <a:rPr lang="en-US" dirty="0"/>
              <a:t>Look up IAT Table with </a:t>
            </a:r>
            <a:r>
              <a:rPr lang="en-US" dirty="0" err="1"/>
              <a:t>PEview</a:t>
            </a:r>
            <a:endParaRPr lang="en-US" dirty="0"/>
          </a:p>
        </p:txBody>
      </p:sp>
      <p:pic>
        <p:nvPicPr>
          <p:cNvPr id="5" name="Content Placeholder 4" descr="A screenshot of a computer&#13;&#10;&#13;&#10;Description automatically generated">
            <a:extLst>
              <a:ext uri="{FF2B5EF4-FFF2-40B4-BE49-F238E27FC236}">
                <a16:creationId xmlns:a16="http://schemas.microsoft.com/office/drawing/2014/main" id="{50AF2BC8-F9AF-0149-B827-BD4E3EEFA9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9303" y="702586"/>
            <a:ext cx="8132482" cy="6155413"/>
          </a:xfrm>
        </p:spPr>
      </p:pic>
    </p:spTree>
    <p:extLst>
      <p:ext uri="{BB962C8B-B14F-4D97-AF65-F5344CB8AC3E}">
        <p14:creationId xmlns:p14="http://schemas.microsoft.com/office/powerpoint/2010/main" val="2958207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3C21F-D3B3-104E-8C02-0CD7903EE4DD}"/>
              </a:ext>
            </a:extLst>
          </p:cNvPr>
          <p:cNvSpPr>
            <a:spLocks noGrp="1"/>
          </p:cNvSpPr>
          <p:nvPr>
            <p:ph type="title"/>
          </p:nvPr>
        </p:nvSpPr>
        <p:spPr/>
        <p:txBody>
          <a:bodyPr/>
          <a:lstStyle/>
          <a:p>
            <a:r>
              <a:rPr lang="en-US" dirty="0"/>
              <a:t>Import Directory Table</a:t>
            </a:r>
          </a:p>
        </p:txBody>
      </p:sp>
      <p:sp>
        <p:nvSpPr>
          <p:cNvPr id="3" name="Content Placeholder 2">
            <a:extLst>
              <a:ext uri="{FF2B5EF4-FFF2-40B4-BE49-F238E27FC236}">
                <a16:creationId xmlns:a16="http://schemas.microsoft.com/office/drawing/2014/main" id="{2EA69A33-5EC7-2046-BAD7-1791117688F1}"/>
              </a:ext>
            </a:extLst>
          </p:cNvPr>
          <p:cNvSpPr>
            <a:spLocks noGrp="1"/>
          </p:cNvSpPr>
          <p:nvPr>
            <p:ph idx="1"/>
          </p:nvPr>
        </p:nvSpPr>
        <p:spPr>
          <a:xfrm>
            <a:off x="295275" y="1046016"/>
            <a:ext cx="8524875" cy="4313238"/>
          </a:xfrm>
        </p:spPr>
        <p:txBody>
          <a:bodyPr/>
          <a:lstStyle/>
          <a:p>
            <a:r>
              <a:rPr lang="en-US" dirty="0"/>
              <a:t>The Import Directory Table contains entries for every DLL which is loaded by the executable. Each entry contains, among other, Import Lookup Table (ILT) and </a:t>
            </a:r>
            <a:r>
              <a:rPr lang="en-US" b="1" dirty="0">
                <a:solidFill>
                  <a:srgbClr val="FF0000"/>
                </a:solidFill>
              </a:rPr>
              <a:t>Import Address Table (IAT)</a:t>
            </a:r>
          </a:p>
        </p:txBody>
      </p:sp>
      <p:pic>
        <p:nvPicPr>
          <p:cNvPr id="5" name="Picture 4" descr="A screenshot of a cell phone&#13;&#10;&#13;&#10;Description automatically generated">
            <a:extLst>
              <a:ext uri="{FF2B5EF4-FFF2-40B4-BE49-F238E27FC236}">
                <a16:creationId xmlns:a16="http://schemas.microsoft.com/office/drawing/2014/main" id="{C56D737D-A98E-4040-920B-E68F083690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362" y="2041450"/>
            <a:ext cx="6392874" cy="4816549"/>
          </a:xfrm>
          <a:prstGeom prst="rect">
            <a:avLst/>
          </a:prstGeom>
        </p:spPr>
      </p:pic>
    </p:spTree>
    <p:extLst>
      <p:ext uri="{BB962C8B-B14F-4D97-AF65-F5344CB8AC3E}">
        <p14:creationId xmlns:p14="http://schemas.microsoft.com/office/powerpoint/2010/main" val="1921902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20CF8-9695-6844-8F79-E3AA359F3371}"/>
              </a:ext>
            </a:extLst>
          </p:cNvPr>
          <p:cNvSpPr>
            <a:spLocks noGrp="1"/>
          </p:cNvSpPr>
          <p:nvPr>
            <p:ph type="title"/>
          </p:nvPr>
        </p:nvSpPr>
        <p:spPr/>
        <p:txBody>
          <a:bodyPr/>
          <a:lstStyle/>
          <a:p>
            <a:r>
              <a:rPr lang="en-US" dirty="0"/>
              <a:t>Inspecting file imports with </a:t>
            </a:r>
            <a:r>
              <a:rPr lang="en-US" dirty="0" err="1"/>
              <a:t>pefile</a:t>
            </a:r>
            <a:r>
              <a:rPr lang="en-US" dirty="0"/>
              <a:t> library</a:t>
            </a:r>
          </a:p>
        </p:txBody>
      </p:sp>
      <p:pic>
        <p:nvPicPr>
          <p:cNvPr id="7" name="Content Placeholder 6" descr="A screenshot of a cell phone&#13;&#10;&#13;&#10;Description automatically generated">
            <a:extLst>
              <a:ext uri="{FF2B5EF4-FFF2-40B4-BE49-F238E27FC236}">
                <a16:creationId xmlns:a16="http://schemas.microsoft.com/office/drawing/2014/main" id="{83434870-ACC6-B342-AD90-838DB13F41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5162" y="2013744"/>
            <a:ext cx="7785100" cy="3263900"/>
          </a:xfrm>
        </p:spPr>
      </p:pic>
    </p:spTree>
    <p:extLst>
      <p:ext uri="{BB962C8B-B14F-4D97-AF65-F5344CB8AC3E}">
        <p14:creationId xmlns:p14="http://schemas.microsoft.com/office/powerpoint/2010/main" val="27064360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09930-7B7F-5845-A3A9-38EF5ED7A5A2}"/>
              </a:ext>
            </a:extLst>
          </p:cNvPr>
          <p:cNvSpPr>
            <a:spLocks noGrp="1"/>
          </p:cNvSpPr>
          <p:nvPr>
            <p:ph type="title"/>
          </p:nvPr>
        </p:nvSpPr>
        <p:spPr/>
        <p:txBody>
          <a:bodyPr/>
          <a:lstStyle/>
          <a:p>
            <a:endParaRPr lang="en-US"/>
          </a:p>
        </p:txBody>
      </p:sp>
      <p:pic>
        <p:nvPicPr>
          <p:cNvPr id="5" name="Content Placeholder 4" descr="A close up of a black background&#13;&#10;&#13;&#10;Description automatically generated">
            <a:extLst>
              <a:ext uri="{FF2B5EF4-FFF2-40B4-BE49-F238E27FC236}">
                <a16:creationId xmlns:a16="http://schemas.microsoft.com/office/drawing/2014/main" id="{5FC936FA-4345-2249-8E82-16FC095F71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6427" y="0"/>
            <a:ext cx="2936788" cy="6854343"/>
          </a:xfrm>
        </p:spPr>
      </p:pic>
    </p:spTree>
    <p:extLst>
      <p:ext uri="{BB962C8B-B14F-4D97-AF65-F5344CB8AC3E}">
        <p14:creationId xmlns:p14="http://schemas.microsoft.com/office/powerpoint/2010/main" val="34376551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FAFA8-6067-0B4A-BDBC-E4F4EEC047B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E2F3F0-E0EC-B548-8189-E09C56BA799D}"/>
              </a:ext>
            </a:extLst>
          </p:cNvPr>
          <p:cNvSpPr>
            <a:spLocks noGrp="1"/>
          </p:cNvSpPr>
          <p:nvPr>
            <p:ph idx="1"/>
          </p:nvPr>
        </p:nvSpPr>
        <p:spPr/>
        <p:txBody>
          <a:bodyPr/>
          <a:lstStyle/>
          <a:p>
            <a:endParaRPr lang="en-US" dirty="0"/>
          </a:p>
        </p:txBody>
      </p:sp>
      <p:sp>
        <p:nvSpPr>
          <p:cNvPr id="4" name="Rectangle 3">
            <a:extLst>
              <a:ext uri="{FF2B5EF4-FFF2-40B4-BE49-F238E27FC236}">
                <a16:creationId xmlns:a16="http://schemas.microsoft.com/office/drawing/2014/main" id="{07479F89-3FCC-0243-8A59-4AF52C2C045A}"/>
              </a:ext>
            </a:extLst>
          </p:cNvPr>
          <p:cNvSpPr/>
          <p:nvPr/>
        </p:nvSpPr>
        <p:spPr>
          <a:xfrm>
            <a:off x="1921585" y="2483510"/>
            <a:ext cx="4923144" cy="830997"/>
          </a:xfrm>
          <a:prstGeom prst="rect">
            <a:avLst/>
          </a:prstGeom>
        </p:spPr>
        <p:txBody>
          <a:bodyPr wrap="none">
            <a:spAutoFit/>
          </a:bodyPr>
          <a:lstStyle/>
          <a:p>
            <a:pPr algn="ctr"/>
            <a:r>
              <a:rPr lang="en-US" altLang="zh-CN" sz="4800" b="1" dirty="0">
                <a:latin typeface="Agency FB" panose="020B0503020202020204" pitchFamily="34" charset="0"/>
                <a:ea typeface="Calibri" charset="0"/>
                <a:cs typeface="Calibri" charset="0"/>
                <a:sym typeface="Arial" charset="0"/>
              </a:rPr>
              <a:t>Real-world</a:t>
            </a:r>
            <a:r>
              <a:rPr lang="zh-CN" altLang="en-US" sz="4800" b="1" dirty="0">
                <a:latin typeface="Agency FB" panose="020B0503020202020204" pitchFamily="34" charset="0"/>
                <a:ea typeface="Calibri" charset="0"/>
                <a:cs typeface="Calibri" charset="0"/>
                <a:sym typeface="Arial" charset="0"/>
              </a:rPr>
              <a:t> </a:t>
            </a:r>
            <a:r>
              <a:rPr lang="en-US" altLang="zh-CN" sz="4800" b="1" dirty="0">
                <a:latin typeface="Agency FB" panose="020B0503020202020204" pitchFamily="34" charset="0"/>
                <a:ea typeface="Calibri" charset="0"/>
                <a:cs typeface="Calibri" charset="0"/>
                <a:sym typeface="Arial" charset="0"/>
              </a:rPr>
              <a:t>Case</a:t>
            </a:r>
            <a:r>
              <a:rPr lang="zh-CN" altLang="en-US" sz="4800" b="1" dirty="0">
                <a:latin typeface="Agency FB" panose="020B0503020202020204" pitchFamily="34" charset="0"/>
                <a:ea typeface="Calibri" charset="0"/>
                <a:cs typeface="Calibri" charset="0"/>
                <a:sym typeface="Arial" charset="0"/>
              </a:rPr>
              <a:t> </a:t>
            </a:r>
            <a:r>
              <a:rPr lang="en-US" altLang="zh-CN" sz="4800" b="1" dirty="0">
                <a:latin typeface="Agency FB" panose="020B0503020202020204" pitchFamily="34" charset="0"/>
                <a:ea typeface="Calibri" charset="0"/>
                <a:cs typeface="Calibri" charset="0"/>
                <a:sym typeface="Arial" charset="0"/>
              </a:rPr>
              <a:t>Study</a:t>
            </a:r>
          </a:p>
        </p:txBody>
      </p:sp>
    </p:spTree>
    <p:extLst>
      <p:ext uri="{BB962C8B-B14F-4D97-AF65-F5344CB8AC3E}">
        <p14:creationId xmlns:p14="http://schemas.microsoft.com/office/powerpoint/2010/main" val="2742302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266D9-FB25-B448-B118-1F1EC0C1987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69B0A39-ED8E-FB44-BF71-0F01442BE455}"/>
              </a:ext>
            </a:extLst>
          </p:cNvPr>
          <p:cNvSpPr>
            <a:spLocks noGrp="1"/>
          </p:cNvSpPr>
          <p:nvPr>
            <p:ph idx="1"/>
          </p:nvPr>
        </p:nvSpPr>
        <p:spPr/>
        <p:txBody>
          <a:bodyPr/>
          <a:lstStyle/>
          <a:p>
            <a:endParaRPr lang="en-US" dirty="0"/>
          </a:p>
        </p:txBody>
      </p:sp>
      <p:sp>
        <p:nvSpPr>
          <p:cNvPr id="5" name="Rectangle 4">
            <a:extLst>
              <a:ext uri="{FF2B5EF4-FFF2-40B4-BE49-F238E27FC236}">
                <a16:creationId xmlns:a16="http://schemas.microsoft.com/office/drawing/2014/main" id="{9A5C00D3-55F5-E645-ACAA-6839719A0CE3}"/>
              </a:ext>
            </a:extLst>
          </p:cNvPr>
          <p:cNvSpPr/>
          <p:nvPr/>
        </p:nvSpPr>
        <p:spPr bwMode="auto">
          <a:xfrm>
            <a:off x="-14288"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08DA03FA-B011-784F-B14B-9E8144B076D4}"/>
              </a:ext>
            </a:extLst>
          </p:cNvPr>
          <p:cNvSpPr/>
          <p:nvPr/>
        </p:nvSpPr>
        <p:spPr>
          <a:xfrm>
            <a:off x="785191" y="2844225"/>
            <a:ext cx="7573618" cy="830997"/>
          </a:xfrm>
          <a:prstGeom prst="rect">
            <a:avLst/>
          </a:prstGeom>
        </p:spPr>
        <p:txBody>
          <a:bodyPr wrap="square">
            <a:spAutoFit/>
          </a:bodyPr>
          <a:lstStyle/>
          <a:p>
            <a:r>
              <a:rPr lang="en-US" sz="3200" dirty="0">
                <a:solidFill>
                  <a:srgbClr val="00FF7B"/>
                </a:solidFill>
              </a:rPr>
              <a:t>16d6b0e2c77da2776a88dd88c7cfc672</a:t>
            </a:r>
          </a:p>
          <a:p>
            <a:pPr algn="ctr"/>
            <a:r>
              <a:rPr lang="en-US" altLang="zh-CN" sz="1600" dirty="0">
                <a:solidFill>
                  <a:srgbClr val="00FF7B"/>
                </a:solidFill>
              </a:rPr>
              <a:t>(</a:t>
            </a:r>
            <a:r>
              <a:rPr lang="en-US" sz="1600" b="1" dirty="0">
                <a:solidFill>
                  <a:srgbClr val="00FF7B"/>
                </a:solidFill>
              </a:rPr>
              <a:t>Trojan.Win32.Dllhijack.a</a:t>
            </a:r>
            <a:r>
              <a:rPr lang="en-US" altLang="zh-CN" sz="1600" dirty="0">
                <a:solidFill>
                  <a:srgbClr val="00FF7B"/>
                </a:solidFill>
              </a:rPr>
              <a:t>)</a:t>
            </a:r>
            <a:endParaRPr lang="en-US" sz="1600" dirty="0"/>
          </a:p>
        </p:txBody>
      </p:sp>
    </p:spTree>
    <p:extLst>
      <p:ext uri="{BB962C8B-B14F-4D97-AF65-F5344CB8AC3E}">
        <p14:creationId xmlns:p14="http://schemas.microsoft.com/office/powerpoint/2010/main" val="29870582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A067-4FC2-C744-9D55-84017597E09E}"/>
              </a:ext>
            </a:extLst>
          </p:cNvPr>
          <p:cNvSpPr>
            <a:spLocks noGrp="1"/>
          </p:cNvSpPr>
          <p:nvPr>
            <p:ph type="title"/>
          </p:nvPr>
        </p:nvSpPr>
        <p:spPr/>
        <p:txBody>
          <a:bodyPr/>
          <a:lstStyle/>
          <a:p>
            <a:r>
              <a:rPr lang="en-US" dirty="0">
                <a:solidFill>
                  <a:srgbClr val="00FF7B"/>
                </a:solidFill>
              </a:rPr>
              <a:t>16d6b0e2c77da2776a88dd88c7cfc672</a:t>
            </a:r>
          </a:p>
        </p:txBody>
      </p:sp>
      <p:pic>
        <p:nvPicPr>
          <p:cNvPr id="5" name="Content Placeholder 4">
            <a:extLst>
              <a:ext uri="{FF2B5EF4-FFF2-40B4-BE49-F238E27FC236}">
                <a16:creationId xmlns:a16="http://schemas.microsoft.com/office/drawing/2014/main" id="{9C3EF2CD-951C-8E4E-A8D0-1B0A8FE71C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038" y="1069251"/>
            <a:ext cx="8331200" cy="1117600"/>
          </a:xfrm>
        </p:spPr>
      </p:pic>
      <p:pic>
        <p:nvPicPr>
          <p:cNvPr id="7" name="Picture 6">
            <a:extLst>
              <a:ext uri="{FF2B5EF4-FFF2-40B4-BE49-F238E27FC236}">
                <a16:creationId xmlns:a16="http://schemas.microsoft.com/office/drawing/2014/main" id="{B3A731FD-ADE3-494E-84E1-380C04F53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6" y="2270179"/>
            <a:ext cx="9144000" cy="4486221"/>
          </a:xfrm>
          <a:prstGeom prst="rect">
            <a:avLst/>
          </a:prstGeom>
        </p:spPr>
      </p:pic>
    </p:spTree>
    <p:extLst>
      <p:ext uri="{BB962C8B-B14F-4D97-AF65-F5344CB8AC3E}">
        <p14:creationId xmlns:p14="http://schemas.microsoft.com/office/powerpoint/2010/main" val="1365058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BAEBD-0345-4040-B314-5A19FDCFEAF3}"/>
              </a:ext>
            </a:extLst>
          </p:cNvPr>
          <p:cNvSpPr>
            <a:spLocks noGrp="1"/>
          </p:cNvSpPr>
          <p:nvPr>
            <p:ph type="title"/>
          </p:nvPr>
        </p:nvSpPr>
        <p:spPr/>
        <p:txBody>
          <a:bodyPr/>
          <a:lstStyle/>
          <a:p>
            <a:r>
              <a:rPr lang="en-US" dirty="0">
                <a:solidFill>
                  <a:srgbClr val="00FF7B"/>
                </a:solidFill>
              </a:rPr>
              <a:t>16d6b0e2c77da2776a88dd88c7cfc672</a:t>
            </a:r>
            <a:endParaRPr lang="en-US" dirty="0"/>
          </a:p>
        </p:txBody>
      </p:sp>
      <p:pic>
        <p:nvPicPr>
          <p:cNvPr id="5" name="Content Placeholder 4">
            <a:extLst>
              <a:ext uri="{FF2B5EF4-FFF2-40B4-BE49-F238E27FC236}">
                <a16:creationId xmlns:a16="http://schemas.microsoft.com/office/drawing/2014/main" id="{888D16DB-71AA-584F-8020-5025775A05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4077" y="2654819"/>
            <a:ext cx="6045200" cy="3492500"/>
          </a:xfrm>
        </p:spPr>
      </p:pic>
      <p:pic>
        <p:nvPicPr>
          <p:cNvPr id="6" name="Content Placeholder 4">
            <a:extLst>
              <a:ext uri="{FF2B5EF4-FFF2-40B4-BE49-F238E27FC236}">
                <a16:creationId xmlns:a16="http://schemas.microsoft.com/office/drawing/2014/main" id="{1B25332D-C641-DC4A-A295-B233AEE3F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00038" y="1069251"/>
            <a:ext cx="8331200" cy="11176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198061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75483-BCB2-AA4C-829E-63E9E8C91782}"/>
              </a:ext>
            </a:extLst>
          </p:cNvPr>
          <p:cNvSpPr>
            <a:spLocks noGrp="1"/>
          </p:cNvSpPr>
          <p:nvPr>
            <p:ph type="title"/>
          </p:nvPr>
        </p:nvSpPr>
        <p:spPr/>
        <p:txBody>
          <a:bodyPr/>
          <a:lstStyle/>
          <a:p>
            <a:r>
              <a:rPr lang="en-US" dirty="0">
                <a:solidFill>
                  <a:srgbClr val="00FF7B"/>
                </a:solidFill>
              </a:rPr>
              <a:t>16d6b0e2c77da2776a88dd88c7cfc672</a:t>
            </a:r>
            <a:endParaRPr lang="en-US" dirty="0"/>
          </a:p>
        </p:txBody>
      </p:sp>
      <p:sp>
        <p:nvSpPr>
          <p:cNvPr id="3" name="Content Placeholder 2">
            <a:extLst>
              <a:ext uri="{FF2B5EF4-FFF2-40B4-BE49-F238E27FC236}">
                <a16:creationId xmlns:a16="http://schemas.microsoft.com/office/drawing/2014/main" id="{F9190BD7-E000-B247-9F41-6E57FE881142}"/>
              </a:ext>
            </a:extLst>
          </p:cNvPr>
          <p:cNvSpPr>
            <a:spLocks noGrp="1"/>
          </p:cNvSpPr>
          <p:nvPr>
            <p:ph idx="1"/>
          </p:nvPr>
        </p:nvSpPr>
        <p:spPr>
          <a:xfrm>
            <a:off x="309562" y="5087040"/>
            <a:ext cx="8524875" cy="4313238"/>
          </a:xfrm>
        </p:spPr>
        <p:txBody>
          <a:bodyPr/>
          <a:lstStyle/>
          <a:p>
            <a:r>
              <a:rPr lang="en-US" dirty="0">
                <a:hlinkClick r:id="rId2"/>
              </a:rPr>
              <a:t>https://www.hybrid-analysis.com/sample/037203d274cb66bad34559c0f426e9e1bf91a048155240581f4aa554be17925c?environmentId=100</a:t>
            </a:r>
            <a:endParaRPr lang="en-US" dirty="0"/>
          </a:p>
          <a:p>
            <a:endParaRPr lang="en-US" dirty="0"/>
          </a:p>
        </p:txBody>
      </p:sp>
      <p:pic>
        <p:nvPicPr>
          <p:cNvPr id="5" name="Picture 4">
            <a:extLst>
              <a:ext uri="{FF2B5EF4-FFF2-40B4-BE49-F238E27FC236}">
                <a16:creationId xmlns:a16="http://schemas.microsoft.com/office/drawing/2014/main" id="{8A45A38A-8D26-E14D-8484-368EBA5A7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0355"/>
            <a:ext cx="9144000" cy="1835630"/>
          </a:xfrm>
          <a:prstGeom prst="rect">
            <a:avLst/>
          </a:prstGeom>
        </p:spPr>
      </p:pic>
    </p:spTree>
    <p:extLst>
      <p:ext uri="{BB962C8B-B14F-4D97-AF65-F5344CB8AC3E}">
        <p14:creationId xmlns:p14="http://schemas.microsoft.com/office/powerpoint/2010/main" val="497876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537E8-4279-C342-872A-6DD25610F169}"/>
              </a:ext>
            </a:extLst>
          </p:cNvPr>
          <p:cNvSpPr>
            <a:spLocks noGrp="1"/>
          </p:cNvSpPr>
          <p:nvPr>
            <p:ph type="title"/>
          </p:nvPr>
        </p:nvSpPr>
        <p:spPr/>
        <p:txBody>
          <a:bodyPr/>
          <a:lstStyle/>
          <a:p>
            <a:r>
              <a:rPr lang="en-US" dirty="0"/>
              <a:t>Load PE file (</a:t>
            </a:r>
            <a:r>
              <a:rPr lang="en-US" dirty="0" err="1"/>
              <a:t>Notepad.exe</a:t>
            </a:r>
            <a:r>
              <a:rPr lang="en-US" dirty="0"/>
              <a:t>) into Memory</a:t>
            </a:r>
          </a:p>
        </p:txBody>
      </p:sp>
      <p:pic>
        <p:nvPicPr>
          <p:cNvPr id="6" name="Picture 5">
            <a:extLst>
              <a:ext uri="{FF2B5EF4-FFF2-40B4-BE49-F238E27FC236}">
                <a16:creationId xmlns:a16="http://schemas.microsoft.com/office/drawing/2014/main" id="{8172E560-1E9E-6D44-8B2D-B6E56C2F25C4}"/>
              </a:ext>
            </a:extLst>
          </p:cNvPr>
          <p:cNvPicPr>
            <a:picLocks noChangeAspect="1"/>
          </p:cNvPicPr>
          <p:nvPr/>
        </p:nvPicPr>
        <p:blipFill>
          <a:blip r:embed="rId3"/>
          <a:stretch>
            <a:fillRect/>
          </a:stretch>
        </p:blipFill>
        <p:spPr>
          <a:xfrm>
            <a:off x="2323475" y="715734"/>
            <a:ext cx="5090190" cy="6142266"/>
          </a:xfrm>
          <a:prstGeom prst="rect">
            <a:avLst/>
          </a:prstGeom>
        </p:spPr>
      </p:pic>
    </p:spTree>
    <p:extLst>
      <p:ext uri="{BB962C8B-B14F-4D97-AF65-F5344CB8AC3E}">
        <p14:creationId xmlns:p14="http://schemas.microsoft.com/office/powerpoint/2010/main" val="19693004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266D9-FB25-B448-B118-1F1EC0C1987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69B0A39-ED8E-FB44-BF71-0F01442BE455}"/>
              </a:ext>
            </a:extLst>
          </p:cNvPr>
          <p:cNvSpPr>
            <a:spLocks noGrp="1"/>
          </p:cNvSpPr>
          <p:nvPr>
            <p:ph idx="1"/>
          </p:nvPr>
        </p:nvSpPr>
        <p:spPr/>
        <p:txBody>
          <a:bodyPr/>
          <a:lstStyle/>
          <a:p>
            <a:endParaRPr lang="en-US" dirty="0"/>
          </a:p>
        </p:txBody>
      </p:sp>
      <p:sp>
        <p:nvSpPr>
          <p:cNvPr id="5" name="Rectangle 4">
            <a:extLst>
              <a:ext uri="{FF2B5EF4-FFF2-40B4-BE49-F238E27FC236}">
                <a16:creationId xmlns:a16="http://schemas.microsoft.com/office/drawing/2014/main" id="{9A5C00D3-55F5-E645-ACAA-6839719A0CE3}"/>
              </a:ext>
            </a:extLst>
          </p:cNvPr>
          <p:cNvSpPr/>
          <p:nvPr/>
        </p:nvSpPr>
        <p:spPr bwMode="auto">
          <a:xfrm>
            <a:off x="-14288"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08DA03FA-B011-784F-B14B-9E8144B076D4}"/>
              </a:ext>
            </a:extLst>
          </p:cNvPr>
          <p:cNvSpPr/>
          <p:nvPr/>
        </p:nvSpPr>
        <p:spPr>
          <a:xfrm>
            <a:off x="785191" y="2844225"/>
            <a:ext cx="7573618" cy="584775"/>
          </a:xfrm>
          <a:prstGeom prst="rect">
            <a:avLst/>
          </a:prstGeom>
        </p:spPr>
        <p:txBody>
          <a:bodyPr wrap="square">
            <a:spAutoFit/>
          </a:bodyPr>
          <a:lstStyle/>
          <a:p>
            <a:pPr algn="ctr"/>
            <a:r>
              <a:rPr lang="en-US" sz="3200" dirty="0">
                <a:solidFill>
                  <a:srgbClr val="00FF7B"/>
                </a:solidFill>
              </a:rPr>
              <a:t>0fd6e3fb1cd5ec397ff3cdbaac39d80c</a:t>
            </a:r>
          </a:p>
        </p:txBody>
      </p:sp>
    </p:spTree>
    <p:extLst>
      <p:ext uri="{BB962C8B-B14F-4D97-AF65-F5344CB8AC3E}">
        <p14:creationId xmlns:p14="http://schemas.microsoft.com/office/powerpoint/2010/main" val="952733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9967C-08E6-BD40-9D02-7F66A3D51C3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7CDD781-B83B-1949-BC1F-637A15AB9F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9695"/>
            <a:ext cx="4263887" cy="6830177"/>
          </a:xfrm>
        </p:spPr>
      </p:pic>
      <p:pic>
        <p:nvPicPr>
          <p:cNvPr id="7" name="Picture 6">
            <a:extLst>
              <a:ext uri="{FF2B5EF4-FFF2-40B4-BE49-F238E27FC236}">
                <a16:creationId xmlns:a16="http://schemas.microsoft.com/office/drawing/2014/main" id="{E5D535E6-73D0-D446-93F3-D24E5086C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1086" y="1092614"/>
            <a:ext cx="4015961" cy="1028009"/>
          </a:xfrm>
          <a:prstGeom prst="rect">
            <a:avLst/>
          </a:prstGeom>
        </p:spPr>
      </p:pic>
      <p:pic>
        <p:nvPicPr>
          <p:cNvPr id="9" name="Picture 8">
            <a:extLst>
              <a:ext uri="{FF2B5EF4-FFF2-40B4-BE49-F238E27FC236}">
                <a16:creationId xmlns:a16="http://schemas.microsoft.com/office/drawing/2014/main" id="{583CC082-6506-1749-8A23-3EBB07C031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1086" y="2629590"/>
            <a:ext cx="4226259" cy="1028009"/>
          </a:xfrm>
          <a:prstGeom prst="rect">
            <a:avLst/>
          </a:prstGeom>
        </p:spPr>
      </p:pic>
    </p:spTree>
    <p:extLst>
      <p:ext uri="{BB962C8B-B14F-4D97-AF65-F5344CB8AC3E}">
        <p14:creationId xmlns:p14="http://schemas.microsoft.com/office/powerpoint/2010/main" val="40178262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266D9-FB25-B448-B118-1F1EC0C1987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69B0A39-ED8E-FB44-BF71-0F01442BE455}"/>
              </a:ext>
            </a:extLst>
          </p:cNvPr>
          <p:cNvSpPr>
            <a:spLocks noGrp="1"/>
          </p:cNvSpPr>
          <p:nvPr>
            <p:ph idx="1"/>
          </p:nvPr>
        </p:nvSpPr>
        <p:spPr/>
        <p:txBody>
          <a:bodyPr/>
          <a:lstStyle/>
          <a:p>
            <a:endParaRPr lang="en-US" dirty="0"/>
          </a:p>
        </p:txBody>
      </p:sp>
      <p:sp>
        <p:nvSpPr>
          <p:cNvPr id="5" name="Rectangle 4">
            <a:extLst>
              <a:ext uri="{FF2B5EF4-FFF2-40B4-BE49-F238E27FC236}">
                <a16:creationId xmlns:a16="http://schemas.microsoft.com/office/drawing/2014/main" id="{9A5C00D3-55F5-E645-ACAA-6839719A0CE3}"/>
              </a:ext>
            </a:extLst>
          </p:cNvPr>
          <p:cNvSpPr/>
          <p:nvPr/>
        </p:nvSpPr>
        <p:spPr bwMode="auto">
          <a:xfrm>
            <a:off x="-14288"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08DA03FA-B011-784F-B14B-9E8144B076D4}"/>
              </a:ext>
            </a:extLst>
          </p:cNvPr>
          <p:cNvSpPr/>
          <p:nvPr/>
        </p:nvSpPr>
        <p:spPr>
          <a:xfrm>
            <a:off x="785191" y="2377085"/>
            <a:ext cx="7573618" cy="1569660"/>
          </a:xfrm>
          <a:prstGeom prst="rect">
            <a:avLst/>
          </a:prstGeom>
        </p:spPr>
        <p:txBody>
          <a:bodyPr wrap="square">
            <a:spAutoFit/>
          </a:bodyPr>
          <a:lstStyle/>
          <a:p>
            <a:pPr algn="ctr"/>
            <a:r>
              <a:rPr lang="en-US" sz="3200" dirty="0">
                <a:solidFill>
                  <a:srgbClr val="00FF7B"/>
                </a:solidFill>
              </a:rPr>
              <a:t>6a764e4e6db461781d080034aab85aff</a:t>
            </a:r>
          </a:p>
          <a:p>
            <a:pPr algn="ctr"/>
            <a:r>
              <a:rPr lang="en-US" altLang="zh-CN" sz="3200" dirty="0">
                <a:solidFill>
                  <a:srgbClr val="00FF7B"/>
                </a:solidFill>
              </a:rPr>
              <a:t>&amp;</a:t>
            </a:r>
          </a:p>
          <a:p>
            <a:pPr algn="ctr"/>
            <a:r>
              <a:rPr lang="en-US" sz="3200" dirty="0">
                <a:solidFill>
                  <a:srgbClr val="00FF7B"/>
                </a:solidFill>
              </a:rPr>
              <a:t>cc3c6c77e118a83ca0513c25c208832c</a:t>
            </a:r>
          </a:p>
        </p:txBody>
      </p:sp>
    </p:spTree>
    <p:extLst>
      <p:ext uri="{BB962C8B-B14F-4D97-AF65-F5344CB8AC3E}">
        <p14:creationId xmlns:p14="http://schemas.microsoft.com/office/powerpoint/2010/main" val="10511876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A8334-6751-A544-9B4C-D726FDA16CA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D4A7375-EC8B-684C-B9F4-73645FF4F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263887" cy="6880058"/>
          </a:xfrm>
        </p:spPr>
      </p:pic>
      <p:pic>
        <p:nvPicPr>
          <p:cNvPr id="7" name="Picture 6">
            <a:extLst>
              <a:ext uri="{FF2B5EF4-FFF2-40B4-BE49-F238E27FC236}">
                <a16:creationId xmlns:a16="http://schemas.microsoft.com/office/drawing/2014/main" id="{922D7E4C-E884-5748-BB08-D544709CB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7871" y="0"/>
            <a:ext cx="4896129" cy="4510157"/>
          </a:xfrm>
          <a:prstGeom prst="rect">
            <a:avLst/>
          </a:prstGeom>
        </p:spPr>
      </p:pic>
    </p:spTree>
    <p:extLst>
      <p:ext uri="{BB962C8B-B14F-4D97-AF65-F5344CB8AC3E}">
        <p14:creationId xmlns:p14="http://schemas.microsoft.com/office/powerpoint/2010/main" val="1459659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266D9-FB25-B448-B118-1F1EC0C1987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69B0A39-ED8E-FB44-BF71-0F01442BE455}"/>
              </a:ext>
            </a:extLst>
          </p:cNvPr>
          <p:cNvSpPr>
            <a:spLocks noGrp="1"/>
          </p:cNvSpPr>
          <p:nvPr>
            <p:ph idx="1"/>
          </p:nvPr>
        </p:nvSpPr>
        <p:spPr/>
        <p:txBody>
          <a:bodyPr/>
          <a:lstStyle/>
          <a:p>
            <a:endParaRPr lang="en-US" dirty="0"/>
          </a:p>
        </p:txBody>
      </p:sp>
      <p:sp>
        <p:nvSpPr>
          <p:cNvPr id="5" name="Rectangle 4">
            <a:extLst>
              <a:ext uri="{FF2B5EF4-FFF2-40B4-BE49-F238E27FC236}">
                <a16:creationId xmlns:a16="http://schemas.microsoft.com/office/drawing/2014/main" id="{9A5C00D3-55F5-E645-ACAA-6839719A0CE3}"/>
              </a:ext>
            </a:extLst>
          </p:cNvPr>
          <p:cNvSpPr/>
          <p:nvPr/>
        </p:nvSpPr>
        <p:spPr bwMode="auto">
          <a:xfrm>
            <a:off x="-14288"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08DA03FA-B011-784F-B14B-9E8144B076D4}"/>
              </a:ext>
            </a:extLst>
          </p:cNvPr>
          <p:cNvSpPr/>
          <p:nvPr/>
        </p:nvSpPr>
        <p:spPr>
          <a:xfrm>
            <a:off x="785191" y="2377085"/>
            <a:ext cx="7573618" cy="584775"/>
          </a:xfrm>
          <a:prstGeom prst="rect">
            <a:avLst/>
          </a:prstGeom>
        </p:spPr>
        <p:txBody>
          <a:bodyPr wrap="square">
            <a:spAutoFit/>
          </a:bodyPr>
          <a:lstStyle/>
          <a:p>
            <a:pPr algn="ctr"/>
            <a:r>
              <a:rPr lang="en-US" sz="3200" dirty="0">
                <a:solidFill>
                  <a:srgbClr val="00FF7B"/>
                </a:solidFill>
              </a:rPr>
              <a:t>e0bed0b33e7b6183f654f0944b607618</a:t>
            </a:r>
          </a:p>
        </p:txBody>
      </p:sp>
    </p:spTree>
    <p:extLst>
      <p:ext uri="{BB962C8B-B14F-4D97-AF65-F5344CB8AC3E}">
        <p14:creationId xmlns:p14="http://schemas.microsoft.com/office/powerpoint/2010/main" val="14290882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A2D87-5DF2-C84B-A3CE-F4621C276AED}"/>
              </a:ext>
            </a:extLst>
          </p:cNvPr>
          <p:cNvSpPr>
            <a:spLocks noGrp="1"/>
          </p:cNvSpPr>
          <p:nvPr>
            <p:ph type="title"/>
          </p:nvPr>
        </p:nvSpPr>
        <p:spPr/>
        <p:txBody>
          <a:bodyPr/>
          <a:lstStyle/>
          <a:p>
            <a:r>
              <a:rPr lang="en-US" dirty="0">
                <a:solidFill>
                  <a:srgbClr val="00FF7B"/>
                </a:solidFill>
              </a:rPr>
              <a:t>e0bed0b33e7b6183f654f0944b607618</a:t>
            </a:r>
            <a:br>
              <a:rPr lang="en-US" dirty="0">
                <a:solidFill>
                  <a:srgbClr val="00FF7B"/>
                </a:solidFill>
              </a:rPr>
            </a:br>
            <a:endParaRPr lang="en-US" dirty="0"/>
          </a:p>
        </p:txBody>
      </p:sp>
      <p:pic>
        <p:nvPicPr>
          <p:cNvPr id="5" name="Content Placeholder 4">
            <a:extLst>
              <a:ext uri="{FF2B5EF4-FFF2-40B4-BE49-F238E27FC236}">
                <a16:creationId xmlns:a16="http://schemas.microsoft.com/office/drawing/2014/main" id="{A5458E76-1DAB-D24A-ACFE-E2126A124E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712" y="2407444"/>
            <a:ext cx="8382000" cy="2476500"/>
          </a:xfrm>
        </p:spPr>
      </p:pic>
    </p:spTree>
    <p:extLst>
      <p:ext uri="{BB962C8B-B14F-4D97-AF65-F5344CB8AC3E}">
        <p14:creationId xmlns:p14="http://schemas.microsoft.com/office/powerpoint/2010/main" val="33762048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266D9-FB25-B448-B118-1F1EC0C1987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69B0A39-ED8E-FB44-BF71-0F01442BE455}"/>
              </a:ext>
            </a:extLst>
          </p:cNvPr>
          <p:cNvSpPr>
            <a:spLocks noGrp="1"/>
          </p:cNvSpPr>
          <p:nvPr>
            <p:ph idx="1"/>
          </p:nvPr>
        </p:nvSpPr>
        <p:spPr/>
        <p:txBody>
          <a:bodyPr/>
          <a:lstStyle/>
          <a:p>
            <a:endParaRPr lang="en-US" dirty="0"/>
          </a:p>
        </p:txBody>
      </p:sp>
      <p:sp>
        <p:nvSpPr>
          <p:cNvPr id="5" name="Rectangle 4">
            <a:extLst>
              <a:ext uri="{FF2B5EF4-FFF2-40B4-BE49-F238E27FC236}">
                <a16:creationId xmlns:a16="http://schemas.microsoft.com/office/drawing/2014/main" id="{9A5C00D3-55F5-E645-ACAA-6839719A0CE3}"/>
              </a:ext>
            </a:extLst>
          </p:cNvPr>
          <p:cNvSpPr/>
          <p:nvPr/>
        </p:nvSpPr>
        <p:spPr bwMode="auto">
          <a:xfrm>
            <a:off x="-14288"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08DA03FA-B011-784F-B14B-9E8144B076D4}"/>
              </a:ext>
            </a:extLst>
          </p:cNvPr>
          <p:cNvSpPr/>
          <p:nvPr/>
        </p:nvSpPr>
        <p:spPr>
          <a:xfrm>
            <a:off x="785191" y="2844225"/>
            <a:ext cx="7573618" cy="830997"/>
          </a:xfrm>
          <a:prstGeom prst="rect">
            <a:avLst/>
          </a:prstGeom>
        </p:spPr>
        <p:txBody>
          <a:bodyPr wrap="square">
            <a:spAutoFit/>
          </a:bodyPr>
          <a:lstStyle/>
          <a:p>
            <a:pPr algn="ctr"/>
            <a:r>
              <a:rPr lang="en-US" sz="3200" dirty="0">
                <a:solidFill>
                  <a:srgbClr val="00FF7B"/>
                </a:solidFill>
              </a:rPr>
              <a:t>db8199eeb2d75e789df72cd8852a9fbb</a:t>
            </a:r>
          </a:p>
          <a:p>
            <a:pPr algn="ctr"/>
            <a:r>
              <a:rPr lang="en-US" altLang="zh-CN" sz="1600" dirty="0">
                <a:solidFill>
                  <a:srgbClr val="00FF7B"/>
                </a:solidFill>
              </a:rPr>
              <a:t>(Rootkit.Win32.blackken.b)</a:t>
            </a:r>
            <a:endParaRPr lang="en-US" sz="1600" dirty="0"/>
          </a:p>
        </p:txBody>
      </p:sp>
    </p:spTree>
    <p:extLst>
      <p:ext uri="{BB962C8B-B14F-4D97-AF65-F5344CB8AC3E}">
        <p14:creationId xmlns:p14="http://schemas.microsoft.com/office/powerpoint/2010/main" val="23997000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66771-8623-6747-B175-CF608EC8826B}"/>
              </a:ext>
            </a:extLst>
          </p:cNvPr>
          <p:cNvSpPr>
            <a:spLocks noGrp="1"/>
          </p:cNvSpPr>
          <p:nvPr>
            <p:ph type="title"/>
          </p:nvPr>
        </p:nvSpPr>
        <p:spPr/>
        <p:txBody>
          <a:bodyPr/>
          <a:lstStyle/>
          <a:p>
            <a:r>
              <a:rPr lang="en-US" dirty="0">
                <a:solidFill>
                  <a:srgbClr val="00FF7B"/>
                </a:solidFill>
              </a:rPr>
              <a:t>db8199eeb2d75e789df72cd8852a9fbb</a:t>
            </a:r>
            <a:br>
              <a:rPr lang="en-US" dirty="0">
                <a:solidFill>
                  <a:srgbClr val="00FF7B"/>
                </a:solidFill>
              </a:rPr>
            </a:br>
            <a:endParaRPr lang="en-US" dirty="0"/>
          </a:p>
        </p:txBody>
      </p:sp>
      <p:pic>
        <p:nvPicPr>
          <p:cNvPr id="5" name="Content Placeholder 4">
            <a:extLst>
              <a:ext uri="{FF2B5EF4-FFF2-40B4-BE49-F238E27FC236}">
                <a16:creationId xmlns:a16="http://schemas.microsoft.com/office/drawing/2014/main" id="{C4B5B465-A507-6340-94C8-BF300A6C1EE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038" y="1481172"/>
            <a:ext cx="8255000" cy="711200"/>
          </a:xfrm>
        </p:spPr>
      </p:pic>
      <p:sp>
        <p:nvSpPr>
          <p:cNvPr id="6" name="TextBox 5">
            <a:extLst>
              <a:ext uri="{FF2B5EF4-FFF2-40B4-BE49-F238E27FC236}">
                <a16:creationId xmlns:a16="http://schemas.microsoft.com/office/drawing/2014/main" id="{1F324EC4-B4DE-B749-92B6-5AB0E2828ADD}"/>
              </a:ext>
            </a:extLst>
          </p:cNvPr>
          <p:cNvSpPr txBox="1"/>
          <p:nvPr/>
        </p:nvSpPr>
        <p:spPr>
          <a:xfrm>
            <a:off x="173935" y="2864058"/>
            <a:ext cx="8796130" cy="707886"/>
          </a:xfrm>
          <a:prstGeom prst="rect">
            <a:avLst/>
          </a:prstGeom>
          <a:noFill/>
        </p:spPr>
        <p:txBody>
          <a:bodyPr wrap="square" rtlCol="0">
            <a:spAutoFit/>
          </a:bodyPr>
          <a:lstStyle/>
          <a:p>
            <a:r>
              <a:rPr lang="en-US" altLang="zh-CN" dirty="0"/>
              <a:t>Is</a:t>
            </a:r>
            <a:r>
              <a:rPr lang="zh-CN" altLang="en-US" dirty="0"/>
              <a:t> </a:t>
            </a:r>
            <a:r>
              <a:rPr lang="en-US" altLang="zh-CN" dirty="0"/>
              <a:t>this</a:t>
            </a:r>
            <a:r>
              <a:rPr lang="zh-CN" altLang="en-US" dirty="0"/>
              <a:t> </a:t>
            </a:r>
            <a:r>
              <a:rPr lang="en-US" altLang="zh-CN" dirty="0"/>
              <a:t>claim</a:t>
            </a:r>
            <a:r>
              <a:rPr lang="zh-CN" altLang="en-US" dirty="0"/>
              <a:t> </a:t>
            </a:r>
            <a:r>
              <a:rPr lang="en-US" altLang="zh-CN" dirty="0"/>
              <a:t>correct?</a:t>
            </a:r>
          </a:p>
          <a:p>
            <a:r>
              <a:rPr lang="en-US" b="1" dirty="0"/>
              <a:t>	</a:t>
            </a:r>
            <a:r>
              <a:rPr lang="en-US" altLang="zh-CN" b="1" dirty="0"/>
              <a:t>If</a:t>
            </a:r>
            <a:r>
              <a:rPr lang="zh-CN" altLang="en-US" b="1" dirty="0"/>
              <a:t> </a:t>
            </a:r>
            <a:r>
              <a:rPr lang="en-US" altLang="zh-CN" b="1" dirty="0"/>
              <a:t>two</a:t>
            </a:r>
            <a:r>
              <a:rPr lang="zh-CN" altLang="en-US" b="1" dirty="0"/>
              <a:t> </a:t>
            </a:r>
            <a:r>
              <a:rPr lang="en-US" altLang="zh-CN" b="1" dirty="0"/>
              <a:t>export</a:t>
            </a:r>
            <a:r>
              <a:rPr lang="zh-CN" altLang="en-US" b="1" dirty="0"/>
              <a:t> </a:t>
            </a:r>
            <a:r>
              <a:rPr lang="en-US" altLang="zh-CN" b="1" dirty="0"/>
              <a:t>functions</a:t>
            </a:r>
            <a:r>
              <a:rPr lang="zh-CN" altLang="en-US" b="1" dirty="0"/>
              <a:t> </a:t>
            </a:r>
            <a:r>
              <a:rPr lang="en-US" altLang="zh-CN" b="1" dirty="0">
                <a:solidFill>
                  <a:srgbClr val="FF0000"/>
                </a:solidFill>
              </a:rPr>
              <a:t>share</a:t>
            </a:r>
            <a:r>
              <a:rPr lang="zh-CN" altLang="en-US" b="1" dirty="0"/>
              <a:t> </a:t>
            </a:r>
            <a:r>
              <a:rPr lang="en-US" altLang="zh-CN" b="1" dirty="0">
                <a:solidFill>
                  <a:srgbClr val="FF0000"/>
                </a:solidFill>
              </a:rPr>
              <a:t>the</a:t>
            </a:r>
            <a:r>
              <a:rPr lang="zh-CN" altLang="en-US" b="1" dirty="0">
                <a:solidFill>
                  <a:srgbClr val="FF0000"/>
                </a:solidFill>
              </a:rPr>
              <a:t> </a:t>
            </a:r>
            <a:r>
              <a:rPr lang="en-US" altLang="zh-CN" b="1" dirty="0">
                <a:solidFill>
                  <a:srgbClr val="FF0000"/>
                </a:solidFill>
              </a:rPr>
              <a:t>same</a:t>
            </a:r>
            <a:r>
              <a:rPr lang="zh-CN" altLang="en-US" b="1" dirty="0">
                <a:solidFill>
                  <a:srgbClr val="FF0000"/>
                </a:solidFill>
              </a:rPr>
              <a:t> </a:t>
            </a:r>
            <a:r>
              <a:rPr lang="en-US" altLang="zh-CN" b="1" dirty="0">
                <a:solidFill>
                  <a:srgbClr val="FF0000"/>
                </a:solidFill>
              </a:rPr>
              <a:t>address</a:t>
            </a:r>
            <a:r>
              <a:rPr lang="en-US" altLang="zh-CN" b="1" dirty="0"/>
              <a:t>,</a:t>
            </a:r>
            <a:r>
              <a:rPr lang="zh-CN" altLang="en-US" b="1" dirty="0"/>
              <a:t> </a:t>
            </a:r>
            <a:r>
              <a:rPr lang="en-US" altLang="zh-CN" b="1" dirty="0"/>
              <a:t>it’s</a:t>
            </a:r>
            <a:r>
              <a:rPr lang="zh-CN" altLang="en-US" b="1" dirty="0"/>
              <a:t> </a:t>
            </a:r>
            <a:r>
              <a:rPr lang="en-US" altLang="zh-CN" b="1" dirty="0"/>
              <a:t>a</a:t>
            </a:r>
            <a:r>
              <a:rPr lang="zh-CN" altLang="en-US" b="1" dirty="0"/>
              <a:t> </a:t>
            </a:r>
            <a:r>
              <a:rPr lang="en-US" altLang="zh-CN" b="1" dirty="0"/>
              <a:t>malware.</a:t>
            </a:r>
            <a:r>
              <a:rPr lang="zh-CN" altLang="en-US" b="1" dirty="0"/>
              <a:t> </a:t>
            </a:r>
            <a:endParaRPr lang="en-US" b="1" dirty="0"/>
          </a:p>
        </p:txBody>
      </p:sp>
    </p:spTree>
    <p:extLst>
      <p:ext uri="{BB962C8B-B14F-4D97-AF65-F5344CB8AC3E}">
        <p14:creationId xmlns:p14="http://schemas.microsoft.com/office/powerpoint/2010/main" val="10122024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266D9-FB25-B448-B118-1F1EC0C1987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769B0A39-ED8E-FB44-BF71-0F01442BE455}"/>
              </a:ext>
            </a:extLst>
          </p:cNvPr>
          <p:cNvSpPr>
            <a:spLocks noGrp="1"/>
          </p:cNvSpPr>
          <p:nvPr>
            <p:ph idx="1"/>
          </p:nvPr>
        </p:nvSpPr>
        <p:spPr/>
        <p:txBody>
          <a:bodyPr/>
          <a:lstStyle/>
          <a:p>
            <a:endParaRPr lang="en-US" dirty="0"/>
          </a:p>
        </p:txBody>
      </p:sp>
      <p:sp>
        <p:nvSpPr>
          <p:cNvPr id="5" name="Rectangle 4">
            <a:extLst>
              <a:ext uri="{FF2B5EF4-FFF2-40B4-BE49-F238E27FC236}">
                <a16:creationId xmlns:a16="http://schemas.microsoft.com/office/drawing/2014/main" id="{9A5C00D3-55F5-E645-ACAA-6839719A0CE3}"/>
              </a:ext>
            </a:extLst>
          </p:cNvPr>
          <p:cNvSpPr/>
          <p:nvPr/>
        </p:nvSpPr>
        <p:spPr bwMode="auto">
          <a:xfrm>
            <a:off x="-14288"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08DA03FA-B011-784F-B14B-9E8144B076D4}"/>
              </a:ext>
            </a:extLst>
          </p:cNvPr>
          <p:cNvSpPr/>
          <p:nvPr/>
        </p:nvSpPr>
        <p:spPr>
          <a:xfrm>
            <a:off x="785191" y="2377085"/>
            <a:ext cx="7573618" cy="584775"/>
          </a:xfrm>
          <a:prstGeom prst="rect">
            <a:avLst/>
          </a:prstGeom>
        </p:spPr>
        <p:txBody>
          <a:bodyPr wrap="square">
            <a:spAutoFit/>
          </a:bodyPr>
          <a:lstStyle/>
          <a:p>
            <a:pPr algn="ctr"/>
            <a:r>
              <a:rPr lang="en-US" sz="3200" dirty="0">
                <a:solidFill>
                  <a:srgbClr val="00FF7B"/>
                </a:solidFill>
              </a:rPr>
              <a:t>1c1131112db91382b9d8b46115045097</a:t>
            </a:r>
          </a:p>
        </p:txBody>
      </p:sp>
    </p:spTree>
    <p:extLst>
      <p:ext uri="{BB962C8B-B14F-4D97-AF65-F5344CB8AC3E}">
        <p14:creationId xmlns:p14="http://schemas.microsoft.com/office/powerpoint/2010/main" val="39910459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8A960-1384-AE4D-88F2-B8374E9D7989}"/>
              </a:ext>
            </a:extLst>
          </p:cNvPr>
          <p:cNvSpPr>
            <a:spLocks noGrp="1"/>
          </p:cNvSpPr>
          <p:nvPr>
            <p:ph type="title"/>
          </p:nvPr>
        </p:nvSpPr>
        <p:spPr/>
        <p:txBody>
          <a:bodyPr/>
          <a:lstStyle/>
          <a:p>
            <a:r>
              <a:rPr lang="en-US" dirty="0">
                <a:solidFill>
                  <a:srgbClr val="00FF7B"/>
                </a:solidFill>
              </a:rPr>
              <a:t>1c1131112db91382b9d8b46115045097</a:t>
            </a:r>
            <a:endParaRPr lang="en-US" dirty="0"/>
          </a:p>
        </p:txBody>
      </p:sp>
      <p:pic>
        <p:nvPicPr>
          <p:cNvPr id="5" name="Content Placeholder 4">
            <a:extLst>
              <a:ext uri="{FF2B5EF4-FFF2-40B4-BE49-F238E27FC236}">
                <a16:creationId xmlns:a16="http://schemas.microsoft.com/office/drawing/2014/main" id="{9C774C92-4407-884C-BA87-7B3B258075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712" y="3080544"/>
            <a:ext cx="8128000" cy="1130300"/>
          </a:xfrm>
        </p:spPr>
      </p:pic>
    </p:spTree>
    <p:extLst>
      <p:ext uri="{BB962C8B-B14F-4D97-AF65-F5344CB8AC3E}">
        <p14:creationId xmlns:p14="http://schemas.microsoft.com/office/powerpoint/2010/main" val="355878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F5549-C257-094F-BF6A-B7CC2F8DC7DC}"/>
              </a:ext>
            </a:extLst>
          </p:cNvPr>
          <p:cNvSpPr>
            <a:spLocks noGrp="1"/>
          </p:cNvSpPr>
          <p:nvPr>
            <p:ph type="title"/>
          </p:nvPr>
        </p:nvSpPr>
        <p:spPr/>
        <p:txBody>
          <a:bodyPr/>
          <a:lstStyle/>
          <a:p>
            <a:r>
              <a:rPr lang="en-US" dirty="0"/>
              <a:t>VA &amp; RVA</a:t>
            </a:r>
          </a:p>
        </p:txBody>
      </p:sp>
      <p:sp>
        <p:nvSpPr>
          <p:cNvPr id="3" name="Content Placeholder 2">
            <a:extLst>
              <a:ext uri="{FF2B5EF4-FFF2-40B4-BE49-F238E27FC236}">
                <a16:creationId xmlns:a16="http://schemas.microsoft.com/office/drawing/2014/main" id="{48FF1B53-B935-C442-AFD2-A34B1E6BF8DC}"/>
              </a:ext>
            </a:extLst>
          </p:cNvPr>
          <p:cNvSpPr>
            <a:spLocks noGrp="1"/>
          </p:cNvSpPr>
          <p:nvPr>
            <p:ph idx="1"/>
          </p:nvPr>
        </p:nvSpPr>
        <p:spPr>
          <a:xfrm>
            <a:off x="295275" y="1054360"/>
            <a:ext cx="8524875" cy="4313238"/>
          </a:xfrm>
        </p:spPr>
        <p:txBody>
          <a:bodyPr/>
          <a:lstStyle/>
          <a:p>
            <a:r>
              <a:rPr lang="en-US" dirty="0"/>
              <a:t>VA (Virtual Address): The address is called a “VA” because </a:t>
            </a:r>
            <a:r>
              <a:rPr lang="en-US" b="1" dirty="0"/>
              <a:t>Windows creates a </a:t>
            </a:r>
            <a:r>
              <a:rPr lang="en-US" b="1" dirty="0">
                <a:solidFill>
                  <a:srgbClr val="FF0000"/>
                </a:solidFill>
              </a:rPr>
              <a:t>distinct</a:t>
            </a:r>
            <a:r>
              <a:rPr lang="en-US" dirty="0"/>
              <a:t> </a:t>
            </a:r>
            <a:r>
              <a:rPr lang="en-US" dirty="0">
                <a:solidFill>
                  <a:srgbClr val="FF0000"/>
                </a:solidFill>
              </a:rPr>
              <a:t>VA space for each process</a:t>
            </a:r>
            <a:r>
              <a:rPr lang="en-US" dirty="0"/>
              <a:t>, </a:t>
            </a:r>
            <a:r>
              <a:rPr lang="en-US" b="1" dirty="0">
                <a:solidFill>
                  <a:srgbClr val="FF0000"/>
                </a:solidFill>
              </a:rPr>
              <a:t>independent</a:t>
            </a:r>
            <a:r>
              <a:rPr lang="en-US" b="1" dirty="0"/>
              <a:t> </a:t>
            </a:r>
            <a:r>
              <a:rPr lang="en-US" dirty="0">
                <a:solidFill>
                  <a:srgbClr val="FF0000"/>
                </a:solidFill>
              </a:rPr>
              <a:t>of physical memory</a:t>
            </a:r>
            <a:r>
              <a:rPr lang="en-US" dirty="0"/>
              <a:t>. For almost all purposes, a VA should be considered just an address. A VA is not as predictable as an RVA because the loader might not load the image at its preferred location.</a:t>
            </a:r>
          </a:p>
          <a:p>
            <a:endParaRPr lang="en-US" dirty="0"/>
          </a:p>
          <a:p>
            <a:r>
              <a:rPr lang="en-US" dirty="0"/>
              <a:t>RVA (Relative Virtual Address): The address of an item after it is loaded into memory, with the base address of the image file subtracted from it. The RVA of an item almost always differs from its position within the file on disk (file pointer).</a:t>
            </a:r>
          </a:p>
        </p:txBody>
      </p:sp>
      <p:sp>
        <p:nvSpPr>
          <p:cNvPr id="4" name="TextBox 3">
            <a:extLst>
              <a:ext uri="{FF2B5EF4-FFF2-40B4-BE49-F238E27FC236}">
                <a16:creationId xmlns:a16="http://schemas.microsoft.com/office/drawing/2014/main" id="{CC010EC1-D596-1442-9CC6-88BFB3E16CEE}"/>
              </a:ext>
            </a:extLst>
          </p:cNvPr>
          <p:cNvSpPr txBox="1"/>
          <p:nvPr/>
        </p:nvSpPr>
        <p:spPr>
          <a:xfrm>
            <a:off x="2608289" y="4732828"/>
            <a:ext cx="3038717" cy="400110"/>
          </a:xfrm>
          <a:prstGeom prst="rect">
            <a:avLst/>
          </a:prstGeom>
          <a:noFill/>
        </p:spPr>
        <p:txBody>
          <a:bodyPr wrap="none" rtlCol="0">
            <a:spAutoFit/>
          </a:bodyPr>
          <a:lstStyle/>
          <a:p>
            <a:r>
              <a:rPr lang="en-US" b="1" dirty="0"/>
              <a:t>RVA  + </a:t>
            </a:r>
            <a:r>
              <a:rPr lang="en-US" b="1" dirty="0" err="1"/>
              <a:t>ImageBase</a:t>
            </a:r>
            <a:r>
              <a:rPr lang="en-US" b="1" dirty="0"/>
              <a:t> = VA</a:t>
            </a:r>
          </a:p>
        </p:txBody>
      </p:sp>
      <p:sp>
        <p:nvSpPr>
          <p:cNvPr id="5" name="TextBox 4">
            <a:extLst>
              <a:ext uri="{FF2B5EF4-FFF2-40B4-BE49-F238E27FC236}">
                <a16:creationId xmlns:a16="http://schemas.microsoft.com/office/drawing/2014/main" id="{A1F0F428-D21F-614F-8DD4-35114F68EC65}"/>
              </a:ext>
            </a:extLst>
          </p:cNvPr>
          <p:cNvSpPr txBox="1"/>
          <p:nvPr/>
        </p:nvSpPr>
        <p:spPr>
          <a:xfrm>
            <a:off x="1169233" y="5561350"/>
            <a:ext cx="7061549" cy="707886"/>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In 32bit Windows OS, each process has 4GB virtual memory</a:t>
            </a:r>
          </a:p>
          <a:p>
            <a:r>
              <a:rPr lang="en-US" dirty="0"/>
              <a:t>which means the range of VA is: </a:t>
            </a:r>
            <a:r>
              <a:rPr lang="en-US" b="1" dirty="0"/>
              <a:t>00000000 - FFFFFFFF</a:t>
            </a:r>
          </a:p>
        </p:txBody>
      </p:sp>
    </p:spTree>
    <p:extLst>
      <p:ext uri="{BB962C8B-B14F-4D97-AF65-F5344CB8AC3E}">
        <p14:creationId xmlns:p14="http://schemas.microsoft.com/office/powerpoint/2010/main" val="18177992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408B-ABE8-5442-8EB3-FE5BFD259A94}"/>
              </a:ext>
            </a:extLst>
          </p:cNvPr>
          <p:cNvSpPr>
            <a:spLocks noGrp="1"/>
          </p:cNvSpPr>
          <p:nvPr>
            <p:ph type="title"/>
          </p:nvPr>
        </p:nvSpPr>
        <p:spPr/>
        <p:txBody>
          <a:bodyPr/>
          <a:lstStyle/>
          <a:p>
            <a:r>
              <a:rPr lang="en-US" altLang="zh-CN" dirty="0"/>
              <a:t>Lab1</a:t>
            </a:r>
            <a:endParaRPr lang="en-US" dirty="0"/>
          </a:p>
        </p:txBody>
      </p:sp>
      <p:sp>
        <p:nvSpPr>
          <p:cNvPr id="3" name="Content Placeholder 2">
            <a:extLst>
              <a:ext uri="{FF2B5EF4-FFF2-40B4-BE49-F238E27FC236}">
                <a16:creationId xmlns:a16="http://schemas.microsoft.com/office/drawing/2014/main" id="{94C95995-C460-3F4E-A1CE-8538883AB758}"/>
              </a:ext>
            </a:extLst>
          </p:cNvPr>
          <p:cNvSpPr>
            <a:spLocks noGrp="1"/>
          </p:cNvSpPr>
          <p:nvPr>
            <p:ph idx="1"/>
          </p:nvPr>
        </p:nvSpPr>
        <p:spPr/>
        <p:txBody>
          <a:bodyPr/>
          <a:lstStyle/>
          <a:p>
            <a:r>
              <a:rPr lang="en-US" altLang="zh-CN" dirty="0"/>
              <a:t>Create</a:t>
            </a:r>
            <a:r>
              <a:rPr lang="zh-CN" altLang="en-US" dirty="0"/>
              <a:t> </a:t>
            </a:r>
            <a:r>
              <a:rPr lang="en-US" altLang="zh-CN" dirty="0"/>
              <a:t>your</a:t>
            </a:r>
            <a:r>
              <a:rPr lang="zh-CN" altLang="en-US" dirty="0"/>
              <a:t> </a:t>
            </a:r>
            <a:r>
              <a:rPr lang="en-US" altLang="zh-CN" dirty="0"/>
              <a:t>own</a:t>
            </a:r>
            <a:r>
              <a:rPr lang="zh-CN" altLang="en-US" dirty="0"/>
              <a:t> </a:t>
            </a:r>
            <a:r>
              <a:rPr lang="en-US" altLang="zh-CN" dirty="0"/>
              <a:t>anti-malware</a:t>
            </a:r>
            <a:r>
              <a:rPr lang="zh-CN" altLang="en-US" dirty="0"/>
              <a:t> </a:t>
            </a:r>
            <a:r>
              <a:rPr lang="en-US" altLang="zh-CN" dirty="0"/>
              <a:t>system</a:t>
            </a:r>
            <a:r>
              <a:rPr lang="zh-CN" altLang="en-US" dirty="0"/>
              <a:t> </a:t>
            </a:r>
            <a:r>
              <a:rPr lang="en-US" altLang="zh-CN" dirty="0"/>
              <a:t>based</a:t>
            </a:r>
            <a:r>
              <a:rPr lang="zh-CN" altLang="en-US" dirty="0"/>
              <a:t> </a:t>
            </a:r>
            <a:r>
              <a:rPr lang="en-US" altLang="zh-CN" dirty="0"/>
              <a:t>on</a:t>
            </a:r>
            <a:r>
              <a:rPr lang="zh-CN" altLang="en-US" dirty="0"/>
              <a:t> </a:t>
            </a:r>
            <a:r>
              <a:rPr lang="en-US" altLang="zh-CN" dirty="0"/>
              <a:t>heuristic</a:t>
            </a:r>
            <a:r>
              <a:rPr lang="zh-CN" altLang="en-US" dirty="0"/>
              <a:t> </a:t>
            </a:r>
            <a:r>
              <a:rPr lang="en-US" altLang="zh-CN" dirty="0"/>
              <a:t>analysis.</a:t>
            </a:r>
          </a:p>
          <a:p>
            <a:r>
              <a:rPr lang="en-US" altLang="zh-CN" dirty="0"/>
              <a:t>Check</a:t>
            </a:r>
            <a:r>
              <a:rPr lang="zh-CN" altLang="en-US" dirty="0"/>
              <a:t> </a:t>
            </a:r>
            <a:r>
              <a:rPr lang="en-US" altLang="zh-CN" dirty="0"/>
              <a:t>course</a:t>
            </a:r>
            <a:r>
              <a:rPr lang="zh-CN" altLang="en-US" dirty="0"/>
              <a:t> </a:t>
            </a:r>
            <a:r>
              <a:rPr lang="en-US" altLang="zh-CN" dirty="0"/>
              <a:t>website</a:t>
            </a:r>
            <a:r>
              <a:rPr lang="zh-CN" altLang="en-US" dirty="0"/>
              <a:t> </a:t>
            </a:r>
            <a:endParaRPr lang="en-US" dirty="0"/>
          </a:p>
        </p:txBody>
      </p:sp>
    </p:spTree>
    <p:extLst>
      <p:ext uri="{BB962C8B-B14F-4D97-AF65-F5344CB8AC3E}">
        <p14:creationId xmlns:p14="http://schemas.microsoft.com/office/powerpoint/2010/main" val="6758098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B6B4-D237-3047-A1CF-CA179CAB57AA}"/>
              </a:ext>
            </a:extLst>
          </p:cNvPr>
          <p:cNvSpPr>
            <a:spLocks noGrp="1"/>
          </p:cNvSpPr>
          <p:nvPr>
            <p:ph type="title"/>
          </p:nvPr>
        </p:nvSpPr>
        <p:spPr/>
        <p:txBody>
          <a:bodyPr/>
          <a:lstStyle/>
          <a:p>
            <a:r>
              <a:rPr lang="en-US" dirty="0"/>
              <a:t>EAT (Export Address Table)</a:t>
            </a:r>
          </a:p>
        </p:txBody>
      </p:sp>
      <p:sp>
        <p:nvSpPr>
          <p:cNvPr id="3" name="Content Placeholder 2">
            <a:extLst>
              <a:ext uri="{FF2B5EF4-FFF2-40B4-BE49-F238E27FC236}">
                <a16:creationId xmlns:a16="http://schemas.microsoft.com/office/drawing/2014/main" id="{DD9572A3-91E4-054B-84A5-325CE83B9F0E}"/>
              </a:ext>
            </a:extLst>
          </p:cNvPr>
          <p:cNvSpPr>
            <a:spLocks noGrp="1"/>
          </p:cNvSpPr>
          <p:nvPr>
            <p:ph idx="1"/>
          </p:nvPr>
        </p:nvSpPr>
        <p:spPr/>
        <p:txBody>
          <a:bodyPr/>
          <a:lstStyle/>
          <a:p>
            <a:r>
              <a:rPr lang="en-US" dirty="0"/>
              <a:t>Similar to IAT, EAT data is stored in IMAGE_EXPORT_DIRECTORY</a:t>
            </a:r>
          </a:p>
          <a:p>
            <a:r>
              <a:rPr lang="en-US" dirty="0"/>
              <a:t>EAT contains an RVA that points to an array of pointers to </a:t>
            </a:r>
            <a:r>
              <a:rPr lang="en-US" b="1" dirty="0">
                <a:solidFill>
                  <a:srgbClr val="FF0000"/>
                </a:solidFill>
              </a:rPr>
              <a:t>(RVAs of) the functions in the module</a:t>
            </a:r>
            <a:r>
              <a:rPr lang="en-US" dirty="0"/>
              <a:t>. </a:t>
            </a:r>
          </a:p>
        </p:txBody>
      </p:sp>
    </p:spTree>
    <p:extLst>
      <p:ext uri="{BB962C8B-B14F-4D97-AF65-F5344CB8AC3E}">
        <p14:creationId xmlns:p14="http://schemas.microsoft.com/office/powerpoint/2010/main" val="12378587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20CF8-9695-6844-8F79-E3AA359F3371}"/>
              </a:ext>
            </a:extLst>
          </p:cNvPr>
          <p:cNvSpPr>
            <a:spLocks noGrp="1"/>
          </p:cNvSpPr>
          <p:nvPr>
            <p:ph type="title"/>
          </p:nvPr>
        </p:nvSpPr>
        <p:spPr/>
        <p:txBody>
          <a:bodyPr/>
          <a:lstStyle/>
          <a:p>
            <a:r>
              <a:rPr lang="en-US" dirty="0"/>
              <a:t>Inspecting file export with </a:t>
            </a:r>
            <a:r>
              <a:rPr lang="en-US" dirty="0" err="1"/>
              <a:t>pefile</a:t>
            </a:r>
            <a:r>
              <a:rPr lang="en-US" dirty="0"/>
              <a:t> library</a:t>
            </a:r>
          </a:p>
        </p:txBody>
      </p:sp>
      <p:pic>
        <p:nvPicPr>
          <p:cNvPr id="6" name="Content Placeholder 5" descr="A screenshot of a cell phone&#13;&#10;&#13;&#10;Description automatically generated">
            <a:extLst>
              <a:ext uri="{FF2B5EF4-FFF2-40B4-BE49-F238E27FC236}">
                <a16:creationId xmlns:a16="http://schemas.microsoft.com/office/drawing/2014/main" id="{2A9E6A04-1EDE-5B40-A62D-A5F46485E7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612" y="2216944"/>
            <a:ext cx="7950200" cy="2857500"/>
          </a:xfrm>
        </p:spPr>
      </p:pic>
    </p:spTree>
    <p:extLst>
      <p:ext uri="{BB962C8B-B14F-4D97-AF65-F5344CB8AC3E}">
        <p14:creationId xmlns:p14="http://schemas.microsoft.com/office/powerpoint/2010/main" val="37005075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0A3AA-1804-2E40-AD6D-3A2C9610EF92}"/>
              </a:ext>
            </a:extLst>
          </p:cNvPr>
          <p:cNvSpPr>
            <a:spLocks noGrp="1"/>
          </p:cNvSpPr>
          <p:nvPr>
            <p:ph type="title"/>
          </p:nvPr>
        </p:nvSpPr>
        <p:spPr>
          <a:xfrm>
            <a:off x="300038" y="101600"/>
            <a:ext cx="8520112" cy="647700"/>
          </a:xfrm>
        </p:spPr>
        <p:txBody>
          <a:bodyPr/>
          <a:lstStyle/>
          <a:p>
            <a:r>
              <a:rPr lang="en-US" sz="2000" dirty="0"/>
              <a:t>Exploring Dynamically Linked Functions with Dependency Walker</a:t>
            </a:r>
          </a:p>
        </p:txBody>
      </p:sp>
      <p:pic>
        <p:nvPicPr>
          <p:cNvPr id="6" name="Content Placeholder 5" descr="A screenshot of a social media post&#13;&#10;&#13;&#10;Description automatically generated">
            <a:extLst>
              <a:ext uri="{FF2B5EF4-FFF2-40B4-BE49-F238E27FC236}">
                <a16:creationId xmlns:a16="http://schemas.microsoft.com/office/drawing/2014/main" id="{10200004-3B6C-0348-86F6-130C2E99233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148" y="1035474"/>
            <a:ext cx="6331165" cy="4508677"/>
          </a:xfrm>
        </p:spPr>
      </p:pic>
      <p:pic>
        <p:nvPicPr>
          <p:cNvPr id="4" name="Picture 3">
            <a:extLst>
              <a:ext uri="{FF2B5EF4-FFF2-40B4-BE49-F238E27FC236}">
                <a16:creationId xmlns:a16="http://schemas.microsoft.com/office/drawing/2014/main" id="{DBDB3014-F6F0-134A-8162-1AA0AC9E70FD}"/>
              </a:ext>
            </a:extLst>
          </p:cNvPr>
          <p:cNvPicPr>
            <a:picLocks noChangeAspect="1"/>
          </p:cNvPicPr>
          <p:nvPr/>
        </p:nvPicPr>
        <p:blipFill>
          <a:blip r:embed="rId4"/>
          <a:stretch>
            <a:fillRect/>
          </a:stretch>
        </p:blipFill>
        <p:spPr>
          <a:xfrm>
            <a:off x="6605612" y="861194"/>
            <a:ext cx="2066756" cy="2784500"/>
          </a:xfrm>
          <a:prstGeom prst="rect">
            <a:avLst/>
          </a:prstGeom>
        </p:spPr>
      </p:pic>
    </p:spTree>
    <p:extLst>
      <p:ext uri="{BB962C8B-B14F-4D97-AF65-F5344CB8AC3E}">
        <p14:creationId xmlns:p14="http://schemas.microsoft.com/office/powerpoint/2010/main" val="6465203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C910-324D-2A47-849F-7E0012C2373C}"/>
              </a:ext>
            </a:extLst>
          </p:cNvPr>
          <p:cNvSpPr>
            <a:spLocks noGrp="1"/>
          </p:cNvSpPr>
          <p:nvPr>
            <p:ph type="title"/>
          </p:nvPr>
        </p:nvSpPr>
        <p:spPr/>
        <p:txBody>
          <a:bodyPr/>
          <a:lstStyle/>
          <a:p>
            <a:r>
              <a:rPr lang="en-US" dirty="0"/>
              <a:t>Common DLLs</a:t>
            </a:r>
          </a:p>
        </p:txBody>
      </p:sp>
      <p:pic>
        <p:nvPicPr>
          <p:cNvPr id="5" name="Content Placeholder 4" descr="A screenshot of a cell phone&#13;&#10;&#13;&#10;Description automatically generated">
            <a:extLst>
              <a:ext uri="{FF2B5EF4-FFF2-40B4-BE49-F238E27FC236}">
                <a16:creationId xmlns:a16="http://schemas.microsoft.com/office/drawing/2014/main" id="{B96868D4-60AA-254E-85CA-71F1229B95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038" y="1096393"/>
            <a:ext cx="8133936" cy="5160027"/>
          </a:xfrm>
        </p:spPr>
      </p:pic>
      <p:pic>
        <p:nvPicPr>
          <p:cNvPr id="6" name="Picture 5">
            <a:extLst>
              <a:ext uri="{FF2B5EF4-FFF2-40B4-BE49-F238E27FC236}">
                <a16:creationId xmlns:a16="http://schemas.microsoft.com/office/drawing/2014/main" id="{9D6A33EB-687E-8645-8272-2E939C2FA498}"/>
              </a:ext>
            </a:extLst>
          </p:cNvPr>
          <p:cNvPicPr>
            <a:picLocks noChangeAspect="1"/>
          </p:cNvPicPr>
          <p:nvPr/>
        </p:nvPicPr>
        <p:blipFill>
          <a:blip r:embed="rId3"/>
          <a:stretch>
            <a:fillRect/>
          </a:stretch>
        </p:blipFill>
        <p:spPr>
          <a:xfrm>
            <a:off x="7964753" y="-45089"/>
            <a:ext cx="1179247" cy="1588777"/>
          </a:xfrm>
          <a:prstGeom prst="rect">
            <a:avLst/>
          </a:prstGeom>
        </p:spPr>
      </p:pic>
    </p:spTree>
    <p:extLst>
      <p:ext uri="{BB962C8B-B14F-4D97-AF65-F5344CB8AC3E}">
        <p14:creationId xmlns:p14="http://schemas.microsoft.com/office/powerpoint/2010/main" val="2056278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0A3AA-1804-2E40-AD6D-3A2C9610EF92}"/>
              </a:ext>
            </a:extLst>
          </p:cNvPr>
          <p:cNvSpPr>
            <a:spLocks noGrp="1"/>
          </p:cNvSpPr>
          <p:nvPr>
            <p:ph type="title"/>
          </p:nvPr>
        </p:nvSpPr>
        <p:spPr>
          <a:xfrm>
            <a:off x="300038" y="101600"/>
            <a:ext cx="8520112" cy="647700"/>
          </a:xfrm>
        </p:spPr>
        <p:txBody>
          <a:bodyPr/>
          <a:lstStyle/>
          <a:p>
            <a:r>
              <a:rPr lang="en-US" sz="2000" dirty="0"/>
              <a:t>Exploring Dynamically Linked Functions with Dependency Walker</a:t>
            </a:r>
          </a:p>
        </p:txBody>
      </p:sp>
      <p:pic>
        <p:nvPicPr>
          <p:cNvPr id="6" name="Content Placeholder 5" descr="A screenshot of a social media post&#13;&#10;&#13;&#10;Description automatically generated">
            <a:extLst>
              <a:ext uri="{FF2B5EF4-FFF2-40B4-BE49-F238E27FC236}">
                <a16:creationId xmlns:a16="http://schemas.microsoft.com/office/drawing/2014/main" id="{10200004-3B6C-0348-86F6-130C2E9923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149" y="1035475"/>
            <a:ext cx="6056726" cy="4313238"/>
          </a:xfrm>
        </p:spPr>
      </p:pic>
      <p:pic>
        <p:nvPicPr>
          <p:cNvPr id="7" name="Content Placeholder 4" descr="A screenshot of a social media post&#13;&#10;&#13;&#10;Description automatically generated">
            <a:extLst>
              <a:ext uri="{FF2B5EF4-FFF2-40B4-BE49-F238E27FC236}">
                <a16:creationId xmlns:a16="http://schemas.microsoft.com/office/drawing/2014/main" id="{0C9D6C69-4EDE-0C4A-82A9-AF014693D0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233922" y="749300"/>
            <a:ext cx="5448377" cy="612462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a:extLst>
              <a:ext uri="{FF2B5EF4-FFF2-40B4-BE49-F238E27FC236}">
                <a16:creationId xmlns:a16="http://schemas.microsoft.com/office/drawing/2014/main" id="{7A2C7DC6-F313-1A47-976A-320ABB67755C}"/>
              </a:ext>
            </a:extLst>
          </p:cNvPr>
          <p:cNvSpPr/>
          <p:nvPr/>
        </p:nvSpPr>
        <p:spPr bwMode="auto">
          <a:xfrm>
            <a:off x="3384560" y="1288800"/>
            <a:ext cx="5147099" cy="220487"/>
          </a:xfrm>
          <a:prstGeom prst="rect">
            <a:avLst/>
          </a:prstGeom>
          <a:noFill/>
          <a:ln w="57150" cap="flat" cmpd="sng" algn="ctr">
            <a:solidFill>
              <a:srgbClr val="FF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pic>
        <p:nvPicPr>
          <p:cNvPr id="10" name="Picture 9" descr="A screenshot of a cell phone&#13;&#10;&#13;&#10;Description automatically generated">
            <a:extLst>
              <a:ext uri="{FF2B5EF4-FFF2-40B4-BE49-F238E27FC236}">
                <a16:creationId xmlns:a16="http://schemas.microsoft.com/office/drawing/2014/main" id="{331C0793-D6A5-E24C-A703-55FC1A8958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226" y="1762611"/>
            <a:ext cx="8638626" cy="201049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5792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endParaRPr kumimoji="1" lang="zh-CN" altLang="en-US" dirty="0"/>
          </a:p>
        </p:txBody>
      </p:sp>
      <p:sp>
        <p:nvSpPr>
          <p:cNvPr id="4" name="TextBox 5"/>
          <p:cNvSpPr txBox="1"/>
          <p:nvPr/>
        </p:nvSpPr>
        <p:spPr>
          <a:xfrm>
            <a:off x="3307988" y="2373119"/>
            <a:ext cx="2420104" cy="1015663"/>
          </a:xfrm>
          <a:prstGeom prst="rect">
            <a:avLst/>
          </a:prstGeom>
          <a:noFill/>
        </p:spPr>
        <p:txBody>
          <a:bodyPr wrap="none" rtlCol="0">
            <a:spAutoFit/>
          </a:bodyPr>
          <a:lstStyle/>
          <a:p>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 &amp; A</a:t>
            </a:r>
          </a:p>
        </p:txBody>
      </p:sp>
      <p:pic>
        <p:nvPicPr>
          <p:cNvPr id="5" name="Picture 9" descr="imgres.jpe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35411" y="3385498"/>
            <a:ext cx="1662089" cy="1654702"/>
          </a:xfrm>
          <a:prstGeom prst="rect">
            <a:avLst/>
          </a:prstGeom>
        </p:spPr>
      </p:pic>
    </p:spTree>
    <p:extLst>
      <p:ext uri="{BB962C8B-B14F-4D97-AF65-F5344CB8AC3E}">
        <p14:creationId xmlns:p14="http://schemas.microsoft.com/office/powerpoint/2010/main" val="982846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5F763-E496-3D4C-BE54-32E3D2D74073}"/>
              </a:ext>
            </a:extLst>
          </p:cNvPr>
          <p:cNvSpPr>
            <a:spLocks noGrp="1"/>
          </p:cNvSpPr>
          <p:nvPr>
            <p:ph type="title"/>
          </p:nvPr>
        </p:nvSpPr>
        <p:spPr/>
        <p:txBody>
          <a:bodyPr/>
          <a:lstStyle/>
          <a:p>
            <a:r>
              <a:rPr lang="en-US" dirty="0"/>
              <a:t>DOS Header</a:t>
            </a:r>
          </a:p>
        </p:txBody>
      </p:sp>
      <p:pic>
        <p:nvPicPr>
          <p:cNvPr id="9" name="Picture 8" descr="A screenshot of a cell phone&#13;&#10;&#13;&#10;Description automatically generated">
            <a:extLst>
              <a:ext uri="{FF2B5EF4-FFF2-40B4-BE49-F238E27FC236}">
                <a16:creationId xmlns:a16="http://schemas.microsoft.com/office/drawing/2014/main" id="{2E24DF00-AFC3-5545-9058-6A3C1198CA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4018"/>
            <a:ext cx="9144000" cy="4829964"/>
          </a:xfrm>
          <a:prstGeom prst="rect">
            <a:avLst/>
          </a:prstGeom>
        </p:spPr>
      </p:pic>
      <p:sp>
        <p:nvSpPr>
          <p:cNvPr id="10" name="Rectangle 9">
            <a:extLst>
              <a:ext uri="{FF2B5EF4-FFF2-40B4-BE49-F238E27FC236}">
                <a16:creationId xmlns:a16="http://schemas.microsoft.com/office/drawing/2014/main" id="{E075D57B-FE7D-D54E-80DE-1B73C07D1118}"/>
              </a:ext>
            </a:extLst>
          </p:cNvPr>
          <p:cNvSpPr/>
          <p:nvPr/>
        </p:nvSpPr>
        <p:spPr>
          <a:xfrm>
            <a:off x="4248150" y="1260291"/>
            <a:ext cx="4572000" cy="193899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US" dirty="0">
                <a:solidFill>
                  <a:srgbClr val="222222"/>
                </a:solidFill>
                <a:latin typeface="Arial" panose="020B0604020202020204" pitchFamily="34" charset="0"/>
              </a:rPr>
              <a:t>The first 2 letters are </a:t>
            </a:r>
            <a:r>
              <a:rPr lang="en-US" b="1" dirty="0">
                <a:solidFill>
                  <a:srgbClr val="222222"/>
                </a:solidFill>
                <a:latin typeface="Arial" panose="020B0604020202020204" pitchFamily="34" charset="0"/>
              </a:rPr>
              <a:t>always</a:t>
            </a:r>
            <a:r>
              <a:rPr lang="en-US" dirty="0">
                <a:solidFill>
                  <a:srgbClr val="222222"/>
                </a:solidFill>
                <a:latin typeface="Arial" panose="020B0604020202020204" pitchFamily="34" charset="0"/>
              </a:rPr>
              <a:t> the letters "</a:t>
            </a:r>
            <a:r>
              <a:rPr lang="en-US" b="1" dirty="0">
                <a:solidFill>
                  <a:srgbClr val="222222"/>
                </a:solidFill>
                <a:latin typeface="Arial" panose="020B0604020202020204" pitchFamily="34" charset="0"/>
              </a:rPr>
              <a:t>MZ</a:t>
            </a:r>
            <a:r>
              <a:rPr lang="en-US" dirty="0">
                <a:solidFill>
                  <a:srgbClr val="222222"/>
                </a:solidFill>
                <a:latin typeface="Arial" panose="020B0604020202020204" pitchFamily="34" charset="0"/>
              </a:rPr>
              <a:t>", the initials of Mark </a:t>
            </a:r>
            <a:r>
              <a:rPr lang="en-US" dirty="0" err="1">
                <a:solidFill>
                  <a:srgbClr val="222222"/>
                </a:solidFill>
                <a:latin typeface="Arial" panose="020B0604020202020204" pitchFamily="34" charset="0"/>
              </a:rPr>
              <a:t>Zbikowski</a:t>
            </a:r>
            <a:r>
              <a:rPr lang="en-US" dirty="0">
                <a:solidFill>
                  <a:srgbClr val="222222"/>
                </a:solidFill>
                <a:latin typeface="Arial" panose="020B0604020202020204" pitchFamily="34" charset="0"/>
              </a:rPr>
              <a:t>, who created the first linker for DOS. To some people, the first few bytes in a file that determine the type of file are called the "</a:t>
            </a:r>
            <a:r>
              <a:rPr lang="en-US" b="1" dirty="0">
                <a:solidFill>
                  <a:srgbClr val="222222"/>
                </a:solidFill>
                <a:latin typeface="Arial" panose="020B0604020202020204" pitchFamily="34" charset="0"/>
              </a:rPr>
              <a:t>magic number</a:t>
            </a:r>
            <a:r>
              <a:rPr lang="en-US" dirty="0">
                <a:solidFill>
                  <a:srgbClr val="222222"/>
                </a:solidFill>
                <a:latin typeface="Arial" panose="020B0604020202020204" pitchFamily="34" charset="0"/>
              </a:rPr>
              <a:t>,"</a:t>
            </a:r>
            <a:endParaRPr lang="en-US" dirty="0"/>
          </a:p>
        </p:txBody>
      </p:sp>
    </p:spTree>
    <p:extLst>
      <p:ext uri="{BB962C8B-B14F-4D97-AF65-F5344CB8AC3E}">
        <p14:creationId xmlns:p14="http://schemas.microsoft.com/office/powerpoint/2010/main" val="611512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object&#13;&#10;&#13;&#10;Description automatically generated">
            <a:extLst>
              <a:ext uri="{FF2B5EF4-FFF2-40B4-BE49-F238E27FC236}">
                <a16:creationId xmlns:a16="http://schemas.microsoft.com/office/drawing/2014/main" id="{2649FF67-2E7C-ED4F-B9DD-3C593746F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522" y="2857500"/>
            <a:ext cx="7924800" cy="1143000"/>
          </a:xfrm>
          <a:prstGeom prst="rect">
            <a:avLst/>
          </a:prstGeom>
        </p:spPr>
      </p:pic>
      <p:sp>
        <p:nvSpPr>
          <p:cNvPr id="2" name="Title 1">
            <a:extLst>
              <a:ext uri="{FF2B5EF4-FFF2-40B4-BE49-F238E27FC236}">
                <a16:creationId xmlns:a16="http://schemas.microsoft.com/office/drawing/2014/main" id="{AA05F763-E496-3D4C-BE54-32E3D2D74073}"/>
              </a:ext>
            </a:extLst>
          </p:cNvPr>
          <p:cNvSpPr>
            <a:spLocks noGrp="1"/>
          </p:cNvSpPr>
          <p:nvPr>
            <p:ph type="title"/>
          </p:nvPr>
        </p:nvSpPr>
        <p:spPr/>
        <p:txBody>
          <a:bodyPr/>
          <a:lstStyle/>
          <a:p>
            <a:r>
              <a:rPr lang="en-US" dirty="0"/>
              <a:t>DOS Header</a:t>
            </a:r>
          </a:p>
        </p:txBody>
      </p:sp>
      <p:sp>
        <p:nvSpPr>
          <p:cNvPr id="3" name="Rectangle 2">
            <a:extLst>
              <a:ext uri="{FF2B5EF4-FFF2-40B4-BE49-F238E27FC236}">
                <a16:creationId xmlns:a16="http://schemas.microsoft.com/office/drawing/2014/main" id="{55D261EE-5283-6C4B-8FF6-DBD9E1CA8BE0}"/>
              </a:ext>
            </a:extLst>
          </p:cNvPr>
          <p:cNvSpPr/>
          <p:nvPr/>
        </p:nvSpPr>
        <p:spPr bwMode="auto">
          <a:xfrm>
            <a:off x="1813484" y="3124752"/>
            <a:ext cx="596348" cy="304248"/>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D4CCB14B-3B9D-F549-B3E5-51D9DC527CD3}"/>
              </a:ext>
            </a:extLst>
          </p:cNvPr>
          <p:cNvSpPr/>
          <p:nvPr/>
        </p:nvSpPr>
        <p:spPr bwMode="auto">
          <a:xfrm>
            <a:off x="6734170" y="3124753"/>
            <a:ext cx="356178" cy="304248"/>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781917D2-2F68-3240-A870-8D5CDDF75F22}"/>
              </a:ext>
            </a:extLst>
          </p:cNvPr>
          <p:cNvSpPr/>
          <p:nvPr/>
        </p:nvSpPr>
        <p:spPr bwMode="auto">
          <a:xfrm>
            <a:off x="5458592" y="3837482"/>
            <a:ext cx="1167060" cy="163018"/>
          </a:xfrm>
          <a:prstGeom prst="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1" name="TextBox 10">
            <a:extLst>
              <a:ext uri="{FF2B5EF4-FFF2-40B4-BE49-F238E27FC236}">
                <a16:creationId xmlns:a16="http://schemas.microsoft.com/office/drawing/2014/main" id="{08436265-1E18-B648-B6C0-363B76A2C06F}"/>
              </a:ext>
            </a:extLst>
          </p:cNvPr>
          <p:cNvSpPr txBox="1"/>
          <p:nvPr/>
        </p:nvSpPr>
        <p:spPr>
          <a:xfrm>
            <a:off x="2458775" y="4780427"/>
            <a:ext cx="2800767" cy="400110"/>
          </a:xfrm>
          <a:prstGeom prst="rect">
            <a:avLst/>
          </a:prstGeom>
          <a:noFill/>
        </p:spPr>
        <p:txBody>
          <a:bodyPr wrap="none" rtlCol="0">
            <a:spAutoFit/>
          </a:bodyPr>
          <a:lstStyle/>
          <a:p>
            <a:r>
              <a:rPr lang="en-US" dirty="0"/>
              <a:t>value for </a:t>
            </a:r>
            <a:r>
              <a:rPr lang="en-US" dirty="0" err="1"/>
              <a:t>e_lfanew</a:t>
            </a:r>
            <a:r>
              <a:rPr lang="en-US" dirty="0"/>
              <a:t> </a:t>
            </a:r>
            <a:r>
              <a:rPr lang="en-US" dirty="0">
                <a:sym typeface="Wingdings" pitchFamily="2" charset="2"/>
              </a:rPr>
              <a:t> ?</a:t>
            </a:r>
            <a:endParaRPr lang="en-US" dirty="0"/>
          </a:p>
        </p:txBody>
      </p:sp>
      <p:sp>
        <p:nvSpPr>
          <p:cNvPr id="4" name="TextBox 3">
            <a:extLst>
              <a:ext uri="{FF2B5EF4-FFF2-40B4-BE49-F238E27FC236}">
                <a16:creationId xmlns:a16="http://schemas.microsoft.com/office/drawing/2014/main" id="{7F53749C-E6C8-E44C-A90E-1C01FEF37294}"/>
              </a:ext>
            </a:extLst>
          </p:cNvPr>
          <p:cNvSpPr txBox="1"/>
          <p:nvPr/>
        </p:nvSpPr>
        <p:spPr>
          <a:xfrm>
            <a:off x="2683473" y="4380317"/>
            <a:ext cx="1566454" cy="400110"/>
          </a:xfrm>
          <a:prstGeom prst="rect">
            <a:avLst/>
          </a:prstGeom>
          <a:noFill/>
        </p:spPr>
        <p:txBody>
          <a:bodyPr wrap="none" rtlCol="0">
            <a:spAutoFit/>
          </a:bodyPr>
          <a:lstStyle/>
          <a:p>
            <a:r>
              <a:rPr lang="en-US" dirty="0"/>
              <a:t>E0 00 00 00</a:t>
            </a:r>
          </a:p>
        </p:txBody>
      </p:sp>
      <p:pic>
        <p:nvPicPr>
          <p:cNvPr id="7" name="Picture 6">
            <a:extLst>
              <a:ext uri="{FF2B5EF4-FFF2-40B4-BE49-F238E27FC236}">
                <a16:creationId xmlns:a16="http://schemas.microsoft.com/office/drawing/2014/main" id="{F571E1A2-FFE5-E742-BA4E-0623D867D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897" y="1097935"/>
            <a:ext cx="3417152" cy="431291"/>
          </a:xfrm>
          <a:prstGeom prst="rect">
            <a:avLst/>
          </a:prstGeom>
        </p:spPr>
      </p:pic>
      <p:sp>
        <p:nvSpPr>
          <p:cNvPr id="8" name="TextBox 7">
            <a:extLst>
              <a:ext uri="{FF2B5EF4-FFF2-40B4-BE49-F238E27FC236}">
                <a16:creationId xmlns:a16="http://schemas.microsoft.com/office/drawing/2014/main" id="{00369605-F31F-8249-8886-7D098DC66CD6}"/>
              </a:ext>
            </a:extLst>
          </p:cNvPr>
          <p:cNvSpPr txBox="1"/>
          <p:nvPr/>
        </p:nvSpPr>
        <p:spPr>
          <a:xfrm>
            <a:off x="3432748" y="1948721"/>
            <a:ext cx="2808782" cy="400110"/>
          </a:xfrm>
          <a:prstGeom prst="rect">
            <a:avLst/>
          </a:prstGeom>
          <a:noFill/>
        </p:spPr>
        <p:txBody>
          <a:bodyPr wrap="none" rtlCol="0">
            <a:spAutoFit/>
          </a:bodyPr>
          <a:lstStyle/>
          <a:p>
            <a:r>
              <a:rPr lang="en-US" dirty="0"/>
              <a:t>long </a:t>
            </a:r>
            <a:r>
              <a:rPr lang="en-US" dirty="0">
                <a:sym typeface="Wingdings" pitchFamily="2" charset="2"/>
              </a:rPr>
              <a:t> 32 bit  ? Byte</a:t>
            </a:r>
            <a:endParaRPr lang="en-US" dirty="0"/>
          </a:p>
        </p:txBody>
      </p:sp>
    </p:spTree>
    <p:extLst>
      <p:ext uri="{BB962C8B-B14F-4D97-AF65-F5344CB8AC3E}">
        <p14:creationId xmlns:p14="http://schemas.microsoft.com/office/powerpoint/2010/main" val="25772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541675" y="2619475"/>
            <a:ext cx="8524875" cy="431323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4800" dirty="0"/>
              <a:t>Byte</a:t>
            </a:r>
            <a:r>
              <a:rPr lang="zh-CN" altLang="en-US" sz="4800" dirty="0"/>
              <a:t> </a:t>
            </a:r>
            <a:r>
              <a:rPr lang="en-US" altLang="zh-CN" sz="4800" dirty="0"/>
              <a:t>Order</a:t>
            </a:r>
            <a:endParaRPr lang="en-US" sz="4800" dirty="0"/>
          </a:p>
        </p:txBody>
      </p:sp>
    </p:spTree>
    <p:extLst>
      <p:ext uri="{BB962C8B-B14F-4D97-AF65-F5344CB8AC3E}">
        <p14:creationId xmlns:p14="http://schemas.microsoft.com/office/powerpoint/2010/main" val="3366998455"/>
      </p:ext>
    </p:extLst>
  </p:cSld>
  <p:clrMapOvr>
    <a:masterClrMapping/>
  </p:clrMapOvr>
</p:sld>
</file>

<file path=ppt/theme/theme1.xml><?xml version="1.0" encoding="utf-8"?>
<a:theme xmlns:a="http://schemas.openxmlformats.org/drawingml/2006/main" name="Standard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46719</TotalTime>
  <Words>1512</Words>
  <Application>Microsoft Macintosh PowerPoint</Application>
  <PresentationFormat>On-screen Show (4:3)</PresentationFormat>
  <Paragraphs>240</Paragraphs>
  <Slides>66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Agency FB</vt:lpstr>
      <vt:lpstr>Arial</vt:lpstr>
      <vt:lpstr>Franklin Gothic Book</vt:lpstr>
      <vt:lpstr>Franklin Gothic Medium</vt:lpstr>
      <vt:lpstr>Times New Roman</vt:lpstr>
      <vt:lpstr>verdana</vt:lpstr>
      <vt:lpstr>Wingdings</vt:lpstr>
      <vt:lpstr>Standarddesign</vt:lpstr>
      <vt:lpstr>PowerPoint Presentation</vt:lpstr>
      <vt:lpstr>Portable Executable (PE) file</vt:lpstr>
      <vt:lpstr>Portable Executable (PE) file</vt:lpstr>
      <vt:lpstr>PE Example – Notepad.exe</vt:lpstr>
      <vt:lpstr>Load PE file (Notepad.exe) into Memory</vt:lpstr>
      <vt:lpstr>VA &amp; RVA</vt:lpstr>
      <vt:lpstr>DOS Header</vt:lpstr>
      <vt:lpstr>DOS Header</vt:lpstr>
      <vt:lpstr>PowerPoint Presentation</vt:lpstr>
      <vt:lpstr>Little endian</vt:lpstr>
      <vt:lpstr>Byte Order</vt:lpstr>
      <vt:lpstr>LittleEndian.exe</vt:lpstr>
      <vt:lpstr>LittleEndian.exe</vt:lpstr>
      <vt:lpstr>LittleEndian.exe</vt:lpstr>
      <vt:lpstr>DOS Header</vt:lpstr>
      <vt:lpstr>DOS stub</vt:lpstr>
      <vt:lpstr>NT Header</vt:lpstr>
      <vt:lpstr>NT Header</vt:lpstr>
      <vt:lpstr>Section Header</vt:lpstr>
      <vt:lpstr>Section Header</vt:lpstr>
      <vt:lpstr>Section Header</vt:lpstr>
      <vt:lpstr>Section Header</vt:lpstr>
      <vt:lpstr>Inspecting PE Header Information in Linux</vt:lpstr>
      <vt:lpstr>Inspecting PE Header Information</vt:lpstr>
      <vt:lpstr>Examining PE Section Table and Sections</vt:lpstr>
      <vt:lpstr>PowerPoint Presentation</vt:lpstr>
      <vt:lpstr>IAT (Import Address Table)</vt:lpstr>
      <vt:lpstr>PowerPoint Presentation</vt:lpstr>
      <vt:lpstr>16-Bit DOS System</vt:lpstr>
      <vt:lpstr>Static Linking</vt:lpstr>
      <vt:lpstr>Dynamic Linking</vt:lpstr>
      <vt:lpstr>Two ways to Load DLL</vt:lpstr>
      <vt:lpstr>Two ways to Load DLL</vt:lpstr>
      <vt:lpstr>Two ways to Load DLL</vt:lpstr>
      <vt:lpstr>Two ways to Load DLL</vt:lpstr>
      <vt:lpstr>Implicit Linking and IAT (Import Address Table)</vt:lpstr>
      <vt:lpstr>Implicit Linking and IAT (Import Address Table)</vt:lpstr>
      <vt:lpstr>IAT (Import Address Table)</vt:lpstr>
      <vt:lpstr>IAT (Import Address Table)</vt:lpstr>
      <vt:lpstr>IAT (Import Address Table)</vt:lpstr>
      <vt:lpstr>Look up IAT Table with PEview</vt:lpstr>
      <vt:lpstr>Import Directory Table</vt:lpstr>
      <vt:lpstr>Inspecting file imports with pefile library</vt:lpstr>
      <vt:lpstr>PowerPoint Presentation</vt:lpstr>
      <vt:lpstr>PowerPoint Presentation</vt:lpstr>
      <vt:lpstr>PowerPoint Presentation</vt:lpstr>
      <vt:lpstr>16d6b0e2c77da2776a88dd88c7cfc672</vt:lpstr>
      <vt:lpstr>16d6b0e2c77da2776a88dd88c7cfc672</vt:lpstr>
      <vt:lpstr>16d6b0e2c77da2776a88dd88c7cfc672</vt:lpstr>
      <vt:lpstr>PowerPoint Presentation</vt:lpstr>
      <vt:lpstr>PowerPoint Presentation</vt:lpstr>
      <vt:lpstr>PowerPoint Presentation</vt:lpstr>
      <vt:lpstr>PowerPoint Presentation</vt:lpstr>
      <vt:lpstr>PowerPoint Presentation</vt:lpstr>
      <vt:lpstr>e0bed0b33e7b6183f654f0944b607618 </vt:lpstr>
      <vt:lpstr>PowerPoint Presentation</vt:lpstr>
      <vt:lpstr>db8199eeb2d75e789df72cd8852a9fbb </vt:lpstr>
      <vt:lpstr>PowerPoint Presentation</vt:lpstr>
      <vt:lpstr>1c1131112db91382b9d8b46115045097</vt:lpstr>
      <vt:lpstr>Lab1</vt:lpstr>
      <vt:lpstr>EAT (Export Address Table)</vt:lpstr>
      <vt:lpstr>Inspecting file export with pefile library</vt:lpstr>
      <vt:lpstr>Exploring Dynamically Linked Functions with Dependency Walker</vt:lpstr>
      <vt:lpstr>Common DLLs</vt:lpstr>
      <vt:lpstr>Exploring Dynamically Linked Functions with Dependency Walker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quake0day</dc:creator>
  <dc:description>PresentationLoad.com</dc:description>
  <cp:lastModifiedBy>Chen, Si</cp:lastModifiedBy>
  <cp:revision>1033</cp:revision>
  <dcterms:created xsi:type="dcterms:W3CDTF">2011-12-10T02:50:46Z</dcterms:created>
  <dcterms:modified xsi:type="dcterms:W3CDTF">2020-02-17T23:44:49Z</dcterms:modified>
</cp:coreProperties>
</file>