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587" r:id="rId2"/>
    <p:sldId id="763" r:id="rId3"/>
    <p:sldId id="764" r:id="rId4"/>
    <p:sldId id="766" r:id="rId5"/>
    <p:sldId id="765" r:id="rId6"/>
    <p:sldId id="767" r:id="rId7"/>
    <p:sldId id="771" r:id="rId8"/>
    <p:sldId id="772" r:id="rId9"/>
    <p:sldId id="769" r:id="rId10"/>
    <p:sldId id="915" r:id="rId11"/>
    <p:sldId id="914" r:id="rId12"/>
    <p:sldId id="916" r:id="rId13"/>
    <p:sldId id="917" r:id="rId14"/>
    <p:sldId id="775" r:id="rId15"/>
    <p:sldId id="779" r:id="rId16"/>
    <p:sldId id="781" r:id="rId17"/>
    <p:sldId id="777" r:id="rId18"/>
    <p:sldId id="782" r:id="rId19"/>
    <p:sldId id="778" r:id="rId20"/>
    <p:sldId id="770" r:id="rId21"/>
    <p:sldId id="783" r:id="rId22"/>
    <p:sldId id="784" r:id="rId23"/>
    <p:sldId id="776" r:id="rId24"/>
    <p:sldId id="785" r:id="rId25"/>
    <p:sldId id="920" r:id="rId26"/>
    <p:sldId id="773" r:id="rId27"/>
    <p:sldId id="921" r:id="rId28"/>
    <p:sldId id="922" r:id="rId29"/>
    <p:sldId id="923" r:id="rId30"/>
    <p:sldId id="924" r:id="rId31"/>
    <p:sldId id="925" r:id="rId32"/>
    <p:sldId id="716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9" autoAdjust="0"/>
    <p:restoredTop sz="83320"/>
  </p:normalViewPr>
  <p:slideViewPr>
    <p:cSldViewPr snapToGrid="0" snapToObjects="1">
      <p:cViewPr varScale="1">
        <p:scale>
          <a:sx n="177" d="100"/>
          <a:sy n="177" d="100"/>
        </p:scale>
        <p:origin x="29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7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972388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9130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2350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842933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22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56997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27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4297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google.com/search?newwindow=1&amp;safe=off&amp;q=VMware+Workstation&amp;stick=H4sIAAAAAAAAAONgFuLSz9U3MDIvtKgoVwKzjZMqCtOytfic83Nz8_OCM1NSyxMriwEgJ__qKgAAAA&amp;sa=X&amp;sqi=2&amp;ved=2ahUKEwj9q7rq4IXgAhWEk1kKHbyCBekQxA0wK3oECAgQBw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hared_library" TargetMode="External"/><Relationship Id="rId7" Type="http://schemas.openxmlformats.org/officeDocument/2006/relationships/image" Target="../media/image14.emf"/><Relationship Id="rId2" Type="http://schemas.openxmlformats.org/officeDocument/2006/relationships/hyperlink" Target="https://en.wikipedia.org/wiki/Microsof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en.wikipedia.org/wiki/Microsoft_Window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5575" y="1279972"/>
            <a:ext cx="898842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7</a:t>
            </a:r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/583 Advanced Topics in Computer Security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Modern Malware Analysis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Basic Analysis, DLL Injection</a:t>
            </a:r>
          </a:p>
          <a:p>
            <a:pPr algn="ctr"/>
            <a:endParaRPr lang="en-US" altLang="en-US" sz="2400" b="1" dirty="0">
              <a:solidFill>
                <a:schemeClr val="bg1"/>
              </a:solidFill>
              <a:latin typeface="Agency FB" panose="020B0503020202020204" pitchFamily="34" charset="0"/>
              <a:ea typeface="Calibri" charset="0"/>
              <a:cs typeface="Calibri" charset="0"/>
              <a:sym typeface="Arial" charset="0"/>
            </a:endParaRP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96167" y="-144463"/>
            <a:ext cx="14478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dirty="0">
                <a:solidFill>
                  <a:srgbClr val="247793">
                    <a:lumMod val="60000"/>
                    <a:lumOff val="40000"/>
                  </a:srgbClr>
                </a:solidFill>
                <a:latin typeface="Franklin Gothic Book" panose="020B0503020102020204"/>
              </a:rPr>
              <a:t>2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Picture 6" descr="A picture containing rain, clock, nature, object&#13;&#10;&#13;&#10;Description automatically generated">
            <a:extLst>
              <a:ext uri="{FF2B5EF4-FFF2-40B4-BE49-F238E27FC236}">
                <a16:creationId xmlns:a16="http://schemas.microsoft.com/office/drawing/2014/main" id="{BC0292AE-5682-D341-B3F7-F6CF886D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00" y="3716402"/>
            <a:ext cx="3290400" cy="21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2A4E-CDF2-2541-BB81-11FB515F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7CB9BF-DF04-D448-999C-190D45A1783C}"/>
              </a:ext>
            </a:extLst>
          </p:cNvPr>
          <p:cNvSpPr/>
          <p:nvPr/>
        </p:nvSpPr>
        <p:spPr>
          <a:xfrm>
            <a:off x="1565203" y="2354621"/>
            <a:ext cx="5989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Dynamic</a:t>
            </a:r>
            <a:r>
              <a:rPr lang="zh-CN" altLang="en-US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Linking</a:t>
            </a:r>
          </a:p>
        </p:txBody>
      </p:sp>
    </p:spTree>
    <p:extLst>
      <p:ext uri="{BB962C8B-B14F-4D97-AF65-F5344CB8AC3E}">
        <p14:creationId xmlns:p14="http://schemas.microsoft.com/office/powerpoint/2010/main" val="511172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F9FC-2661-C648-BA1B-921CA695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Drawbacks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Static</a:t>
            </a:r>
            <a:r>
              <a:rPr lang="zh-CN" altLang="en-US" dirty="0"/>
              <a:t> </a:t>
            </a:r>
            <a:r>
              <a:rPr lang="en-US" altLang="zh-CN" dirty="0"/>
              <a:t>Linking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05D6B9-AFD5-254E-BCF1-8275CBECA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462229"/>
              </p:ext>
            </p:extLst>
          </p:nvPr>
        </p:nvGraphicFramePr>
        <p:xfrm>
          <a:off x="295276" y="1743075"/>
          <a:ext cx="1818338" cy="110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86805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F180EA4-34A4-3144-9321-48FC5FFDAE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0037789"/>
              </p:ext>
            </p:extLst>
          </p:nvPr>
        </p:nvGraphicFramePr>
        <p:xfrm>
          <a:off x="295276" y="3080531"/>
          <a:ext cx="1818338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868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AA32748-529E-ED43-8F56-3F0DB74BE0F6}"/>
              </a:ext>
            </a:extLst>
          </p:cNvPr>
          <p:cNvSpPr/>
          <p:nvPr/>
        </p:nvSpPr>
        <p:spPr bwMode="auto">
          <a:xfrm>
            <a:off x="3987383" y="946056"/>
            <a:ext cx="2743200" cy="538146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B2C430F-2327-CC4E-A35F-27F0C1265A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763332"/>
              </p:ext>
            </p:extLst>
          </p:nvPr>
        </p:nvGraphicFramePr>
        <p:xfrm>
          <a:off x="4465040" y="3977686"/>
          <a:ext cx="1818338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86805"/>
                  </a:ext>
                </a:extLst>
              </a:tr>
            </a:tbl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2E1C9B4-117B-914E-9827-227BBA2CF8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669735"/>
              </p:ext>
            </p:extLst>
          </p:nvPr>
        </p:nvGraphicFramePr>
        <p:xfrm>
          <a:off x="4465040" y="5188584"/>
          <a:ext cx="1818338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8680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E4B3CB-AE5F-9B4A-ACE4-3BAEA334443B}"/>
              </a:ext>
            </a:extLst>
          </p:cNvPr>
          <p:cNvCxnSpPr/>
          <p:nvPr/>
        </p:nvCxnSpPr>
        <p:spPr bwMode="auto">
          <a:xfrm>
            <a:off x="2113614" y="2045335"/>
            <a:ext cx="2351426" cy="24886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0AC17-DD7A-2540-95E9-849A6A9D6FC2}"/>
              </a:ext>
            </a:extLst>
          </p:cNvPr>
          <p:cNvCxnSpPr/>
          <p:nvPr/>
        </p:nvCxnSpPr>
        <p:spPr bwMode="auto">
          <a:xfrm>
            <a:off x="2113616" y="3700874"/>
            <a:ext cx="2351426" cy="24886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8092B68-E08E-E04F-975D-87FA215F48DF}"/>
              </a:ext>
            </a:extLst>
          </p:cNvPr>
          <p:cNvSpPr txBox="1"/>
          <p:nvPr/>
        </p:nvSpPr>
        <p:spPr>
          <a:xfrm>
            <a:off x="7079011" y="1588909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Waste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</a:p>
          <a:p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maintain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6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F9FC-2661-C648-BA1B-921CA695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Linking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05D6B9-AFD5-254E-BCF1-8275CBECA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857363"/>
              </p:ext>
            </p:extLst>
          </p:nvPr>
        </p:nvGraphicFramePr>
        <p:xfrm>
          <a:off x="295276" y="1743075"/>
          <a:ext cx="1818338" cy="736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F180EA4-34A4-3144-9321-48FC5FFDAE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464989"/>
              </p:ext>
            </p:extLst>
          </p:nvPr>
        </p:nvGraphicFramePr>
        <p:xfrm>
          <a:off x="295276" y="3080531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AA32748-529E-ED43-8F56-3F0DB74BE0F6}"/>
              </a:ext>
            </a:extLst>
          </p:cNvPr>
          <p:cNvSpPr/>
          <p:nvPr/>
        </p:nvSpPr>
        <p:spPr bwMode="auto">
          <a:xfrm>
            <a:off x="3987383" y="946056"/>
            <a:ext cx="2743200" cy="538146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B2C430F-2327-CC4E-A35F-27F0C1265A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4509093"/>
              </p:ext>
            </p:extLst>
          </p:nvPr>
        </p:nvGraphicFramePr>
        <p:xfrm>
          <a:off x="4465040" y="3977686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2E1C9B4-117B-914E-9827-227BBA2CF8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616358"/>
              </p:ext>
            </p:extLst>
          </p:nvPr>
        </p:nvGraphicFramePr>
        <p:xfrm>
          <a:off x="4465040" y="5188584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E4B3CB-AE5F-9B4A-ACE4-3BAEA334443B}"/>
              </a:ext>
            </a:extLst>
          </p:cNvPr>
          <p:cNvCxnSpPr/>
          <p:nvPr/>
        </p:nvCxnSpPr>
        <p:spPr bwMode="auto">
          <a:xfrm>
            <a:off x="2113614" y="2045335"/>
            <a:ext cx="2351426" cy="24886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0AC17-DD7A-2540-95E9-849A6A9D6FC2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>
            <a:off x="2113616" y="3700874"/>
            <a:ext cx="2351424" cy="18585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A4680277-80ED-7949-B807-7B40A4AEEA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329183"/>
              </p:ext>
            </p:extLst>
          </p:nvPr>
        </p:nvGraphicFramePr>
        <p:xfrm>
          <a:off x="295276" y="4383424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Lib.dll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8CCC7154-F02C-8E48-9ACB-35A86A37BD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70391"/>
              </p:ext>
            </p:extLst>
          </p:nvPr>
        </p:nvGraphicFramePr>
        <p:xfrm>
          <a:off x="4517155" y="1555115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Lib.dll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780D6B-FE2F-BA45-BBE8-1D6549917E53}"/>
              </a:ext>
            </a:extLst>
          </p:cNvPr>
          <p:cNvCxnSpPr/>
          <p:nvPr/>
        </p:nvCxnSpPr>
        <p:spPr bwMode="auto">
          <a:xfrm flipV="1">
            <a:off x="2113614" y="2111375"/>
            <a:ext cx="2351426" cy="26428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015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AAEDC-1F87-6449-A739-6E15F7D3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Linking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Linux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Windows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A448C-7F92-A547-8731-79804F24D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26B8E6-E2F2-E64F-9E8D-1501AA7F1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054640"/>
              </p:ext>
            </p:extLst>
          </p:nvPr>
        </p:nvGraphicFramePr>
        <p:xfrm>
          <a:off x="1398740" y="1898041"/>
          <a:ext cx="588772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3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Linux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Windows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ELF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.exe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(PE)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.so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(Shared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object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file)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.</a:t>
                      </a:r>
                      <a:r>
                        <a:rPr lang="en-US" altLang="zh-CN" b="1" dirty="0" err="1"/>
                        <a:t>dll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(Dynamic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Linking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Library)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.a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.lib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(static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linking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library)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.o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(intermediate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file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between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complication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and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linking,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object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file)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</a:t>
                      </a:r>
                      <a:r>
                        <a:rPr lang="en-US" altLang="zh-CN" dirty="0" err="1"/>
                        <a:t>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208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9F32-49EE-B049-BE36-0571A68F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1687D-1D4A-5B45-8CBD-8536CE460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1078675"/>
            <a:ext cx="8524875" cy="4313238"/>
          </a:xfrm>
        </p:spPr>
        <p:txBody>
          <a:bodyPr/>
          <a:lstStyle/>
          <a:p>
            <a:r>
              <a:rPr lang="en-US" dirty="0"/>
              <a:t>DLL injection is method of </a:t>
            </a:r>
            <a:r>
              <a:rPr lang="en-US" b="1" dirty="0"/>
              <a:t>injecting code </a:t>
            </a:r>
            <a:r>
              <a:rPr lang="en-US" dirty="0"/>
              <a:t>to some other </a:t>
            </a:r>
            <a:r>
              <a:rPr lang="en-US" dirty="0" err="1"/>
              <a:t>processe’s</a:t>
            </a:r>
            <a:r>
              <a:rPr lang="en-US" dirty="0"/>
              <a:t> address space and </a:t>
            </a:r>
            <a:r>
              <a:rPr lang="en-US" b="1" dirty="0"/>
              <a:t>executing that piece of code on behalf of that process</a:t>
            </a:r>
            <a:r>
              <a:rPr lang="en-US" dirty="0"/>
              <a:t>.</a:t>
            </a:r>
          </a:p>
          <a:p>
            <a:r>
              <a:rPr lang="en-US" dirty="0"/>
              <a:t>DLL injection provides a platform for </a:t>
            </a:r>
            <a:r>
              <a:rPr lang="en-US" b="1" dirty="0"/>
              <a:t>manipulating the execution of a running process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It's very commonly used for logging information while reverse engineering.</a:t>
            </a:r>
          </a:p>
          <a:p>
            <a:pPr lvl="1"/>
            <a:r>
              <a:rPr lang="en-US" dirty="0"/>
              <a:t>It has gained bad name for itself since it’s mostly used by </a:t>
            </a:r>
            <a:r>
              <a:rPr lang="en-US" b="1" dirty="0">
                <a:solidFill>
                  <a:srgbClr val="FF0000"/>
                </a:solidFill>
              </a:rPr>
              <a:t>malware</a:t>
            </a:r>
            <a:r>
              <a:rPr lang="en-US" dirty="0"/>
              <a:t> for stealth purposes:</a:t>
            </a:r>
          </a:p>
          <a:p>
            <a:pPr lvl="2"/>
            <a:r>
              <a:rPr lang="en-US" dirty="0"/>
              <a:t>Hiding malicious code into system process</a:t>
            </a:r>
          </a:p>
          <a:p>
            <a:pPr lvl="3"/>
            <a:r>
              <a:rPr lang="en-US" dirty="0" err="1"/>
              <a:t>Winlogon.exe</a:t>
            </a:r>
            <a:r>
              <a:rPr lang="en-US" dirty="0"/>
              <a:t>, </a:t>
            </a:r>
            <a:r>
              <a:rPr lang="en-US" dirty="0" err="1"/>
              <a:t>services.exe</a:t>
            </a:r>
            <a:r>
              <a:rPr lang="en-US" dirty="0"/>
              <a:t>, </a:t>
            </a:r>
            <a:r>
              <a:rPr lang="en-US" dirty="0" err="1"/>
              <a:t>svchost.exe</a:t>
            </a:r>
            <a:r>
              <a:rPr lang="en-US" dirty="0"/>
              <a:t> </a:t>
            </a:r>
            <a:r>
              <a:rPr lang="en-US" dirty="0" err="1"/>
              <a:t>explorer.exe</a:t>
            </a:r>
            <a:endParaRPr lang="en-US" dirty="0"/>
          </a:p>
          <a:p>
            <a:pPr lvl="2"/>
            <a:r>
              <a:rPr lang="en-US" dirty="0"/>
              <a:t>Open backdoor port</a:t>
            </a:r>
          </a:p>
          <a:p>
            <a:pPr lvl="2"/>
            <a:r>
              <a:rPr lang="en-US" dirty="0"/>
              <a:t>Connect remote server</a:t>
            </a:r>
          </a:p>
          <a:p>
            <a:pPr lvl="2"/>
            <a:r>
              <a:rPr lang="en-US" dirty="0"/>
              <a:t>Keylogging…</a:t>
            </a:r>
          </a:p>
          <a:p>
            <a:pPr lvl="1"/>
            <a:r>
              <a:rPr lang="en-US" dirty="0"/>
              <a:t>It’s also frequently used within the game hacking world to code bots</a:t>
            </a:r>
          </a:p>
        </p:txBody>
      </p:sp>
    </p:spTree>
    <p:extLst>
      <p:ext uri="{BB962C8B-B14F-4D97-AF65-F5344CB8AC3E}">
        <p14:creationId xmlns:p14="http://schemas.microsoft.com/office/powerpoint/2010/main" val="1973596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9F32-49EE-B049-BE36-0571A68F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84170-BE6D-FA41-8E67-CAD105A8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9" y="749300"/>
            <a:ext cx="7704000" cy="58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1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9F32-49EE-B049-BE36-0571A68F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85CE1-2B17-794A-836B-221CDFAB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82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6FCE-428A-9C45-948C-98F494BB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4ED08-4A16-A54D-8EB5-5D4BCA1D0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5D427-BB04-7444-B04A-C45E55891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390650"/>
            <a:ext cx="69596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9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5B5E8-AE23-2E46-B91C-A95691642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88080-CDDE-7745-8D7B-530F3124D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0B78E-10C3-894B-AFCF-57FC4243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322" y="749300"/>
            <a:ext cx="4661477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08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6FCE-428A-9C45-948C-98F494BB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DllMain</a:t>
            </a:r>
            <a:r>
              <a:rPr lang="en-US" dirty="0"/>
              <a:t>()</a:t>
            </a:r>
          </a:p>
        </p:txBody>
      </p:sp>
      <p:pic>
        <p:nvPicPr>
          <p:cNvPr id="6" name="Content Placeholder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7D109BC-635B-3243-B451-599A280DB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5" y="1336061"/>
            <a:ext cx="8524875" cy="23584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CA9D2-68C9-DF49-AEE6-66258A347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0" y="3754290"/>
            <a:ext cx="6283550" cy="289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869D-A87D-5A4D-A4D8-55D4242A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01600"/>
            <a:ext cx="8520112" cy="647700"/>
          </a:xfrm>
        </p:spPr>
        <p:txBody>
          <a:bodyPr/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3C96-A08D-8A44-8992-7247B13E0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272381"/>
            <a:ext cx="8524875" cy="4313238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Virtual Machine</a:t>
            </a:r>
          </a:p>
          <a:p>
            <a:pPr lvl="1"/>
            <a:r>
              <a:rPr lang="en-US" dirty="0"/>
              <a:t>Static Analysis</a:t>
            </a:r>
          </a:p>
          <a:p>
            <a:r>
              <a:rPr lang="en-US" dirty="0"/>
              <a:t>A “Hello World” Malware Example: DLL Injection (</a:t>
            </a:r>
            <a:r>
              <a:rPr lang="en-US" dirty="0" err="1"/>
              <a:t>hack_dll.zip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Behavior</a:t>
            </a:r>
          </a:p>
          <a:p>
            <a:pPr lvl="1"/>
            <a:r>
              <a:rPr lang="en-US" dirty="0"/>
              <a:t>Analysis</a:t>
            </a:r>
          </a:p>
          <a:p>
            <a:pPr lvl="1"/>
            <a:r>
              <a:rPr lang="en-US" dirty="0"/>
              <a:t>Source code</a:t>
            </a:r>
          </a:p>
          <a:p>
            <a:r>
              <a:rPr lang="en-US" dirty="0"/>
              <a:t>DLL Injection</a:t>
            </a:r>
          </a:p>
        </p:txBody>
      </p:sp>
    </p:spTree>
    <p:extLst>
      <p:ext uri="{BB962C8B-B14F-4D97-AF65-F5344CB8AC3E}">
        <p14:creationId xmlns:p14="http://schemas.microsoft.com/office/powerpoint/2010/main" val="2505128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AC2E-5A7C-484F-A655-CF46E4F8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Code of </a:t>
            </a:r>
            <a:r>
              <a:rPr lang="en-US" dirty="0" err="1"/>
              <a:t>myhack.dll</a:t>
            </a:r>
            <a:endParaRPr lang="en-US" dirty="0"/>
          </a:p>
        </p:txBody>
      </p:sp>
      <p:pic>
        <p:nvPicPr>
          <p:cNvPr id="5" name="Content Placeholder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DF1A1FAB-156C-FA47-94DC-343F6BF4E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22" y="749300"/>
            <a:ext cx="5448377" cy="612462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3DD79-1555-EC48-BA8B-ADD2E6E68996}"/>
              </a:ext>
            </a:extLst>
          </p:cNvPr>
          <p:cNvSpPr/>
          <p:nvPr/>
        </p:nvSpPr>
        <p:spPr bwMode="auto">
          <a:xfrm>
            <a:off x="2282400" y="4557600"/>
            <a:ext cx="5147099" cy="22716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2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AC2E-5A7C-484F-A655-CF46E4F8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Code of </a:t>
            </a:r>
            <a:r>
              <a:rPr lang="en-US" dirty="0" err="1"/>
              <a:t>myhack.dll</a:t>
            </a:r>
            <a:endParaRPr lang="en-US" dirty="0"/>
          </a:p>
        </p:txBody>
      </p:sp>
      <p:pic>
        <p:nvPicPr>
          <p:cNvPr id="5" name="Content Placeholder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DF1A1FAB-156C-FA47-94DC-343F6BF4E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22" y="749300"/>
            <a:ext cx="5448377" cy="612462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3DD79-1555-EC48-BA8B-ADD2E6E68996}"/>
              </a:ext>
            </a:extLst>
          </p:cNvPr>
          <p:cNvSpPr/>
          <p:nvPr/>
        </p:nvSpPr>
        <p:spPr bwMode="auto">
          <a:xfrm>
            <a:off x="2282400" y="4557600"/>
            <a:ext cx="5147099" cy="22716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82515D6-B1CC-DB4A-8194-0E8DE17E8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749300"/>
            <a:ext cx="8364750" cy="37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AC2E-5A7C-484F-A655-CF46E4F8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Code of </a:t>
            </a:r>
            <a:r>
              <a:rPr lang="en-US" dirty="0" err="1"/>
              <a:t>myhack.dll</a:t>
            </a:r>
            <a:endParaRPr lang="en-US" dirty="0"/>
          </a:p>
        </p:txBody>
      </p:sp>
      <p:pic>
        <p:nvPicPr>
          <p:cNvPr id="5" name="Content Placeholder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DF1A1FAB-156C-FA47-94DC-343F6BF4E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22" y="749300"/>
            <a:ext cx="5448377" cy="6124623"/>
          </a:xfrm>
        </p:spPr>
      </p:pic>
    </p:spTree>
    <p:extLst>
      <p:ext uri="{BB962C8B-B14F-4D97-AF65-F5344CB8AC3E}">
        <p14:creationId xmlns:p14="http://schemas.microsoft.com/office/powerpoint/2010/main" val="4286960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3586-2A31-E941-AA17-8CFDDCB80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analysis (</a:t>
            </a:r>
            <a:r>
              <a:rPr lang="en-US" dirty="0" err="1"/>
              <a:t>myhack.dll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0566D-4F31-6947-9134-408064D49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Finding Strings</a:t>
            </a:r>
            <a:r>
              <a:rPr lang="en-US" baseline="30000" dirty="0"/>
              <a:t> [1]</a:t>
            </a:r>
          </a:p>
          <a:p>
            <a:pPr lvl="1"/>
            <a:r>
              <a:rPr lang="en-US" dirty="0"/>
              <a:t>A string in a program is a sequence of characters such as “the.” </a:t>
            </a:r>
          </a:p>
          <a:p>
            <a:pPr lvl="1"/>
            <a:r>
              <a:rPr lang="en-US" dirty="0"/>
              <a:t>A program contains strings if it prints a message, connects to a URL, or copies a file to a specific location. </a:t>
            </a:r>
          </a:p>
          <a:p>
            <a:pPr lvl="1"/>
            <a:r>
              <a:rPr lang="en-US" dirty="0"/>
              <a:t>Searching through the strings can be </a:t>
            </a:r>
            <a:r>
              <a:rPr lang="en-US" b="1" dirty="0"/>
              <a:t>a simple way to get hints about the functionality of a program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For example, if the program accesses a URL, then you will see the URL accessed stored as a string in the program. </a:t>
            </a:r>
          </a:p>
          <a:p>
            <a:pPr lvl="1"/>
            <a:r>
              <a:rPr lang="en-US" dirty="0"/>
              <a:t>You can use the </a:t>
            </a:r>
            <a:r>
              <a:rPr lang="en-US" b="1" dirty="0"/>
              <a:t>Strings</a:t>
            </a:r>
            <a:r>
              <a:rPr lang="en-US" dirty="0"/>
              <a:t> program to search an executable for strings, which are typically stored in either ASCII or Unicode format.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0EE897-229D-B743-A6CB-7B7B8930523A}"/>
              </a:ext>
            </a:extLst>
          </p:cNvPr>
          <p:cNvSpPr/>
          <p:nvPr/>
        </p:nvSpPr>
        <p:spPr>
          <a:xfrm>
            <a:off x="5706000" y="6494790"/>
            <a:ext cx="563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[1]. Practical Malware Analysis, page 11</a:t>
            </a:r>
          </a:p>
        </p:txBody>
      </p:sp>
    </p:spTree>
    <p:extLst>
      <p:ext uri="{BB962C8B-B14F-4D97-AF65-F5344CB8AC3E}">
        <p14:creationId xmlns:p14="http://schemas.microsoft.com/office/powerpoint/2010/main" val="1337897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422B-1DD1-D34E-AE08-35B72B64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analysis (</a:t>
            </a:r>
            <a:r>
              <a:rPr lang="en-US" dirty="0" err="1"/>
              <a:t>myhack.dll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3CACEE-9013-CE40-986D-EF93E8127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869544"/>
            <a:ext cx="3175000" cy="368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2621D-88D0-A842-8D3F-486061793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1303950"/>
            <a:ext cx="8140700" cy="2781300"/>
          </a:xfrm>
          <a:prstGeom prst="rect">
            <a:avLst/>
          </a:prstGeom>
        </p:spPr>
      </p:pic>
      <p:pic>
        <p:nvPicPr>
          <p:cNvPr id="9" name="Picture 8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3D3876C-85C1-7740-99D5-D4C9B4E20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0" y="4151356"/>
            <a:ext cx="5565600" cy="251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89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422B-1DD1-D34E-AE08-35B72B64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analysis (</a:t>
            </a:r>
            <a:r>
              <a:rPr lang="en-US" dirty="0" err="1"/>
              <a:t>myhack.dll</a:t>
            </a:r>
            <a:r>
              <a:rPr lang="en-US" dirty="0"/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08D88-543F-6C4B-81CD-5127D9C0A97C}"/>
              </a:ext>
            </a:extLst>
          </p:cNvPr>
          <p:cNvSpPr/>
          <p:nvPr/>
        </p:nvSpPr>
        <p:spPr>
          <a:xfrm>
            <a:off x="3020400" y="548705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Sometimes the strings detected by the Strings program are not actual strings. </a:t>
            </a:r>
          </a:p>
        </p:txBody>
      </p:sp>
      <p:pic>
        <p:nvPicPr>
          <p:cNvPr id="8" name="Content Placeholder 7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9A48D3C7-5D92-544A-94E7-8F2F613B9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2" y="1492250"/>
            <a:ext cx="4394200" cy="3873500"/>
          </a:xfrm>
        </p:spPr>
      </p:pic>
    </p:spTree>
    <p:extLst>
      <p:ext uri="{BB962C8B-B14F-4D97-AF65-F5344CB8AC3E}">
        <p14:creationId xmlns:p14="http://schemas.microsoft.com/office/powerpoint/2010/main" val="2512524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8262-025D-4541-8598-5F7CCA4C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Executable (PE) 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28732-EB9B-914E-80F8-E7DA6C5EC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496275"/>
            <a:ext cx="8524875" cy="4313238"/>
          </a:xfrm>
        </p:spPr>
        <p:txBody>
          <a:bodyPr/>
          <a:lstStyle/>
          <a:p>
            <a:r>
              <a:rPr lang="en-US" dirty="0"/>
              <a:t>A Portable Executable (</a:t>
            </a:r>
            <a:r>
              <a:rPr lang="en-US" b="1" dirty="0"/>
              <a:t>PE</a:t>
            </a:r>
            <a:r>
              <a:rPr lang="en-US" dirty="0"/>
              <a:t>) </a:t>
            </a:r>
            <a:r>
              <a:rPr lang="en-US" b="1" dirty="0"/>
              <a:t>file</a:t>
            </a:r>
            <a:r>
              <a:rPr lang="en-US" dirty="0"/>
              <a:t> is the standard binary </a:t>
            </a:r>
            <a:r>
              <a:rPr lang="en-US" b="1" dirty="0"/>
              <a:t>file</a:t>
            </a:r>
            <a:r>
              <a:rPr lang="en-US" dirty="0"/>
              <a:t> format for an </a:t>
            </a:r>
            <a:r>
              <a:rPr lang="en-US" b="1" dirty="0">
                <a:solidFill>
                  <a:srgbClr val="FF0000"/>
                </a:solidFill>
              </a:rPr>
              <a:t>Executable (.exe) or DLL</a:t>
            </a:r>
            <a:r>
              <a:rPr lang="en-US" dirty="0"/>
              <a:t> under Windows NT, Windows 95, and Win32.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9BBDD-E2CB-1943-AE83-004DF005D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560" y="2238583"/>
            <a:ext cx="812800" cy="107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DAB77-F38E-7A45-937C-6977EFF34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500" y="2297577"/>
            <a:ext cx="1235349" cy="1020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6F8F39-0B97-D843-B139-BBD03E909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088" y="2365200"/>
            <a:ext cx="2398600" cy="322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8BE74D-A38D-5B47-84B1-AE1D1C312F66}"/>
              </a:ext>
            </a:extLst>
          </p:cNvPr>
          <p:cNvSpPr/>
          <p:nvPr/>
        </p:nvSpPr>
        <p:spPr bwMode="auto">
          <a:xfrm>
            <a:off x="914399" y="2238583"/>
            <a:ext cx="3218401" cy="364381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8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B229D-CF6A-804B-BA04-EA2DA729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Packed and Obfuscated Malware</a:t>
            </a:r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DE37D5A-D2EA-AA4D-A17C-96087839B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23" y="3653592"/>
            <a:ext cx="5730645" cy="275440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49FD0B-A4F2-C34D-8BB7-6008ED7F4F05}"/>
              </a:ext>
            </a:extLst>
          </p:cNvPr>
          <p:cNvSpPr/>
          <p:nvPr/>
        </p:nvSpPr>
        <p:spPr>
          <a:xfrm>
            <a:off x="300038" y="874455"/>
            <a:ext cx="82909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Malware writers often use </a:t>
            </a:r>
            <a:r>
              <a:rPr lang="en-US" b="1" dirty="0"/>
              <a:t>packing or obfuscation </a:t>
            </a:r>
            <a:r>
              <a:rPr lang="en-US" dirty="0"/>
              <a:t>to make their files more difficult to detect or analyze.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Obfuscated</a:t>
            </a:r>
            <a:r>
              <a:rPr lang="en-US" dirty="0"/>
              <a:t> programs are ones whose execution the malware author has attempted to hide.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Packed</a:t>
            </a:r>
            <a:r>
              <a:rPr lang="en-US" dirty="0"/>
              <a:t> programs are a subset of obfuscated programs in which the malicious program is compressed and cannot be analyzed.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Both techniques will severely limit your attempts to statically analyze the malware.</a:t>
            </a:r>
          </a:p>
        </p:txBody>
      </p:sp>
    </p:spTree>
    <p:extLst>
      <p:ext uri="{BB962C8B-B14F-4D97-AF65-F5344CB8AC3E}">
        <p14:creationId xmlns:p14="http://schemas.microsoft.com/office/powerpoint/2010/main" val="4080478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08806-8507-014D-BF16-EF9F589F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Packed and Obfuscated Malware</a:t>
            </a:r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F38DD2F-CE83-D54C-BB58-BF4DB84C8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12" y="1355544"/>
            <a:ext cx="5461000" cy="3111500"/>
          </a:xfrm>
        </p:spPr>
      </p:pic>
    </p:spTree>
    <p:extLst>
      <p:ext uri="{BB962C8B-B14F-4D97-AF65-F5344CB8AC3E}">
        <p14:creationId xmlns:p14="http://schemas.microsoft.com/office/powerpoint/2010/main" val="812717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0A3AA-1804-2E40-AD6D-3A2C9610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01600"/>
            <a:ext cx="8520112" cy="647700"/>
          </a:xfrm>
        </p:spPr>
        <p:txBody>
          <a:bodyPr/>
          <a:lstStyle/>
          <a:p>
            <a:r>
              <a:rPr lang="en-US" sz="2000" dirty="0"/>
              <a:t>Exploring Dynamically Linked Functions with Dependency Walker</a:t>
            </a:r>
          </a:p>
        </p:txBody>
      </p:sp>
      <p:pic>
        <p:nvPicPr>
          <p:cNvPr id="6" name="Content Placeholder 5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10200004-3B6C-0348-86F6-130C2E99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" y="1035475"/>
            <a:ext cx="6056726" cy="43132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B3014-F6F0-134A-8162-1AA0AC9E7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612" y="861194"/>
            <a:ext cx="2066756" cy="27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0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B0AB-E062-8F40-ACCA-7EE3C8017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48749-2883-4D40-A413-46DF0BC3F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131451"/>
            <a:ext cx="8524875" cy="4313238"/>
          </a:xfrm>
        </p:spPr>
        <p:txBody>
          <a:bodyPr/>
          <a:lstStyle/>
          <a:p>
            <a:r>
              <a:rPr lang="en-US" sz="2800" dirty="0"/>
              <a:t>What is a virtual machine?</a:t>
            </a:r>
          </a:p>
          <a:p>
            <a:pPr lvl="1"/>
            <a:r>
              <a:rPr lang="en-US" sz="2400" dirty="0"/>
              <a:t>Simply, a computer in your computer</a:t>
            </a:r>
          </a:p>
          <a:p>
            <a:pPr lvl="1"/>
            <a:r>
              <a:rPr lang="en-US" sz="2400" dirty="0"/>
              <a:t>Really, a segregated virtual environment that emulates real hardware</a:t>
            </a:r>
          </a:p>
          <a:p>
            <a:pPr lvl="2"/>
            <a:r>
              <a:rPr lang="en-US" sz="2400" dirty="0"/>
              <a:t>There are different types/methods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083D8-49B3-E741-83EC-9F0A21D97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26" y="3970959"/>
            <a:ext cx="1016000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27B457-4C45-944A-94A8-CCB77AC1F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564" y="4110659"/>
            <a:ext cx="736600" cy="736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249446-AD24-DD49-B816-F23B183C7B99}"/>
              </a:ext>
            </a:extLst>
          </p:cNvPr>
          <p:cNvSpPr/>
          <p:nvPr/>
        </p:nvSpPr>
        <p:spPr>
          <a:xfrm>
            <a:off x="3562818" y="5062723"/>
            <a:ext cx="1196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99"/>
                </a:solidFill>
                <a:latin typeface="arial" panose="020B0604020202020204" pitchFamily="34" charset="0"/>
                <a:hlinkClick r:id="rId4" tooltip="VMware Workstation"/>
              </a:rPr>
              <a:t>VMware </a:t>
            </a:r>
            <a:endParaRPr lang="en-US" b="0" i="0" u="none" strike="noStrike" dirty="0">
              <a:solidFill>
                <a:srgbClr val="660099"/>
              </a:solidFill>
              <a:effectLst/>
              <a:latin typeface="arial" panose="020B0604020202020204" pitchFamily="34" charset="0"/>
              <a:hlinkClick r:id="rId4" tooltip="VMware Workstatio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D1EA3-CF51-BA4A-97DA-039FA1418A5B}"/>
              </a:ext>
            </a:extLst>
          </p:cNvPr>
          <p:cNvSpPr/>
          <p:nvPr/>
        </p:nvSpPr>
        <p:spPr>
          <a:xfrm>
            <a:off x="2043465" y="5051507"/>
            <a:ext cx="142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99"/>
                </a:solidFill>
                <a:latin typeface="arial" panose="020B0604020202020204" pitchFamily="34" charset="0"/>
                <a:hlinkClick r:id="rId4" tooltip="VMware Workstation"/>
              </a:rPr>
              <a:t>VirtualBox </a:t>
            </a:r>
            <a:endParaRPr lang="en-US" b="0" i="0" u="none" strike="noStrike" dirty="0">
              <a:solidFill>
                <a:srgbClr val="660099"/>
              </a:solidFill>
              <a:effectLst/>
              <a:latin typeface="arial" panose="020B0604020202020204" pitchFamily="34" charset="0"/>
              <a:hlinkClick r:id="rId4" tooltip="VMware Workstatio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BBEBCC-BBAB-DF4F-8961-6F7E65381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389" y="4034459"/>
            <a:ext cx="952500" cy="952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C5A68E-1BCC-BD4B-AAE8-1F1399458335}"/>
              </a:ext>
            </a:extLst>
          </p:cNvPr>
          <p:cNvSpPr/>
          <p:nvPr/>
        </p:nvSpPr>
        <p:spPr>
          <a:xfrm>
            <a:off x="4857558" y="5062723"/>
            <a:ext cx="1241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99"/>
                </a:solidFill>
                <a:latin typeface="arial" panose="020B0604020202020204" pitchFamily="34" charset="0"/>
                <a:hlinkClick r:id="rId4" tooltip="VMware Workstation"/>
              </a:rPr>
              <a:t>Parallels </a:t>
            </a:r>
            <a:endParaRPr lang="en-US" b="0" i="0" u="none" strike="noStrike" dirty="0">
              <a:solidFill>
                <a:srgbClr val="660099"/>
              </a:solidFill>
              <a:effectLst/>
              <a:latin typeface="arial" panose="020B0604020202020204" pitchFamily="34" charset="0"/>
              <a:hlinkClick r:id="rId4" tooltip="VMware Workstation"/>
            </a:endParaRPr>
          </a:p>
        </p:txBody>
      </p:sp>
    </p:spTree>
    <p:extLst>
      <p:ext uri="{BB962C8B-B14F-4D97-AF65-F5344CB8AC3E}">
        <p14:creationId xmlns:p14="http://schemas.microsoft.com/office/powerpoint/2010/main" val="1973066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910-324D-2A47-849F-7E0012C23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DLLs</a:t>
            </a:r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B96868D4-60AA-254E-85CA-71F1229B9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1096394"/>
            <a:ext cx="5245100" cy="33274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A33EB-687E-8645-8272-2E939C2FA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412" y="990794"/>
            <a:ext cx="2066756" cy="27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38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0A3AA-1804-2E40-AD6D-3A2C9610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01600"/>
            <a:ext cx="8520112" cy="647700"/>
          </a:xfrm>
        </p:spPr>
        <p:txBody>
          <a:bodyPr/>
          <a:lstStyle/>
          <a:p>
            <a:r>
              <a:rPr lang="en-US" sz="2000" dirty="0"/>
              <a:t>Exploring Dynamically Linked Functions with Dependency Walker</a:t>
            </a:r>
          </a:p>
        </p:txBody>
      </p:sp>
      <p:pic>
        <p:nvPicPr>
          <p:cNvPr id="6" name="Content Placeholder 5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10200004-3B6C-0348-86F6-130C2E99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" y="1035475"/>
            <a:ext cx="6056726" cy="4313238"/>
          </a:xfrm>
        </p:spPr>
      </p:pic>
      <p:pic>
        <p:nvPicPr>
          <p:cNvPr id="7" name="Content Placeholder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0C9D6C69-4EDE-0C4A-82A9-AF014693D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922" y="749300"/>
            <a:ext cx="5448377" cy="61246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2C7DC6-F313-1A47-976A-320ABB67755C}"/>
              </a:ext>
            </a:extLst>
          </p:cNvPr>
          <p:cNvSpPr/>
          <p:nvPr/>
        </p:nvSpPr>
        <p:spPr bwMode="auto">
          <a:xfrm>
            <a:off x="3384560" y="1288800"/>
            <a:ext cx="5147099" cy="22048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331C0793-D6A5-E24C-A703-55FC1A895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506" y="1762612"/>
            <a:ext cx="6433345" cy="1497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81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  <p:pic>
        <p:nvPicPr>
          <p:cNvPr id="5" name="Picture 9" descr="imgres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3385498"/>
            <a:ext cx="1662089" cy="16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B0AB-E062-8F40-ACCA-7EE3C8017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48749-2883-4D40-A413-46DF0BC3F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131451"/>
            <a:ext cx="8524875" cy="4313238"/>
          </a:xfrm>
        </p:spPr>
        <p:txBody>
          <a:bodyPr/>
          <a:lstStyle/>
          <a:p>
            <a:r>
              <a:rPr lang="en-US" sz="2800" dirty="0"/>
              <a:t>Why are we using a virtual machine? (for this course)</a:t>
            </a:r>
          </a:p>
          <a:p>
            <a:pPr lvl="1"/>
            <a:r>
              <a:rPr lang="en-US" sz="2400" dirty="0"/>
              <a:t>Safety, reliability, consistency, it’s easy</a:t>
            </a:r>
          </a:p>
          <a:p>
            <a:pPr lvl="1"/>
            <a:r>
              <a:rPr lang="en-US" sz="2400" dirty="0"/>
              <a:t>Keep the malware in a contained environment</a:t>
            </a:r>
          </a:p>
          <a:p>
            <a:pPr lvl="1"/>
            <a:r>
              <a:rPr lang="en-US" sz="2400" dirty="0"/>
              <a:t>Snapshots</a:t>
            </a:r>
          </a:p>
          <a:p>
            <a:pPr lvl="2"/>
            <a:r>
              <a:rPr lang="en-US" sz="2400" dirty="0"/>
              <a:t>Completely 100% revert the VM to an earlier state</a:t>
            </a:r>
          </a:p>
          <a:p>
            <a:pPr lvl="2"/>
            <a:r>
              <a:rPr lang="en-US" sz="2400" dirty="0"/>
              <a:t>If things go bad, no one cares </a:t>
            </a:r>
          </a:p>
        </p:txBody>
      </p:sp>
    </p:spTree>
    <p:extLst>
      <p:ext uri="{BB962C8B-B14F-4D97-AF65-F5344CB8AC3E}">
        <p14:creationId xmlns:p14="http://schemas.microsoft.com/office/powerpoint/2010/main" val="337660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B278B-8DD6-2E46-8FC8-B7F03AA7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D7FA2-9FE2-024D-8F2D-8DB9AE2EB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272381"/>
            <a:ext cx="8524875" cy="4313238"/>
          </a:xfrm>
        </p:spPr>
        <p:txBody>
          <a:bodyPr/>
          <a:lstStyle/>
          <a:p>
            <a:r>
              <a:rPr lang="en-US" dirty="0"/>
              <a:t>Analyzing a sample without executing any code</a:t>
            </a:r>
          </a:p>
          <a:p>
            <a:r>
              <a:rPr lang="en-US" dirty="0"/>
              <a:t>Safe</a:t>
            </a:r>
          </a:p>
          <a:p>
            <a:pPr lvl="1"/>
            <a:r>
              <a:rPr lang="en-US" dirty="0"/>
              <a:t>Infer functionality</a:t>
            </a:r>
          </a:p>
          <a:p>
            <a:r>
              <a:rPr lang="en-US" dirty="0"/>
              <a:t>Provides a lot of useful information to guide dynamic and advanced analysis</a:t>
            </a:r>
          </a:p>
          <a:p>
            <a:r>
              <a:rPr lang="en-US" dirty="0"/>
              <a:t>Lots of tools involved</a:t>
            </a:r>
          </a:p>
          <a:p>
            <a:r>
              <a:rPr lang="en-US" dirty="0"/>
              <a:t>Can be an easy way to find signatures</a:t>
            </a:r>
          </a:p>
          <a:p>
            <a:pPr lvl="1"/>
            <a:r>
              <a:rPr lang="en-US" dirty="0"/>
              <a:t>URLs, filenames, registry keys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72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597E-4D4F-1548-9704-5FF3EAF4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try our first “Malware”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CA1B1-25A3-6842-8115-BEE316875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and run XP VM image</a:t>
            </a:r>
          </a:p>
          <a:p>
            <a:r>
              <a:rPr lang="en-US" dirty="0"/>
              <a:t>Open command line terminal and go to C:\Work</a:t>
            </a:r>
          </a:p>
          <a:p>
            <a:r>
              <a:rPr lang="en-US" dirty="0"/>
              <a:t>Open a Notepad</a:t>
            </a:r>
          </a:p>
          <a:p>
            <a:r>
              <a:rPr lang="en-US" dirty="0"/>
              <a:t>Open </a:t>
            </a:r>
            <a:r>
              <a:rPr lang="en-US" dirty="0" err="1"/>
              <a:t>DebugView</a:t>
            </a:r>
            <a:endParaRPr lang="en-US" dirty="0"/>
          </a:p>
          <a:p>
            <a:r>
              <a:rPr lang="en-US" dirty="0"/>
              <a:t>Open Process Explorer and find the PID of Notepad</a:t>
            </a:r>
          </a:p>
          <a:p>
            <a:r>
              <a:rPr lang="en-US" dirty="0"/>
              <a:t>In command line, type </a:t>
            </a:r>
          </a:p>
          <a:p>
            <a:pPr lvl="1"/>
            <a:r>
              <a:rPr lang="en-US" dirty="0" err="1"/>
              <a:t>InjectDll.exe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&lt;PID OF NOTEPAD</a:t>
            </a:r>
            <a:r>
              <a:rPr lang="en-US" dirty="0"/>
              <a:t>&gt; </a:t>
            </a:r>
            <a:r>
              <a:rPr lang="en-US" dirty="0" err="1"/>
              <a:t>myhack.dll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34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10B43-57B6-4944-81CF-C1A7729AB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Screenshots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118131-F802-C549-A915-4923386A4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5080000" cy="533400"/>
          </a:xfrm>
        </p:spPr>
      </p:pic>
      <p:pic>
        <p:nvPicPr>
          <p:cNvPr id="7" name="Picture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B31D5C9-00A3-F048-B0E7-07C642645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" y="1452501"/>
            <a:ext cx="5275106" cy="868222"/>
          </a:xfrm>
          <a:prstGeom prst="rect">
            <a:avLst/>
          </a:prstGeom>
        </p:spPr>
      </p:pic>
      <p:pic>
        <p:nvPicPr>
          <p:cNvPr id="13" name="Picture 1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C0846FA-CC07-434C-9358-3ED015CAC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00" y="2411810"/>
            <a:ext cx="5911200" cy="44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5791-ABA3-5D4B-B735-2FBC8B43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D9AA5-B461-DD4E-8D40-BD65F0A05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AABE751-23CE-D045-BCDB-3E54EEFAF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" y="749300"/>
            <a:ext cx="7561818" cy="54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30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9F32-49EE-B049-BE36-0571A68F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Dynamic-link library (DLL)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1687D-1D4A-5B45-8CBD-8536CE460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Dynamic-link library</a:t>
            </a:r>
            <a:r>
              <a:rPr lang="en-US" dirty="0"/>
              <a:t> (or </a:t>
            </a:r>
            <a:r>
              <a:rPr lang="en-US" b="1" dirty="0"/>
              <a:t>DLL</a:t>
            </a:r>
            <a:r>
              <a:rPr lang="en-US" dirty="0"/>
              <a:t>) is </a:t>
            </a:r>
            <a:r>
              <a:rPr lang="en-US" dirty="0">
                <a:hlinkClick r:id="rId2" tooltip="Microsoft"/>
              </a:rPr>
              <a:t>Microsoft</a:t>
            </a:r>
            <a:r>
              <a:rPr lang="en-US" dirty="0"/>
              <a:t>'s implementation of the </a:t>
            </a:r>
            <a:r>
              <a:rPr lang="en-US" dirty="0">
                <a:hlinkClick r:id="rId3" tooltip="Shared library"/>
              </a:rPr>
              <a:t>shared library</a:t>
            </a:r>
            <a:r>
              <a:rPr lang="en-US" dirty="0"/>
              <a:t> concept in the </a:t>
            </a:r>
            <a:r>
              <a:rPr lang="en-US" dirty="0">
                <a:hlinkClick r:id="rId4" tooltip="Microsoft Windows"/>
              </a:rPr>
              <a:t>Microsoft Windows</a:t>
            </a:r>
            <a:r>
              <a:rPr lang="en-US" dirty="0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1EA61-10A3-654D-A9EC-72DB7F817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160" y="1993783"/>
            <a:ext cx="812800" cy="107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C0CE4-0F97-D34A-97BD-A6DD8B13E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305" y="2120783"/>
            <a:ext cx="9525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C1685B-BA97-6E4C-8C9D-DCE9CCC75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412" y="2377900"/>
            <a:ext cx="30353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36417</TotalTime>
  <Words>768</Words>
  <Application>Microsoft Macintosh PowerPoint</Application>
  <PresentationFormat>On-screen Show (4:3)</PresentationFormat>
  <Paragraphs>141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Agency FB</vt:lpstr>
      <vt:lpstr>Arial</vt:lpstr>
      <vt:lpstr>Arial</vt:lpstr>
      <vt:lpstr>Franklin Gothic Book</vt:lpstr>
      <vt:lpstr>Franklin Gothic Medium</vt:lpstr>
      <vt:lpstr>Wingdings</vt:lpstr>
      <vt:lpstr>Standarddesign</vt:lpstr>
      <vt:lpstr>PowerPoint Presentation</vt:lpstr>
      <vt:lpstr>Course Outline</vt:lpstr>
      <vt:lpstr>Virtual Machines</vt:lpstr>
      <vt:lpstr>Virtual Machines</vt:lpstr>
      <vt:lpstr>Static Analysis</vt:lpstr>
      <vt:lpstr>Let’s try our first “Malware”</vt:lpstr>
      <vt:lpstr>Screenshots</vt:lpstr>
      <vt:lpstr>Screenshots</vt:lpstr>
      <vt:lpstr>Dynamic-link library (DLL)   </vt:lpstr>
      <vt:lpstr>PowerPoint Presentation</vt:lpstr>
      <vt:lpstr>Drawbacks of Static Linking</vt:lpstr>
      <vt:lpstr>Dynamic Linking</vt:lpstr>
      <vt:lpstr>Dynamic Linking in Linux and Windows</vt:lpstr>
      <vt:lpstr>DLL Injection</vt:lpstr>
      <vt:lpstr>DLL Injection</vt:lpstr>
      <vt:lpstr>DLL Injection</vt:lpstr>
      <vt:lpstr>DLL Injection</vt:lpstr>
      <vt:lpstr>DLL Injection</vt:lpstr>
      <vt:lpstr>DllMain()</vt:lpstr>
      <vt:lpstr>Source Code of myhack.dll</vt:lpstr>
      <vt:lpstr>Source Code of myhack.dll</vt:lpstr>
      <vt:lpstr>Source Code of myhack.dll</vt:lpstr>
      <vt:lpstr>Static analysis (myhack.dll)</vt:lpstr>
      <vt:lpstr>Static analysis (myhack.dll)</vt:lpstr>
      <vt:lpstr>Static analysis (myhack.dll)</vt:lpstr>
      <vt:lpstr>Portable Executable (PE) file</vt:lpstr>
      <vt:lpstr>Packed and Obfuscated Malware</vt:lpstr>
      <vt:lpstr>Packed and Obfuscated Malware</vt:lpstr>
      <vt:lpstr>Exploring Dynamically Linked Functions with Dependency Walker</vt:lpstr>
      <vt:lpstr>Common DLLs</vt:lpstr>
      <vt:lpstr>Exploring Dynamically Linked Functions with Dependency Walker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938</cp:revision>
  <dcterms:created xsi:type="dcterms:W3CDTF">2011-12-10T02:50:46Z</dcterms:created>
  <dcterms:modified xsi:type="dcterms:W3CDTF">2019-01-24T16:41:35Z</dcterms:modified>
</cp:coreProperties>
</file>