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handoutMasterIdLst>
    <p:handoutMasterId r:id="rId26"/>
  </p:handoutMasterIdLst>
  <p:sldIdLst>
    <p:sldId id="587" r:id="rId2"/>
    <p:sldId id="763" r:id="rId3"/>
    <p:sldId id="762" r:id="rId4"/>
    <p:sldId id="764" r:id="rId5"/>
    <p:sldId id="765" r:id="rId6"/>
    <p:sldId id="766" r:id="rId7"/>
    <p:sldId id="767" r:id="rId8"/>
    <p:sldId id="771" r:id="rId9"/>
    <p:sldId id="768" r:id="rId10"/>
    <p:sldId id="770" r:id="rId11"/>
    <p:sldId id="722" r:id="rId12"/>
    <p:sldId id="769" r:id="rId13"/>
    <p:sldId id="772" r:id="rId14"/>
    <p:sldId id="759" r:id="rId15"/>
    <p:sldId id="753" r:id="rId16"/>
    <p:sldId id="748" r:id="rId17"/>
    <p:sldId id="749" r:id="rId18"/>
    <p:sldId id="751" r:id="rId19"/>
    <p:sldId id="752" r:id="rId20"/>
    <p:sldId id="754" r:id="rId21"/>
    <p:sldId id="750" r:id="rId22"/>
    <p:sldId id="756" r:id="rId23"/>
    <p:sldId id="716" r:id="rId24"/>
  </p:sldIdLst>
  <p:sldSz cx="9144000" cy="6858000" type="screen4x3"/>
  <p:notesSz cx="6858000" cy="9144000"/>
  <p:defaultTextStyle>
    <a:defPPr>
      <a:defRPr lang="en-US"/>
    </a:defPPr>
    <a:lvl1pPr algn="l" rtl="0" fontAlgn="base">
      <a:spcBef>
        <a:spcPct val="0"/>
      </a:spcBef>
      <a:spcAft>
        <a:spcPct val="0"/>
      </a:spcAft>
      <a:defRPr sz="2000" kern="1200">
        <a:solidFill>
          <a:schemeClr val="tx1"/>
        </a:solidFill>
        <a:latin typeface="Arial" charset="0"/>
        <a:ea typeface="宋体" charset="0"/>
        <a:cs typeface="宋体" charset="0"/>
      </a:defRPr>
    </a:lvl1pPr>
    <a:lvl2pPr marL="457200" algn="l" rtl="0" fontAlgn="base">
      <a:spcBef>
        <a:spcPct val="0"/>
      </a:spcBef>
      <a:spcAft>
        <a:spcPct val="0"/>
      </a:spcAft>
      <a:defRPr sz="2000" kern="1200">
        <a:solidFill>
          <a:schemeClr val="tx1"/>
        </a:solidFill>
        <a:latin typeface="Arial" charset="0"/>
        <a:ea typeface="宋体" charset="0"/>
        <a:cs typeface="宋体" charset="0"/>
      </a:defRPr>
    </a:lvl2pPr>
    <a:lvl3pPr marL="914400" algn="l" rtl="0" fontAlgn="base">
      <a:spcBef>
        <a:spcPct val="0"/>
      </a:spcBef>
      <a:spcAft>
        <a:spcPct val="0"/>
      </a:spcAft>
      <a:defRPr sz="2000" kern="1200">
        <a:solidFill>
          <a:schemeClr val="tx1"/>
        </a:solidFill>
        <a:latin typeface="Arial" charset="0"/>
        <a:ea typeface="宋体" charset="0"/>
        <a:cs typeface="宋体" charset="0"/>
      </a:defRPr>
    </a:lvl3pPr>
    <a:lvl4pPr marL="1371600" algn="l" rtl="0" fontAlgn="base">
      <a:spcBef>
        <a:spcPct val="0"/>
      </a:spcBef>
      <a:spcAft>
        <a:spcPct val="0"/>
      </a:spcAft>
      <a:defRPr sz="2000" kern="1200">
        <a:solidFill>
          <a:schemeClr val="tx1"/>
        </a:solidFill>
        <a:latin typeface="Arial" charset="0"/>
        <a:ea typeface="宋体" charset="0"/>
        <a:cs typeface="宋体" charset="0"/>
      </a:defRPr>
    </a:lvl4pPr>
    <a:lvl5pPr marL="1828800" algn="l" rtl="0" fontAlgn="base">
      <a:spcBef>
        <a:spcPct val="0"/>
      </a:spcBef>
      <a:spcAft>
        <a:spcPct val="0"/>
      </a:spcAft>
      <a:defRPr sz="2000" kern="1200">
        <a:solidFill>
          <a:schemeClr val="tx1"/>
        </a:solidFill>
        <a:latin typeface="Arial" charset="0"/>
        <a:ea typeface="宋体" charset="0"/>
        <a:cs typeface="宋体" charset="0"/>
      </a:defRPr>
    </a:lvl5pPr>
    <a:lvl6pPr marL="2286000" algn="l" defTabSz="457200" rtl="0" eaLnBrk="1" latinLnBrk="0" hangingPunct="1">
      <a:defRPr sz="2000" kern="1200">
        <a:solidFill>
          <a:schemeClr val="tx1"/>
        </a:solidFill>
        <a:latin typeface="Arial" charset="0"/>
        <a:ea typeface="宋体" charset="0"/>
        <a:cs typeface="宋体" charset="0"/>
      </a:defRPr>
    </a:lvl6pPr>
    <a:lvl7pPr marL="2743200" algn="l" defTabSz="457200" rtl="0" eaLnBrk="1" latinLnBrk="0" hangingPunct="1">
      <a:defRPr sz="2000" kern="1200">
        <a:solidFill>
          <a:schemeClr val="tx1"/>
        </a:solidFill>
        <a:latin typeface="Arial" charset="0"/>
        <a:ea typeface="宋体" charset="0"/>
        <a:cs typeface="宋体" charset="0"/>
      </a:defRPr>
    </a:lvl7pPr>
    <a:lvl8pPr marL="3200400" algn="l" defTabSz="457200" rtl="0" eaLnBrk="1" latinLnBrk="0" hangingPunct="1">
      <a:defRPr sz="2000" kern="1200">
        <a:solidFill>
          <a:schemeClr val="tx1"/>
        </a:solidFill>
        <a:latin typeface="Arial" charset="0"/>
        <a:ea typeface="宋体" charset="0"/>
        <a:cs typeface="宋体" charset="0"/>
      </a:defRPr>
    </a:lvl8pPr>
    <a:lvl9pPr marL="3657600" algn="l" defTabSz="457200" rtl="0" eaLnBrk="1" latinLnBrk="0" hangingPunct="1">
      <a:defRPr sz="2000" kern="1200">
        <a:solidFill>
          <a:schemeClr val="tx1"/>
        </a:solidFill>
        <a:latin typeface="Arial" charset="0"/>
        <a:ea typeface="宋体" charset="0"/>
        <a:cs typeface="宋体"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65" autoAdjust="0"/>
    <p:restoredTop sz="83291"/>
  </p:normalViewPr>
  <p:slideViewPr>
    <p:cSldViewPr snapToGrid="0" snapToObjects="1">
      <p:cViewPr varScale="1">
        <p:scale>
          <a:sx n="105" d="100"/>
          <a:sy n="105" d="100"/>
        </p:scale>
        <p:origin x="192" y="17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PMingLiU" charset="0"/>
              </a:defRPr>
            </a:lvl1pPr>
          </a:lstStyle>
          <a:p>
            <a:pPr>
              <a:defRPr/>
            </a:pPr>
            <a:endParaRPr lang="en-US" altLang="zh-TW"/>
          </a:p>
        </p:txBody>
      </p:sp>
      <p:sp>
        <p:nvSpPr>
          <p:cNvPr id="819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PMingLiU" charset="0"/>
              </a:defRPr>
            </a:lvl1pPr>
          </a:lstStyle>
          <a:p>
            <a:pPr>
              <a:defRPr/>
            </a:pPr>
            <a:endParaRPr lang="zh-TW" altLang="en-US"/>
          </a:p>
        </p:txBody>
      </p:sp>
      <p:sp>
        <p:nvSpPr>
          <p:cNvPr id="819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PMingLiU" charset="0"/>
              </a:defRPr>
            </a:lvl1pPr>
          </a:lstStyle>
          <a:p>
            <a:pPr>
              <a:defRPr/>
            </a:pPr>
            <a:endParaRPr lang="en-US" altLang="zh-TW"/>
          </a:p>
        </p:txBody>
      </p:sp>
      <p:sp>
        <p:nvSpPr>
          <p:cNvPr id="819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PMingLiU" charset="0"/>
              </a:defRPr>
            </a:lvl1pPr>
          </a:lstStyle>
          <a:p>
            <a:pPr>
              <a:defRPr/>
            </a:pPr>
            <a:fld id="{BA9611C0-22CD-3B4D-A545-A25F1CC1E2EE}" type="slidenum">
              <a:rPr lang="zh-TW" altLang="en-US"/>
              <a:pPr>
                <a:defRPr/>
              </a:pPr>
              <a:t>‹#›</a:t>
            </a:fld>
            <a:endParaRPr lang="en-US" altLang="zh-TW"/>
          </a:p>
        </p:txBody>
      </p:sp>
    </p:spTree>
    <p:extLst>
      <p:ext uri="{BB962C8B-B14F-4D97-AF65-F5344CB8AC3E}">
        <p14:creationId xmlns:p14="http://schemas.microsoft.com/office/powerpoint/2010/main" val="122809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ea typeface="宋体" pitchFamily="2" charset="-122"/>
                <a:cs typeface="+mn-cs"/>
              </a:defRPr>
            </a:lvl1pPr>
          </a:lstStyle>
          <a:p>
            <a:pPr>
              <a:defRPr/>
            </a:pPr>
            <a:endParaRPr lang="de-DE" altLang="zh-CN"/>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altLang="zh-CN" noProof="0"/>
              <a:t>Textmasterformate durch Klicken bearbeiten</a:t>
            </a:r>
          </a:p>
          <a:p>
            <a:pPr lvl="1"/>
            <a:r>
              <a:rPr lang="de-DE" altLang="zh-CN" noProof="0"/>
              <a:t>Zweite Ebene</a:t>
            </a:r>
          </a:p>
          <a:p>
            <a:pPr lvl="2"/>
            <a:r>
              <a:rPr lang="de-DE" altLang="zh-CN" noProof="0"/>
              <a:t>Dritte Ebene</a:t>
            </a:r>
          </a:p>
          <a:p>
            <a:pPr lvl="3"/>
            <a:r>
              <a:rPr lang="de-DE" altLang="zh-CN" noProof="0"/>
              <a:t>Vierte Ebene</a:t>
            </a:r>
          </a:p>
          <a:p>
            <a:pPr lvl="4"/>
            <a:r>
              <a:rPr lang="de-DE" altLang="zh-CN" noProof="0"/>
              <a:t>Fünfte Ebene</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ea typeface="宋体" pitchFamily="2" charset="-122"/>
                <a:cs typeface="+mn-cs"/>
              </a:defRPr>
            </a:lvl1pPr>
          </a:lstStyle>
          <a:p>
            <a:pPr>
              <a:defRPr/>
            </a:pPr>
            <a:endParaRPr lang="de-DE" altLang="zh-CN"/>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B91BB238-3B1B-EE4E-BFC2-DF2FE134C0D2}" type="slidenum">
              <a:rPr lang="de-DE" altLang="zh-CN"/>
              <a:pPr>
                <a:defRPr/>
              </a:pPr>
              <a:t>‹#›</a:t>
            </a:fld>
            <a:endParaRPr lang="de-DE" altLang="zh-CN"/>
          </a:p>
        </p:txBody>
      </p:sp>
    </p:spTree>
    <p:extLst>
      <p:ext uri="{BB962C8B-B14F-4D97-AF65-F5344CB8AC3E}">
        <p14:creationId xmlns:p14="http://schemas.microsoft.com/office/powerpoint/2010/main" val="10557670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zh-CN" altLang="en-US" dirty="0"/>
          </a:p>
        </p:txBody>
      </p:sp>
      <p:sp>
        <p:nvSpPr>
          <p:cNvPr id="4" name="Slide Number Placeholder 3"/>
          <p:cNvSpPr>
            <a:spLocks noGrp="1"/>
          </p:cNvSpPr>
          <p:nvPr>
            <p:ph type="sldNum" sz="quarter" idx="10"/>
          </p:nvPr>
        </p:nvSpPr>
        <p:spPr/>
        <p:txBody>
          <a:bodyPr/>
          <a:lstStyle/>
          <a:p>
            <a:pPr>
              <a:defRPr/>
            </a:pPr>
            <a:fld id="{B91BB238-3B1B-EE4E-BFC2-DF2FE134C0D2}" type="slidenum">
              <a:rPr lang="de-DE" altLang="zh-CN" smtClean="0"/>
              <a:pPr>
                <a:defRPr/>
              </a:pPr>
              <a:t>1</a:t>
            </a:fld>
            <a:endParaRPr lang="de-DE" altLang="zh-CN"/>
          </a:p>
        </p:txBody>
      </p:sp>
    </p:spTree>
    <p:extLst>
      <p:ext uri="{BB962C8B-B14F-4D97-AF65-F5344CB8AC3E}">
        <p14:creationId xmlns:p14="http://schemas.microsoft.com/office/powerpoint/2010/main" val="14231827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29" name="Rectangle 7"/>
          <p:cNvSpPr>
            <a:spLocks noGrp="1" noChangeArrowheads="1"/>
          </p:cNvSpPr>
          <p:nvPr>
            <p:ph type="ctrTitle"/>
          </p:nvPr>
        </p:nvSpPr>
        <p:spPr>
          <a:xfrm>
            <a:off x="693738" y="1435100"/>
            <a:ext cx="7754937" cy="1082675"/>
          </a:xfrm>
        </p:spPr>
        <p:txBody>
          <a:bodyPr anchor="b"/>
          <a:lstStyle>
            <a:lvl1pPr algn="ctr">
              <a:lnSpc>
                <a:spcPct val="110000"/>
              </a:lnSpc>
              <a:defRPr sz="3200"/>
            </a:lvl1pPr>
          </a:lstStyle>
          <a:p>
            <a:r>
              <a:rPr lang="de-DE"/>
              <a:t>Titelmasterformat durch</a:t>
            </a:r>
            <a:br>
              <a:rPr lang="de-DE"/>
            </a:br>
            <a:r>
              <a:rPr lang="de-DE"/>
              <a:t>Klicken bearbeiten</a:t>
            </a:r>
          </a:p>
        </p:txBody>
      </p:sp>
      <p:sp>
        <p:nvSpPr>
          <p:cNvPr id="111630" name="Rectangle 12"/>
          <p:cNvSpPr>
            <a:spLocks noGrp="1" noChangeArrowheads="1"/>
          </p:cNvSpPr>
          <p:nvPr>
            <p:ph type="subTitle" idx="1"/>
          </p:nvPr>
        </p:nvSpPr>
        <p:spPr bwMode="gray">
          <a:xfrm>
            <a:off x="696913" y="2517775"/>
            <a:ext cx="7751762" cy="800100"/>
          </a:xfrm>
        </p:spPr>
        <p:txBody>
          <a:bodyPr tIns="45720" bIns="45720"/>
          <a:lstStyle>
            <a:lvl1pPr marL="0" indent="0" algn="ctr">
              <a:buFont typeface="Wingdings" pitchFamily="2" charset="2"/>
              <a:buNone/>
              <a:defRPr sz="2400">
                <a:solidFill>
                  <a:schemeClr val="bg1"/>
                </a:solidFill>
              </a:defRPr>
            </a:lvl1pPr>
          </a:lstStyle>
          <a:p>
            <a:r>
              <a:rPr lang="de-DE"/>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a:defRPr>
                <a:solidFill>
                  <a:schemeClr val="tx1"/>
                </a:solidFill>
              </a:defRPr>
            </a:lvl1pPr>
          </a:lstStyle>
          <a:p>
            <a:pPr>
              <a:defRPr/>
            </a:pPr>
            <a:endParaRPr lang="zh-CN" altLang="zh-CN"/>
          </a:p>
        </p:txBody>
      </p:sp>
    </p:spTree>
    <p:extLst>
      <p:ext uri="{BB962C8B-B14F-4D97-AF65-F5344CB8AC3E}">
        <p14:creationId xmlns:p14="http://schemas.microsoft.com/office/powerpoint/2010/main" val="3880540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02016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89725" y="101600"/>
            <a:ext cx="2130425" cy="5700713"/>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295275" y="101600"/>
            <a:ext cx="6242050" cy="570071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252358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sz="2400" b="1"/>
            </a:lvl1pPr>
          </a:lstStyle>
          <a:p>
            <a:r>
              <a:rPr lang="zh-CN" altLang="en-US" dirty="0"/>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38777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5"/>
          <p:cNvSpPr>
            <a:spLocks noGrp="1" noChangeArrowheads="1"/>
          </p:cNvSpPr>
          <p:nvPr>
            <p:ph type="ftr" sz="quarter" idx="10"/>
          </p:nvPr>
        </p:nvSpPr>
        <p:spPr>
          <a:ln/>
        </p:spPr>
        <p:txBody>
          <a:bodyPr/>
          <a:lstStyle>
            <a:lvl1pPr>
              <a:defRPr/>
            </a:lvl1pPr>
          </a:lstStyle>
          <a:p>
            <a:pPr>
              <a:defRPr/>
            </a:pPr>
            <a:endParaRPr lang="zh-CN" altLang="zh-CN"/>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48700" y="6065721"/>
            <a:ext cx="495300" cy="809625"/>
          </a:xfrm>
          <a:prstGeom prst="rect">
            <a:avLst/>
          </a:prstGeom>
        </p:spPr>
      </p:pic>
    </p:spTree>
    <p:extLst>
      <p:ext uri="{BB962C8B-B14F-4D97-AF65-F5344CB8AC3E}">
        <p14:creationId xmlns:p14="http://schemas.microsoft.com/office/powerpoint/2010/main" val="1278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33913"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12169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186014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90949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59449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2423415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5"/>
          <p:cNvSpPr>
            <a:spLocks noGrp="1" noChangeArrowheads="1"/>
          </p:cNvSpPr>
          <p:nvPr>
            <p:ph type="ftr" sz="quarter" idx="10"/>
          </p:nvPr>
        </p:nvSpPr>
        <p:spPr>
          <a:ln/>
        </p:spPr>
        <p:txBody>
          <a:bodyPr/>
          <a:lstStyle>
            <a:lvl1pPr>
              <a:defRPr/>
            </a:lvl1pPr>
          </a:lstStyle>
          <a:p>
            <a:pPr>
              <a:defRPr/>
            </a:pPr>
            <a:endParaRPr lang="zh-CN" altLang="zh-CN"/>
          </a:p>
        </p:txBody>
      </p:sp>
    </p:spTree>
    <p:extLst>
      <p:ext uri="{BB962C8B-B14F-4D97-AF65-F5344CB8AC3E}">
        <p14:creationId xmlns:p14="http://schemas.microsoft.com/office/powerpoint/2010/main" val="4118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zh-CN"/>
              <a:t>Textmasterformate durch Klicken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000" noProof="1">
                <a:solidFill>
                  <a:schemeClr val="bg1"/>
                </a:solidFill>
                <a:latin typeface="Arial" pitchFamily="34" charset="0"/>
                <a:ea typeface="宋体" pitchFamily="2" charset="-122"/>
                <a:cs typeface="+mn-cs"/>
              </a:defRPr>
            </a:lvl1pPr>
          </a:lstStyle>
          <a:p>
            <a:pPr>
              <a:defRPr/>
            </a:pPr>
            <a:endParaRPr lang="zh-CN" altLang="zh-CN"/>
          </a:p>
        </p:txBody>
      </p:sp>
      <p:sp>
        <p:nvSpPr>
          <p:cNvPr id="1028" name="Rectangle 7"/>
          <p:cNvSpPr>
            <a:spLocks noGrp="1" noChangeArrowheads="1"/>
          </p:cNvSpPr>
          <p:nvPr>
            <p:ph type="title"/>
          </p:nvPr>
        </p:nvSpPr>
        <p:spPr bwMode="gray">
          <a:xfrm>
            <a:off x="300038" y="101600"/>
            <a:ext cx="8520112" cy="6477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de-DE" altLang="zh-CN"/>
              <a:t>Klicken Sie, um das Titelformat zu bearbeiten</a:t>
            </a:r>
          </a:p>
        </p:txBody>
      </p:sp>
      <p:sp>
        <p:nvSpPr>
          <p:cNvPr id="1029" name="Rectangle 5"/>
          <p:cNvSpPr>
            <a:spLocks noChangeArrowheads="1"/>
          </p:cNvSpPr>
          <p:nvPr/>
        </p:nvSpPr>
        <p:spPr bwMode="gray">
          <a:xfrm>
            <a:off x="219075" y="6365875"/>
            <a:ext cx="1343025"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de-DE" altLang="zh-CN" sz="1000"/>
              <a:t>Page </a:t>
            </a:r>
            <a:r>
              <a:rPr lang="de-DE" altLang="zh-CN" sz="1000">
                <a:sym typeface="Wingdings" charset="0"/>
              </a:rPr>
              <a:t></a:t>
            </a:r>
            <a:r>
              <a:rPr lang="de-DE" altLang="zh-CN" sz="1000"/>
              <a:t> </a:t>
            </a:r>
            <a:fld id="{EB0D860B-0F9F-024D-87B2-26EC2F8908EF}" type="slidenum">
              <a:rPr lang="de-DE" altLang="zh-CN" sz="1000"/>
              <a:pPr/>
              <a:t>‹#›</a:t>
            </a:fld>
            <a:endParaRPr lang="de-DE" altLang="zh-CN" sz="1000"/>
          </a:p>
        </p:txBody>
      </p:sp>
    </p:spTree>
  </p:cSld>
  <p:clrMap bg1="lt1" tx1="dk1" bg2="lt2" tx2="dk2" accent1="accent1" accent2="accent2" accent3="accent3" accent4="accent4" accent5="accent5" accent6="accent6" hlink="hlink" folHlink="folHlink"/>
  <p:sldLayoutIdLst>
    <p:sldLayoutId id="2147484098"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Lst>
  <p:txStyles>
    <p:titleStyle>
      <a:lvl1pPr algn="l" rtl="0" eaLnBrk="0" fontAlgn="base" hangingPunct="0">
        <a:lnSpc>
          <a:spcPct val="90000"/>
        </a:lnSpc>
        <a:spcBef>
          <a:spcPct val="0"/>
        </a:spcBef>
        <a:spcAft>
          <a:spcPct val="0"/>
        </a:spcAft>
        <a:defRPr sz="2600" b="1">
          <a:solidFill>
            <a:schemeClr val="bg1"/>
          </a:solidFill>
          <a:latin typeface="+mj-lt"/>
          <a:ea typeface="宋体" charset="0"/>
          <a:cs typeface="+mj-cs"/>
        </a:defRPr>
      </a:lvl1pPr>
      <a:lvl2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2pPr>
      <a:lvl3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3pPr>
      <a:lvl4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4pPr>
      <a:lvl5pPr algn="l" rtl="0" eaLnBrk="0" fontAlgn="base" hangingPunct="0">
        <a:lnSpc>
          <a:spcPct val="90000"/>
        </a:lnSpc>
        <a:spcBef>
          <a:spcPct val="0"/>
        </a:spcBef>
        <a:spcAft>
          <a:spcPct val="0"/>
        </a:spcAft>
        <a:defRPr sz="2600" b="1">
          <a:solidFill>
            <a:schemeClr val="bg1"/>
          </a:solidFill>
          <a:latin typeface="Arial" charset="0"/>
          <a:ea typeface="宋体" charset="0"/>
          <a:cs typeface="Arial" charset="0"/>
        </a:defRPr>
      </a:lvl5pPr>
      <a:lvl6pPr marL="457200" algn="l" rtl="0" fontAlgn="base">
        <a:lnSpc>
          <a:spcPct val="90000"/>
        </a:lnSpc>
        <a:spcBef>
          <a:spcPct val="0"/>
        </a:spcBef>
        <a:spcAft>
          <a:spcPct val="0"/>
        </a:spcAft>
        <a:defRPr sz="2600" b="1">
          <a:solidFill>
            <a:schemeClr val="bg1"/>
          </a:solidFill>
          <a:latin typeface="Arial" charset="0"/>
          <a:cs typeface="Arial" charset="0"/>
        </a:defRPr>
      </a:lvl6pPr>
      <a:lvl7pPr marL="914400" algn="l" rtl="0" fontAlgn="base">
        <a:lnSpc>
          <a:spcPct val="90000"/>
        </a:lnSpc>
        <a:spcBef>
          <a:spcPct val="0"/>
        </a:spcBef>
        <a:spcAft>
          <a:spcPct val="0"/>
        </a:spcAft>
        <a:defRPr sz="2600" b="1">
          <a:solidFill>
            <a:schemeClr val="bg1"/>
          </a:solidFill>
          <a:latin typeface="Arial" charset="0"/>
          <a:cs typeface="Arial" charset="0"/>
        </a:defRPr>
      </a:lvl7pPr>
      <a:lvl8pPr marL="1371600" algn="l" rtl="0" fontAlgn="base">
        <a:lnSpc>
          <a:spcPct val="90000"/>
        </a:lnSpc>
        <a:spcBef>
          <a:spcPct val="0"/>
        </a:spcBef>
        <a:spcAft>
          <a:spcPct val="0"/>
        </a:spcAft>
        <a:defRPr sz="2600" b="1">
          <a:solidFill>
            <a:schemeClr val="bg1"/>
          </a:solidFill>
          <a:latin typeface="Arial" charset="0"/>
          <a:cs typeface="Arial" charset="0"/>
        </a:defRPr>
      </a:lvl8pPr>
      <a:lvl9pPr marL="1828800" algn="l" rtl="0" fontAlgn="base">
        <a:lnSpc>
          <a:spcPct val="90000"/>
        </a:lnSpc>
        <a:spcBef>
          <a:spcPct val="0"/>
        </a:spcBef>
        <a:spcAft>
          <a:spcPct val="0"/>
        </a:spcAft>
        <a:defRPr sz="2600" b="1">
          <a:solidFill>
            <a:schemeClr val="bg1"/>
          </a:solidFill>
          <a:latin typeface="Arial" charset="0"/>
          <a:cs typeface="Arial" charset="0"/>
        </a:defRPr>
      </a:lvl9pPr>
    </p:titleStyle>
    <p:body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tiff"/><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55575" y="1279972"/>
            <a:ext cx="8988424"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3200" b="1" dirty="0">
                <a:solidFill>
                  <a:schemeClr val="bg1"/>
                </a:solidFill>
                <a:latin typeface="Agency FB" panose="020B0503020202020204" pitchFamily="34" charset="0"/>
                <a:ea typeface="Calibri" charset="0"/>
                <a:cs typeface="Calibri" charset="0"/>
                <a:sym typeface="Arial" charset="0"/>
              </a:rPr>
              <a:t>CSC 49</a:t>
            </a:r>
            <a:r>
              <a:rPr lang="en-US" altLang="zh-CN" sz="3200" b="1" dirty="0">
                <a:solidFill>
                  <a:schemeClr val="bg1"/>
                </a:solidFill>
                <a:latin typeface="Agency FB" panose="020B0503020202020204" pitchFamily="34" charset="0"/>
                <a:ea typeface="Calibri" charset="0"/>
                <a:cs typeface="Calibri" charset="0"/>
                <a:sym typeface="Arial" charset="0"/>
              </a:rPr>
              <a:t>7</a:t>
            </a:r>
            <a:r>
              <a:rPr lang="en-US" altLang="en-US" sz="3200" b="1" dirty="0">
                <a:solidFill>
                  <a:schemeClr val="bg1"/>
                </a:solidFill>
                <a:latin typeface="Agency FB" panose="020B0503020202020204" pitchFamily="34" charset="0"/>
                <a:ea typeface="Calibri" charset="0"/>
                <a:cs typeface="Calibri" charset="0"/>
                <a:sym typeface="Arial" charset="0"/>
              </a:rPr>
              <a:t>/583 Advanced Topics in Computer Security</a:t>
            </a:r>
          </a:p>
          <a:p>
            <a:pPr algn="ctr"/>
            <a:r>
              <a:rPr lang="en-US" altLang="zh-Hans" sz="3200" b="1" dirty="0">
                <a:solidFill>
                  <a:schemeClr val="bg1"/>
                </a:solidFill>
                <a:latin typeface="Agency FB" panose="020B0503020202020204" pitchFamily="34" charset="0"/>
                <a:ea typeface="Calibri" charset="0"/>
                <a:cs typeface="Calibri" charset="0"/>
                <a:sym typeface="Arial" charset="0"/>
              </a:rPr>
              <a:t>Modern Malware Analysis</a:t>
            </a:r>
          </a:p>
          <a:p>
            <a:pPr algn="ctr"/>
            <a:endParaRPr lang="en-US" altLang="en-US" sz="2400" b="1" dirty="0">
              <a:solidFill>
                <a:schemeClr val="bg1"/>
              </a:solidFill>
              <a:latin typeface="Agency FB" panose="020B0503020202020204" pitchFamily="34" charset="0"/>
              <a:ea typeface="Calibri" charset="0"/>
              <a:cs typeface="Calibri" charset="0"/>
              <a:sym typeface="Arial" charset="0"/>
            </a:endParaRPr>
          </a:p>
          <a:p>
            <a:pPr algn="ctr"/>
            <a:r>
              <a:rPr lang="en-US" altLang="en-US" sz="2400" b="1" dirty="0">
                <a:solidFill>
                  <a:schemeClr val="bg1"/>
                </a:solidFill>
                <a:latin typeface="Agency FB" panose="020B0503020202020204" pitchFamily="34" charset="0"/>
                <a:ea typeface="Calibri" charset="0"/>
                <a:cs typeface="Calibri" charset="0"/>
                <a:sym typeface="Arial" charset="0"/>
              </a:rPr>
              <a:t>Si Chen (schen@wcupa.edu)</a:t>
            </a:r>
          </a:p>
        </p:txBody>
      </p:sp>
      <p:sp>
        <p:nvSpPr>
          <p:cNvPr id="2" name="Rectangle 1"/>
          <p:cNvSpPr/>
          <p:nvPr/>
        </p:nvSpPr>
        <p:spPr>
          <a:xfrm>
            <a:off x="7696167" y="-144463"/>
            <a:ext cx="1447832" cy="1200329"/>
          </a:xfrm>
          <a:prstGeom prst="rect">
            <a:avLst/>
          </a:prstGeom>
        </p:spPr>
        <p:txBody>
          <a:bodyPr wrap="none">
            <a:spAutoFit/>
          </a:bodyPr>
          <a:lstStyle/>
          <a:p>
            <a:r>
              <a:rPr lang="en-US" altLang="zh-CN" sz="2800" b="1" spc="-150" dirty="0">
                <a:ln w="11430"/>
                <a:solidFill>
                  <a:srgbClr val="F8F8F8"/>
                </a:solidFill>
                <a:effectLst>
                  <a:outerShdw blurRad="25400" algn="tl" rotWithShape="0">
                    <a:srgbClr val="000000">
                      <a:alpha val="43000"/>
                    </a:srgbClr>
                  </a:outerShdw>
                </a:effectLst>
                <a:latin typeface="Franklin Gothic Medium" panose="020B0603020102020204"/>
              </a:rPr>
              <a:t>Class</a:t>
            </a:r>
            <a:r>
              <a:rPr lang="en-US" altLang="zh-CN" sz="7200" b="1" dirty="0">
                <a:solidFill>
                  <a:srgbClr val="247793">
                    <a:lumMod val="60000"/>
                    <a:lumOff val="40000"/>
                  </a:srgbClr>
                </a:solidFill>
                <a:latin typeface="Franklin Gothic Book" panose="020B0503020102020204"/>
              </a:rPr>
              <a:t>1</a:t>
            </a:r>
            <a:endParaRPr lang="zh-CN" altLang="en-US" sz="2800" dirty="0"/>
          </a:p>
        </p:txBody>
      </p:sp>
      <p:sp>
        <p:nvSpPr>
          <p:cNvPr id="3" name="AutoShape 8" descr="Image result for programming langu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7" name="Picture 6" descr="A picture containing rain, clock, nature, object&#13;&#10;&#13;&#10;Description automatically generated">
            <a:extLst>
              <a:ext uri="{FF2B5EF4-FFF2-40B4-BE49-F238E27FC236}">
                <a16:creationId xmlns:a16="http://schemas.microsoft.com/office/drawing/2014/main" id="{BC0292AE-5682-D341-B3F7-F6CF886DE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600" y="3716402"/>
            <a:ext cx="3290400" cy="2193600"/>
          </a:xfrm>
          <a:prstGeom prst="rect">
            <a:avLst/>
          </a:prstGeom>
        </p:spPr>
      </p:pic>
    </p:spTree>
    <p:extLst>
      <p:ext uri="{BB962C8B-B14F-4D97-AF65-F5344CB8AC3E}">
        <p14:creationId xmlns:p14="http://schemas.microsoft.com/office/powerpoint/2010/main" val="2064546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7EC0-60C1-1C4A-A7C3-0FF68D19CFF5}"/>
              </a:ext>
            </a:extLst>
          </p:cNvPr>
          <p:cNvSpPr>
            <a:spLocks noGrp="1"/>
          </p:cNvSpPr>
          <p:nvPr>
            <p:ph type="title"/>
          </p:nvPr>
        </p:nvSpPr>
        <p:spPr/>
        <p:txBody>
          <a:bodyPr/>
          <a:lstStyle/>
          <a:p>
            <a:r>
              <a:rPr lang="en-US" dirty="0"/>
              <a:t>Why do people write malware?</a:t>
            </a:r>
          </a:p>
        </p:txBody>
      </p:sp>
      <p:sp>
        <p:nvSpPr>
          <p:cNvPr id="3" name="Content Placeholder 2">
            <a:extLst>
              <a:ext uri="{FF2B5EF4-FFF2-40B4-BE49-F238E27FC236}">
                <a16:creationId xmlns:a16="http://schemas.microsoft.com/office/drawing/2014/main" id="{609CCEEA-A59D-9647-A18C-7DA12F491FC2}"/>
              </a:ext>
            </a:extLst>
          </p:cNvPr>
          <p:cNvSpPr>
            <a:spLocks noGrp="1"/>
          </p:cNvSpPr>
          <p:nvPr>
            <p:ph idx="1"/>
          </p:nvPr>
        </p:nvSpPr>
        <p:spPr>
          <a:xfrm>
            <a:off x="295275" y="1111123"/>
            <a:ext cx="8524875" cy="4313238"/>
          </a:xfrm>
        </p:spPr>
        <p:txBody>
          <a:bodyPr/>
          <a:lstStyle/>
          <a:p>
            <a:r>
              <a:rPr lang="en-US" dirty="0"/>
              <a:t>Future…</a:t>
            </a:r>
          </a:p>
          <a:p>
            <a:pPr lvl="1"/>
            <a:r>
              <a:rPr lang="en-US" dirty="0"/>
              <a:t>Control your Life</a:t>
            </a:r>
          </a:p>
          <a:p>
            <a:pPr lvl="1"/>
            <a:endParaRPr lang="en-US" dirty="0"/>
          </a:p>
        </p:txBody>
      </p:sp>
      <p:pic>
        <p:nvPicPr>
          <p:cNvPr id="5" name="Picture 4">
            <a:extLst>
              <a:ext uri="{FF2B5EF4-FFF2-40B4-BE49-F238E27FC236}">
                <a16:creationId xmlns:a16="http://schemas.microsoft.com/office/drawing/2014/main" id="{60F32FC0-E91A-6B4E-B09F-5C9FB231CD62}"/>
              </a:ext>
            </a:extLst>
          </p:cNvPr>
          <p:cNvPicPr>
            <a:picLocks noChangeAspect="1"/>
          </p:cNvPicPr>
          <p:nvPr/>
        </p:nvPicPr>
        <p:blipFill>
          <a:blip r:embed="rId2"/>
          <a:stretch>
            <a:fillRect/>
          </a:stretch>
        </p:blipFill>
        <p:spPr>
          <a:xfrm>
            <a:off x="975360" y="1995684"/>
            <a:ext cx="7632192" cy="4289291"/>
          </a:xfrm>
          <a:prstGeom prst="rect">
            <a:avLst/>
          </a:prstGeom>
        </p:spPr>
      </p:pic>
    </p:spTree>
    <p:extLst>
      <p:ext uri="{BB962C8B-B14F-4D97-AF65-F5344CB8AC3E}">
        <p14:creationId xmlns:p14="http://schemas.microsoft.com/office/powerpoint/2010/main" val="1376283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FCB8-CA03-8241-858B-48DFB3D4B42B}"/>
              </a:ext>
            </a:extLst>
          </p:cNvPr>
          <p:cNvSpPr>
            <a:spLocks noGrp="1"/>
          </p:cNvSpPr>
          <p:nvPr>
            <p:ph type="title"/>
          </p:nvPr>
        </p:nvSpPr>
        <p:spPr/>
        <p:txBody>
          <a:bodyPr/>
          <a:lstStyle/>
          <a:p>
            <a:r>
              <a:rPr lang="en-US" dirty="0"/>
              <a:t>Our project – Disinformation in AR</a:t>
            </a:r>
          </a:p>
        </p:txBody>
      </p:sp>
      <p:pic>
        <p:nvPicPr>
          <p:cNvPr id="4" name="Picture 3">
            <a:extLst>
              <a:ext uri="{FF2B5EF4-FFF2-40B4-BE49-F238E27FC236}">
                <a16:creationId xmlns:a16="http://schemas.microsoft.com/office/drawing/2014/main" id="{9E5A7929-A161-FF48-AE0E-6154FAA6359E}"/>
              </a:ext>
            </a:extLst>
          </p:cNvPr>
          <p:cNvPicPr>
            <a:picLocks noChangeAspect="1"/>
          </p:cNvPicPr>
          <p:nvPr/>
        </p:nvPicPr>
        <p:blipFill>
          <a:blip r:embed="rId2"/>
          <a:stretch>
            <a:fillRect/>
          </a:stretch>
        </p:blipFill>
        <p:spPr>
          <a:xfrm>
            <a:off x="0" y="1876309"/>
            <a:ext cx="9144000" cy="3157838"/>
          </a:xfrm>
          <a:prstGeom prst="rect">
            <a:avLst/>
          </a:prstGeom>
        </p:spPr>
      </p:pic>
      <p:sp>
        <p:nvSpPr>
          <p:cNvPr id="5" name="Rectangle 4">
            <a:extLst>
              <a:ext uri="{FF2B5EF4-FFF2-40B4-BE49-F238E27FC236}">
                <a16:creationId xmlns:a16="http://schemas.microsoft.com/office/drawing/2014/main" id="{C3679963-FF0A-3347-955F-B1F7CD99B2ED}"/>
              </a:ext>
            </a:extLst>
          </p:cNvPr>
          <p:cNvSpPr/>
          <p:nvPr/>
        </p:nvSpPr>
        <p:spPr bwMode="auto">
          <a:xfrm>
            <a:off x="0" y="3509157"/>
            <a:ext cx="938151" cy="783773"/>
          </a:xfrm>
          <a:prstGeom prst="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EDC9D1F1-7E82-1142-905B-0BD1CB6EC9C2}"/>
              </a:ext>
            </a:extLst>
          </p:cNvPr>
          <p:cNvSpPr/>
          <p:nvPr/>
        </p:nvSpPr>
        <p:spPr bwMode="auto">
          <a:xfrm>
            <a:off x="4399776" y="1915894"/>
            <a:ext cx="938151" cy="1047000"/>
          </a:xfrm>
          <a:prstGeom prst="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cxnSp>
        <p:nvCxnSpPr>
          <p:cNvPr id="7" name="Straight Arrow Connector 6">
            <a:extLst>
              <a:ext uri="{FF2B5EF4-FFF2-40B4-BE49-F238E27FC236}">
                <a16:creationId xmlns:a16="http://schemas.microsoft.com/office/drawing/2014/main" id="{A01BC150-60F7-CA43-854D-A64D695AFDEF}"/>
              </a:ext>
            </a:extLst>
          </p:cNvPr>
          <p:cNvCxnSpPr/>
          <p:nvPr/>
        </p:nvCxnSpPr>
        <p:spPr bwMode="auto">
          <a:xfrm flipH="1">
            <a:off x="641268" y="1834738"/>
            <a:ext cx="1430976" cy="1514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a:extLst>
              <a:ext uri="{FF2B5EF4-FFF2-40B4-BE49-F238E27FC236}">
                <a16:creationId xmlns:a16="http://schemas.microsoft.com/office/drawing/2014/main" id="{07FAE115-90D2-2A47-9019-F52B2C8E87D3}"/>
              </a:ext>
            </a:extLst>
          </p:cNvPr>
          <p:cNvSpPr txBox="1"/>
          <p:nvPr/>
        </p:nvSpPr>
        <p:spPr>
          <a:xfrm>
            <a:off x="1856431" y="1323108"/>
            <a:ext cx="1412566" cy="707886"/>
          </a:xfrm>
          <a:prstGeom prst="rect">
            <a:avLst/>
          </a:prstGeom>
          <a:noFill/>
        </p:spPr>
        <p:txBody>
          <a:bodyPr wrap="none" rtlCol="0">
            <a:spAutoFit/>
          </a:bodyPr>
          <a:lstStyle/>
          <a:p>
            <a:pPr algn="ctr"/>
            <a:r>
              <a:rPr lang="en-US" dirty="0"/>
              <a:t>Real-world</a:t>
            </a:r>
          </a:p>
          <a:p>
            <a:pPr algn="ctr"/>
            <a:r>
              <a:rPr lang="en-US" dirty="0"/>
              <a:t>attack</a:t>
            </a:r>
          </a:p>
        </p:txBody>
      </p:sp>
      <p:cxnSp>
        <p:nvCxnSpPr>
          <p:cNvPr id="9" name="Straight Arrow Connector 8">
            <a:extLst>
              <a:ext uri="{FF2B5EF4-FFF2-40B4-BE49-F238E27FC236}">
                <a16:creationId xmlns:a16="http://schemas.microsoft.com/office/drawing/2014/main" id="{067D47E3-8133-AA42-8E3C-AF23DD8BE506}"/>
              </a:ext>
            </a:extLst>
          </p:cNvPr>
          <p:cNvCxnSpPr>
            <a:cxnSpLocks/>
          </p:cNvCxnSpPr>
          <p:nvPr/>
        </p:nvCxnSpPr>
        <p:spPr bwMode="auto">
          <a:xfrm flipH="1">
            <a:off x="5337927" y="1567543"/>
            <a:ext cx="682863" cy="8503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7FD12E23-76DE-3849-9F8A-3A8B1D94BEBB}"/>
              </a:ext>
            </a:extLst>
          </p:cNvPr>
          <p:cNvSpPr txBox="1"/>
          <p:nvPr/>
        </p:nvSpPr>
        <p:spPr>
          <a:xfrm>
            <a:off x="5721927" y="1167433"/>
            <a:ext cx="1606722" cy="707886"/>
          </a:xfrm>
          <a:prstGeom prst="rect">
            <a:avLst/>
          </a:prstGeom>
          <a:noFill/>
        </p:spPr>
        <p:txBody>
          <a:bodyPr wrap="none" rtlCol="0">
            <a:spAutoFit/>
          </a:bodyPr>
          <a:lstStyle/>
          <a:p>
            <a:pPr algn="ctr"/>
            <a:r>
              <a:rPr lang="en-US" dirty="0"/>
              <a:t>Virtual-world</a:t>
            </a:r>
          </a:p>
          <a:p>
            <a:pPr algn="ctr"/>
            <a:r>
              <a:rPr lang="en-US" dirty="0"/>
              <a:t>attack</a:t>
            </a:r>
          </a:p>
        </p:txBody>
      </p:sp>
    </p:spTree>
    <p:extLst>
      <p:ext uri="{BB962C8B-B14F-4D97-AF65-F5344CB8AC3E}">
        <p14:creationId xmlns:p14="http://schemas.microsoft.com/office/powerpoint/2010/main" val="416050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3FCB8-CA03-8241-858B-48DFB3D4B42B}"/>
              </a:ext>
            </a:extLst>
          </p:cNvPr>
          <p:cNvSpPr>
            <a:spLocks noGrp="1"/>
          </p:cNvSpPr>
          <p:nvPr>
            <p:ph type="title"/>
          </p:nvPr>
        </p:nvSpPr>
        <p:spPr/>
        <p:txBody>
          <a:bodyPr/>
          <a:lstStyle/>
          <a:p>
            <a:r>
              <a:rPr lang="en-US" dirty="0"/>
              <a:t>Our project – Disinformation in AR</a:t>
            </a:r>
          </a:p>
        </p:txBody>
      </p:sp>
      <p:pic>
        <p:nvPicPr>
          <p:cNvPr id="4" name="Picture 3">
            <a:extLst>
              <a:ext uri="{FF2B5EF4-FFF2-40B4-BE49-F238E27FC236}">
                <a16:creationId xmlns:a16="http://schemas.microsoft.com/office/drawing/2014/main" id="{9E5A7929-A161-FF48-AE0E-6154FAA6359E}"/>
              </a:ext>
            </a:extLst>
          </p:cNvPr>
          <p:cNvPicPr>
            <a:picLocks noChangeAspect="1"/>
          </p:cNvPicPr>
          <p:nvPr/>
        </p:nvPicPr>
        <p:blipFill>
          <a:blip r:embed="rId2"/>
          <a:stretch>
            <a:fillRect/>
          </a:stretch>
        </p:blipFill>
        <p:spPr>
          <a:xfrm>
            <a:off x="0" y="1876309"/>
            <a:ext cx="9144000" cy="3157838"/>
          </a:xfrm>
          <a:prstGeom prst="rect">
            <a:avLst/>
          </a:prstGeom>
        </p:spPr>
      </p:pic>
      <p:sp>
        <p:nvSpPr>
          <p:cNvPr id="5" name="Rectangle 4">
            <a:extLst>
              <a:ext uri="{FF2B5EF4-FFF2-40B4-BE49-F238E27FC236}">
                <a16:creationId xmlns:a16="http://schemas.microsoft.com/office/drawing/2014/main" id="{C3679963-FF0A-3347-955F-B1F7CD99B2ED}"/>
              </a:ext>
            </a:extLst>
          </p:cNvPr>
          <p:cNvSpPr/>
          <p:nvPr/>
        </p:nvSpPr>
        <p:spPr bwMode="auto">
          <a:xfrm>
            <a:off x="0" y="3509157"/>
            <a:ext cx="938151" cy="783773"/>
          </a:xfrm>
          <a:prstGeom prst="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id="{EDC9D1F1-7E82-1142-905B-0BD1CB6EC9C2}"/>
              </a:ext>
            </a:extLst>
          </p:cNvPr>
          <p:cNvSpPr/>
          <p:nvPr/>
        </p:nvSpPr>
        <p:spPr bwMode="auto">
          <a:xfrm>
            <a:off x="4399776" y="1915894"/>
            <a:ext cx="938151" cy="1047000"/>
          </a:xfrm>
          <a:prstGeom prst="rect">
            <a:avLst/>
          </a:prstGeom>
          <a:noFill/>
          <a:ln w="9525" cap="flat"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cxnSp>
        <p:nvCxnSpPr>
          <p:cNvPr id="7" name="Straight Arrow Connector 6">
            <a:extLst>
              <a:ext uri="{FF2B5EF4-FFF2-40B4-BE49-F238E27FC236}">
                <a16:creationId xmlns:a16="http://schemas.microsoft.com/office/drawing/2014/main" id="{A01BC150-60F7-CA43-854D-A64D695AFDEF}"/>
              </a:ext>
            </a:extLst>
          </p:cNvPr>
          <p:cNvCxnSpPr/>
          <p:nvPr/>
        </p:nvCxnSpPr>
        <p:spPr bwMode="auto">
          <a:xfrm flipH="1">
            <a:off x="641268" y="1834738"/>
            <a:ext cx="1430976" cy="151410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a:extLst>
              <a:ext uri="{FF2B5EF4-FFF2-40B4-BE49-F238E27FC236}">
                <a16:creationId xmlns:a16="http://schemas.microsoft.com/office/drawing/2014/main" id="{07FAE115-90D2-2A47-9019-F52B2C8E87D3}"/>
              </a:ext>
            </a:extLst>
          </p:cNvPr>
          <p:cNvSpPr txBox="1"/>
          <p:nvPr/>
        </p:nvSpPr>
        <p:spPr>
          <a:xfrm>
            <a:off x="1856431" y="1323108"/>
            <a:ext cx="1412566" cy="707886"/>
          </a:xfrm>
          <a:prstGeom prst="rect">
            <a:avLst/>
          </a:prstGeom>
          <a:noFill/>
        </p:spPr>
        <p:txBody>
          <a:bodyPr wrap="none" rtlCol="0">
            <a:spAutoFit/>
          </a:bodyPr>
          <a:lstStyle/>
          <a:p>
            <a:pPr algn="ctr"/>
            <a:r>
              <a:rPr lang="en-US" dirty="0"/>
              <a:t>Real-world</a:t>
            </a:r>
          </a:p>
          <a:p>
            <a:pPr algn="ctr"/>
            <a:r>
              <a:rPr lang="en-US" dirty="0"/>
              <a:t>attack</a:t>
            </a:r>
          </a:p>
        </p:txBody>
      </p:sp>
      <p:cxnSp>
        <p:nvCxnSpPr>
          <p:cNvPr id="9" name="Straight Arrow Connector 8">
            <a:extLst>
              <a:ext uri="{FF2B5EF4-FFF2-40B4-BE49-F238E27FC236}">
                <a16:creationId xmlns:a16="http://schemas.microsoft.com/office/drawing/2014/main" id="{067D47E3-8133-AA42-8E3C-AF23DD8BE506}"/>
              </a:ext>
            </a:extLst>
          </p:cNvPr>
          <p:cNvCxnSpPr>
            <a:cxnSpLocks/>
          </p:cNvCxnSpPr>
          <p:nvPr/>
        </p:nvCxnSpPr>
        <p:spPr bwMode="auto">
          <a:xfrm flipH="1">
            <a:off x="5337927" y="1567543"/>
            <a:ext cx="682863" cy="8503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7FD12E23-76DE-3849-9F8A-3A8B1D94BEBB}"/>
              </a:ext>
            </a:extLst>
          </p:cNvPr>
          <p:cNvSpPr txBox="1"/>
          <p:nvPr/>
        </p:nvSpPr>
        <p:spPr>
          <a:xfrm>
            <a:off x="5721927" y="1167433"/>
            <a:ext cx="1606722" cy="707886"/>
          </a:xfrm>
          <a:prstGeom prst="rect">
            <a:avLst/>
          </a:prstGeom>
          <a:noFill/>
        </p:spPr>
        <p:txBody>
          <a:bodyPr wrap="none" rtlCol="0">
            <a:spAutoFit/>
          </a:bodyPr>
          <a:lstStyle/>
          <a:p>
            <a:pPr algn="ctr"/>
            <a:r>
              <a:rPr lang="en-US" dirty="0"/>
              <a:t>Virtual-world</a:t>
            </a:r>
          </a:p>
          <a:p>
            <a:pPr algn="ctr"/>
            <a:r>
              <a:rPr lang="en-US" dirty="0"/>
              <a:t>attack</a:t>
            </a:r>
          </a:p>
        </p:txBody>
      </p:sp>
    </p:spTree>
    <p:extLst>
      <p:ext uri="{BB962C8B-B14F-4D97-AF65-F5344CB8AC3E}">
        <p14:creationId xmlns:p14="http://schemas.microsoft.com/office/powerpoint/2010/main" val="2842235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8C5F-D66C-4242-97DA-0518CC6E93E9}"/>
              </a:ext>
            </a:extLst>
          </p:cNvPr>
          <p:cNvSpPr>
            <a:spLocks noGrp="1"/>
          </p:cNvSpPr>
          <p:nvPr>
            <p:ph type="title"/>
          </p:nvPr>
        </p:nvSpPr>
        <p:spPr/>
        <p:txBody>
          <a:bodyPr/>
          <a:lstStyle/>
          <a:p>
            <a:r>
              <a:rPr lang="en-US" dirty="0"/>
              <a:t>Why analyze malware?</a:t>
            </a:r>
          </a:p>
        </p:txBody>
      </p:sp>
      <p:sp>
        <p:nvSpPr>
          <p:cNvPr id="3" name="Content Placeholder 2">
            <a:extLst>
              <a:ext uri="{FF2B5EF4-FFF2-40B4-BE49-F238E27FC236}">
                <a16:creationId xmlns:a16="http://schemas.microsoft.com/office/drawing/2014/main" id="{074BC40A-8FA7-2B46-996C-578B88D23CC3}"/>
              </a:ext>
            </a:extLst>
          </p:cNvPr>
          <p:cNvSpPr>
            <a:spLocks noGrp="1"/>
          </p:cNvSpPr>
          <p:nvPr>
            <p:ph idx="1"/>
          </p:nvPr>
        </p:nvSpPr>
        <p:spPr/>
        <p:txBody>
          <a:bodyPr/>
          <a:lstStyle/>
          <a:p>
            <a:r>
              <a:rPr lang="en-US" dirty="0"/>
              <a:t>Detect and respond to intrusions </a:t>
            </a:r>
          </a:p>
          <a:p>
            <a:pPr lvl="1"/>
            <a:r>
              <a:rPr lang="en-US" dirty="0"/>
              <a:t>Threat analysis </a:t>
            </a:r>
          </a:p>
          <a:p>
            <a:pPr lvl="2"/>
            <a:r>
              <a:rPr lang="en-US" dirty="0"/>
              <a:t>Host &amp; Network signatures </a:t>
            </a:r>
          </a:p>
          <a:p>
            <a:pPr lvl="2"/>
            <a:r>
              <a:rPr lang="en-US" dirty="0"/>
              <a:t>What’s the damage? </a:t>
            </a:r>
          </a:p>
          <a:p>
            <a:pPr lvl="3"/>
            <a:r>
              <a:rPr lang="en-US" dirty="0"/>
              <a:t> Who/What is infected? </a:t>
            </a:r>
          </a:p>
          <a:p>
            <a:pPr lvl="1"/>
            <a:r>
              <a:rPr lang="en-US" dirty="0"/>
              <a:t>Threat prevention </a:t>
            </a:r>
          </a:p>
          <a:p>
            <a:pPr lvl="1"/>
            <a:r>
              <a:rPr lang="en-US" dirty="0"/>
              <a:t>Threat removal</a:t>
            </a:r>
          </a:p>
        </p:txBody>
      </p:sp>
    </p:spTree>
    <p:extLst>
      <p:ext uri="{BB962C8B-B14F-4D97-AF65-F5344CB8AC3E}">
        <p14:creationId xmlns:p14="http://schemas.microsoft.com/office/powerpoint/2010/main" val="2923902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059ED-0F08-0A45-AEE3-721805887621}"/>
              </a:ext>
            </a:extLst>
          </p:cNvPr>
          <p:cNvSpPr>
            <a:spLocks noGrp="1"/>
          </p:cNvSpPr>
          <p:nvPr>
            <p:ph type="title"/>
          </p:nvPr>
        </p:nvSpPr>
        <p:spPr/>
        <p:txBody>
          <a:bodyPr/>
          <a:lstStyle/>
          <a:p>
            <a:r>
              <a:rPr lang="en-US" dirty="0"/>
              <a:t>General perspectives and attack research</a:t>
            </a:r>
            <a:br>
              <a:rPr lang="en-US" dirty="0"/>
            </a:br>
            <a:endParaRPr lang="en-US" dirty="0"/>
          </a:p>
        </p:txBody>
      </p:sp>
      <p:pic>
        <p:nvPicPr>
          <p:cNvPr id="4" name="Picture 3">
            <a:extLst>
              <a:ext uri="{FF2B5EF4-FFF2-40B4-BE49-F238E27FC236}">
                <a16:creationId xmlns:a16="http://schemas.microsoft.com/office/drawing/2014/main" id="{4D12254A-3C26-CA42-AC7F-F218553C13E7}"/>
              </a:ext>
            </a:extLst>
          </p:cNvPr>
          <p:cNvPicPr>
            <a:picLocks noChangeAspect="1"/>
          </p:cNvPicPr>
          <p:nvPr/>
        </p:nvPicPr>
        <p:blipFill>
          <a:blip r:embed="rId2"/>
          <a:stretch>
            <a:fillRect/>
          </a:stretch>
        </p:blipFill>
        <p:spPr>
          <a:xfrm>
            <a:off x="300039" y="1369537"/>
            <a:ext cx="7941436" cy="5329644"/>
          </a:xfrm>
          <a:prstGeom prst="rect">
            <a:avLst/>
          </a:prstGeom>
        </p:spPr>
      </p:pic>
      <p:pic>
        <p:nvPicPr>
          <p:cNvPr id="6" name="Picture 5">
            <a:extLst>
              <a:ext uri="{FF2B5EF4-FFF2-40B4-BE49-F238E27FC236}">
                <a16:creationId xmlns:a16="http://schemas.microsoft.com/office/drawing/2014/main" id="{FBE5C815-B9B8-7444-B6E6-64C65900A5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014" y="990312"/>
            <a:ext cx="2432462" cy="2713131"/>
          </a:xfrm>
          <a:prstGeom prst="rect">
            <a:avLst/>
          </a:prstGeom>
        </p:spPr>
      </p:pic>
      <p:pic>
        <p:nvPicPr>
          <p:cNvPr id="7" name="Picture 6">
            <a:extLst>
              <a:ext uri="{FF2B5EF4-FFF2-40B4-BE49-F238E27FC236}">
                <a16:creationId xmlns:a16="http://schemas.microsoft.com/office/drawing/2014/main" id="{43B12F60-6793-4B42-A4D9-70489F459685}"/>
              </a:ext>
            </a:extLst>
          </p:cNvPr>
          <p:cNvPicPr>
            <a:picLocks noChangeAspect="1"/>
          </p:cNvPicPr>
          <p:nvPr/>
        </p:nvPicPr>
        <p:blipFill>
          <a:blip r:embed="rId4"/>
          <a:stretch>
            <a:fillRect/>
          </a:stretch>
        </p:blipFill>
        <p:spPr>
          <a:xfrm>
            <a:off x="7162703" y="3835730"/>
            <a:ext cx="1370491" cy="2662464"/>
          </a:xfrm>
          <a:prstGeom prst="rect">
            <a:avLst/>
          </a:prstGeom>
        </p:spPr>
      </p:pic>
      <p:pic>
        <p:nvPicPr>
          <p:cNvPr id="8" name="Picture 7">
            <a:extLst>
              <a:ext uri="{FF2B5EF4-FFF2-40B4-BE49-F238E27FC236}">
                <a16:creationId xmlns:a16="http://schemas.microsoft.com/office/drawing/2014/main" id="{26C84F2B-723A-064E-BD08-F27F19F56809}"/>
              </a:ext>
            </a:extLst>
          </p:cNvPr>
          <p:cNvPicPr>
            <a:picLocks noChangeAspect="1"/>
          </p:cNvPicPr>
          <p:nvPr/>
        </p:nvPicPr>
        <p:blipFill>
          <a:blip r:embed="rId5"/>
          <a:stretch>
            <a:fillRect/>
          </a:stretch>
        </p:blipFill>
        <p:spPr>
          <a:xfrm>
            <a:off x="4974456" y="4082668"/>
            <a:ext cx="1919428" cy="2293716"/>
          </a:xfrm>
          <a:prstGeom prst="rect">
            <a:avLst/>
          </a:prstGeom>
        </p:spPr>
      </p:pic>
      <p:sp>
        <p:nvSpPr>
          <p:cNvPr id="10" name="Content Placeholder 9">
            <a:extLst>
              <a:ext uri="{FF2B5EF4-FFF2-40B4-BE49-F238E27FC236}">
                <a16:creationId xmlns:a16="http://schemas.microsoft.com/office/drawing/2014/main" id="{BFECF0BB-8963-A347-A243-80B2D5C19FE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92027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4457F-7B41-C543-B091-183DDE5A46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1257267-ECBF-8D40-ACA0-F3D1FCAD1F18}"/>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D657853A-B629-C648-809A-974E2A6C391B}"/>
              </a:ext>
            </a:extLst>
          </p:cNvPr>
          <p:cNvSpPr/>
          <p:nvPr/>
        </p:nvSpPr>
        <p:spPr>
          <a:xfrm>
            <a:off x="1239281" y="2611428"/>
            <a:ext cx="6869188" cy="1077218"/>
          </a:xfrm>
          <a:prstGeom prst="rect">
            <a:avLst/>
          </a:prstGeom>
        </p:spPr>
        <p:txBody>
          <a:bodyPr wrap="none">
            <a:spAutoFit/>
          </a:bodyPr>
          <a:lstStyle/>
          <a:p>
            <a:r>
              <a:rPr lang="en-US" sz="3200" b="1" dirty="0"/>
              <a:t>Top computer security conference</a:t>
            </a:r>
          </a:p>
          <a:p>
            <a:pPr algn="ctr"/>
            <a:r>
              <a:rPr lang="en-US" sz="3200" b="1" dirty="0"/>
              <a:t>--- The Big 4</a:t>
            </a:r>
          </a:p>
        </p:txBody>
      </p:sp>
    </p:spTree>
    <p:extLst>
      <p:ext uri="{BB962C8B-B14F-4D97-AF65-F5344CB8AC3E}">
        <p14:creationId xmlns:p14="http://schemas.microsoft.com/office/powerpoint/2010/main" val="1528288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pic>
        <p:nvPicPr>
          <p:cNvPr id="5" name="Content Placeholder 4">
            <a:extLst>
              <a:ext uri="{FF2B5EF4-FFF2-40B4-BE49-F238E27FC236}">
                <a16:creationId xmlns:a16="http://schemas.microsoft.com/office/drawing/2014/main" id="{BCE39D5E-7075-9546-8A7B-E2B1F8FDB73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161" y="2112375"/>
            <a:ext cx="8242300" cy="3517900"/>
          </a:xfrm>
        </p:spPr>
      </p:pic>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a:t>ACM Conference on Computer and Communications Security (CCS)</a:t>
            </a:r>
          </a:p>
        </p:txBody>
      </p:sp>
    </p:spTree>
    <p:extLst>
      <p:ext uri="{BB962C8B-B14F-4D97-AF65-F5344CB8AC3E}">
        <p14:creationId xmlns:p14="http://schemas.microsoft.com/office/powerpoint/2010/main" val="1790246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a:t>IEEE Symposium on Security and Privacy (S&amp;P)</a:t>
            </a:r>
          </a:p>
        </p:txBody>
      </p:sp>
      <p:sp>
        <p:nvSpPr>
          <p:cNvPr id="4" name="Rectangle 3">
            <a:extLst>
              <a:ext uri="{FF2B5EF4-FFF2-40B4-BE49-F238E27FC236}">
                <a16:creationId xmlns:a16="http://schemas.microsoft.com/office/drawing/2014/main" id="{27116281-572B-5E47-A3AA-2E2702F11216}"/>
              </a:ext>
            </a:extLst>
          </p:cNvPr>
          <p:cNvSpPr/>
          <p:nvPr/>
        </p:nvSpPr>
        <p:spPr>
          <a:xfrm>
            <a:off x="298142" y="2305616"/>
            <a:ext cx="8522008" cy="1323439"/>
          </a:xfrm>
          <a:prstGeom prst="rect">
            <a:avLst/>
          </a:prstGeom>
        </p:spPr>
        <p:txBody>
          <a:bodyPr wrap="square">
            <a:spAutoFit/>
          </a:bodyPr>
          <a:lstStyle/>
          <a:p>
            <a:r>
              <a:rPr lang="en-US" dirty="0">
                <a:solidFill>
                  <a:srgbClr val="000000"/>
                </a:solidFill>
                <a:latin typeface="Times" pitchFamily="2" charset="0"/>
              </a:rPr>
              <a:t>Since 1980, the IEEE Symposium on Security and Privacy (S&amp;P)has been the premier forum for the presentation of developments in computer security and electronic privacy, and for bringing together researchers and practitioners in the field.</a:t>
            </a:r>
            <a:endParaRPr lang="en-US" dirty="0"/>
          </a:p>
        </p:txBody>
      </p:sp>
      <p:pic>
        <p:nvPicPr>
          <p:cNvPr id="6" name="Picture 5">
            <a:extLst>
              <a:ext uri="{FF2B5EF4-FFF2-40B4-BE49-F238E27FC236}">
                <a16:creationId xmlns:a16="http://schemas.microsoft.com/office/drawing/2014/main" id="{513536D7-BBCF-9E49-8D3B-EC4743312081}"/>
              </a:ext>
            </a:extLst>
          </p:cNvPr>
          <p:cNvPicPr>
            <a:picLocks noChangeAspect="1"/>
          </p:cNvPicPr>
          <p:nvPr/>
        </p:nvPicPr>
        <p:blipFill>
          <a:blip r:embed="rId2"/>
          <a:stretch>
            <a:fillRect/>
          </a:stretch>
        </p:blipFill>
        <p:spPr>
          <a:xfrm>
            <a:off x="5252687" y="3332513"/>
            <a:ext cx="3175000" cy="2971800"/>
          </a:xfrm>
          <a:prstGeom prst="rect">
            <a:avLst/>
          </a:prstGeom>
        </p:spPr>
      </p:pic>
    </p:spTree>
    <p:extLst>
      <p:ext uri="{BB962C8B-B14F-4D97-AF65-F5344CB8AC3E}">
        <p14:creationId xmlns:p14="http://schemas.microsoft.com/office/powerpoint/2010/main" val="4104312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a:t>ISOC Network and Distributed System Security Symposium (NDSS)</a:t>
            </a:r>
          </a:p>
        </p:txBody>
      </p:sp>
      <p:sp>
        <p:nvSpPr>
          <p:cNvPr id="4" name="Rectangle 3">
            <a:extLst>
              <a:ext uri="{FF2B5EF4-FFF2-40B4-BE49-F238E27FC236}">
                <a16:creationId xmlns:a16="http://schemas.microsoft.com/office/drawing/2014/main" id="{27116281-572B-5E47-A3AA-2E2702F11216}"/>
              </a:ext>
            </a:extLst>
          </p:cNvPr>
          <p:cNvSpPr/>
          <p:nvPr/>
        </p:nvSpPr>
        <p:spPr>
          <a:xfrm>
            <a:off x="298142" y="2305616"/>
            <a:ext cx="8522008" cy="2246769"/>
          </a:xfrm>
          <a:prstGeom prst="rect">
            <a:avLst/>
          </a:prstGeom>
        </p:spPr>
        <p:txBody>
          <a:bodyPr wrap="square">
            <a:spAutoFit/>
          </a:bodyPr>
          <a:lstStyle/>
          <a:p>
            <a:r>
              <a:rPr lang="en-US" dirty="0"/>
              <a:t>The Network and Distributed System Security Symposium (NDSS) fosters information exchange among researchers and practitioners of network and distributed system security. The target audience includes those interested in practical aspects of network and distributed system security, with a focus on actual system design and implementation. A major goal is to encourage and enable the Internet community to apply, deploy, and advance the state of available security technologies.</a:t>
            </a:r>
          </a:p>
        </p:txBody>
      </p:sp>
      <p:pic>
        <p:nvPicPr>
          <p:cNvPr id="3" name="Picture 2">
            <a:extLst>
              <a:ext uri="{FF2B5EF4-FFF2-40B4-BE49-F238E27FC236}">
                <a16:creationId xmlns:a16="http://schemas.microsoft.com/office/drawing/2014/main" id="{EB0F86D9-56B7-DE41-8B50-FED3AF517185}"/>
              </a:ext>
            </a:extLst>
          </p:cNvPr>
          <p:cNvPicPr>
            <a:picLocks noChangeAspect="1"/>
          </p:cNvPicPr>
          <p:nvPr/>
        </p:nvPicPr>
        <p:blipFill>
          <a:blip r:embed="rId2"/>
          <a:stretch>
            <a:fillRect/>
          </a:stretch>
        </p:blipFill>
        <p:spPr>
          <a:xfrm>
            <a:off x="4333513" y="4784122"/>
            <a:ext cx="4036747" cy="1723555"/>
          </a:xfrm>
          <a:prstGeom prst="rect">
            <a:avLst/>
          </a:prstGeom>
        </p:spPr>
      </p:pic>
    </p:spTree>
    <p:extLst>
      <p:ext uri="{BB962C8B-B14F-4D97-AF65-F5344CB8AC3E}">
        <p14:creationId xmlns:p14="http://schemas.microsoft.com/office/powerpoint/2010/main" val="2173544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E65E-A4DB-514C-B2F3-EBC8CA62FFA8}"/>
              </a:ext>
            </a:extLst>
          </p:cNvPr>
          <p:cNvSpPr>
            <a:spLocks noGrp="1"/>
          </p:cNvSpPr>
          <p:nvPr>
            <p:ph type="title"/>
          </p:nvPr>
        </p:nvSpPr>
        <p:spPr/>
        <p:txBody>
          <a:bodyPr/>
          <a:lstStyle/>
          <a:p>
            <a:r>
              <a:rPr lang="en-US" dirty="0"/>
              <a:t>Top computer security conference</a:t>
            </a:r>
          </a:p>
        </p:txBody>
      </p:sp>
      <p:sp>
        <p:nvSpPr>
          <p:cNvPr id="10" name="Rectangle 9">
            <a:extLst>
              <a:ext uri="{FF2B5EF4-FFF2-40B4-BE49-F238E27FC236}">
                <a16:creationId xmlns:a16="http://schemas.microsoft.com/office/drawing/2014/main" id="{C7E9E40D-FB56-B747-817A-A92828C3034C}"/>
              </a:ext>
            </a:extLst>
          </p:cNvPr>
          <p:cNvSpPr/>
          <p:nvPr/>
        </p:nvSpPr>
        <p:spPr>
          <a:xfrm>
            <a:off x="298142" y="1543140"/>
            <a:ext cx="8845858" cy="400110"/>
          </a:xfrm>
          <a:prstGeom prst="rect">
            <a:avLst/>
          </a:prstGeom>
        </p:spPr>
        <p:txBody>
          <a:bodyPr wrap="square">
            <a:spAutoFit/>
          </a:bodyPr>
          <a:lstStyle/>
          <a:p>
            <a:r>
              <a:rPr lang="en-US" b="1" dirty="0" err="1"/>
              <a:t>Usenix</a:t>
            </a:r>
            <a:r>
              <a:rPr lang="en-US" b="1" dirty="0"/>
              <a:t> Security Symposium (USENIX)</a:t>
            </a:r>
          </a:p>
        </p:txBody>
      </p:sp>
      <p:sp>
        <p:nvSpPr>
          <p:cNvPr id="6" name="Rectangle 5">
            <a:extLst>
              <a:ext uri="{FF2B5EF4-FFF2-40B4-BE49-F238E27FC236}">
                <a16:creationId xmlns:a16="http://schemas.microsoft.com/office/drawing/2014/main" id="{6488268A-008B-7647-9972-85676896143A}"/>
              </a:ext>
            </a:extLst>
          </p:cNvPr>
          <p:cNvSpPr/>
          <p:nvPr/>
        </p:nvSpPr>
        <p:spPr>
          <a:xfrm>
            <a:off x="298141" y="2055743"/>
            <a:ext cx="8845859" cy="1015663"/>
          </a:xfrm>
          <a:prstGeom prst="rect">
            <a:avLst/>
          </a:prstGeom>
        </p:spPr>
        <p:txBody>
          <a:bodyPr wrap="square">
            <a:spAutoFit/>
          </a:bodyPr>
          <a:lstStyle/>
          <a:p>
            <a:r>
              <a:rPr lang="en-US" dirty="0">
                <a:latin typeface="Open Sans"/>
              </a:rPr>
              <a:t>The USENIX Security Symposium brings together researchers, practitioners, system administrators, system programmers, and others interested in the latest advances in the security and privacy of computer systems and networks. </a:t>
            </a:r>
            <a:endParaRPr lang="en-US" dirty="0"/>
          </a:p>
        </p:txBody>
      </p:sp>
    </p:spTree>
    <p:extLst>
      <p:ext uri="{BB962C8B-B14F-4D97-AF65-F5344CB8AC3E}">
        <p14:creationId xmlns:p14="http://schemas.microsoft.com/office/powerpoint/2010/main" val="92575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F869D-A87D-5A4D-A4D8-55D4242A9E89}"/>
              </a:ext>
            </a:extLst>
          </p:cNvPr>
          <p:cNvSpPr>
            <a:spLocks noGrp="1"/>
          </p:cNvSpPr>
          <p:nvPr>
            <p:ph type="title"/>
          </p:nvPr>
        </p:nvSpPr>
        <p:spPr>
          <a:xfrm>
            <a:off x="300038" y="101600"/>
            <a:ext cx="8520112" cy="647700"/>
          </a:xfrm>
        </p:spPr>
        <p:txBody>
          <a:bodyPr/>
          <a:lstStyle/>
          <a:p>
            <a:r>
              <a:rPr lang="en-US" dirty="0"/>
              <a:t>Course Roadmap</a:t>
            </a:r>
          </a:p>
        </p:txBody>
      </p:sp>
      <p:sp>
        <p:nvSpPr>
          <p:cNvPr id="3" name="Content Placeholder 2">
            <a:extLst>
              <a:ext uri="{FF2B5EF4-FFF2-40B4-BE49-F238E27FC236}">
                <a16:creationId xmlns:a16="http://schemas.microsoft.com/office/drawing/2014/main" id="{7E443C96-A08D-8A44-8992-7247B13E0943}"/>
              </a:ext>
            </a:extLst>
          </p:cNvPr>
          <p:cNvSpPr>
            <a:spLocks noGrp="1"/>
          </p:cNvSpPr>
          <p:nvPr>
            <p:ph idx="1"/>
          </p:nvPr>
        </p:nvSpPr>
        <p:spPr>
          <a:xfrm>
            <a:off x="295275" y="1272381"/>
            <a:ext cx="8524875" cy="4313238"/>
          </a:xfrm>
        </p:spPr>
        <p:txBody>
          <a:bodyPr/>
          <a:lstStyle/>
          <a:p>
            <a:r>
              <a:rPr lang="en-US" dirty="0"/>
              <a:t>Basic Analysis</a:t>
            </a:r>
          </a:p>
          <a:p>
            <a:pPr lvl="1"/>
            <a:r>
              <a:rPr lang="en-US" dirty="0"/>
              <a:t>Debugging</a:t>
            </a:r>
          </a:p>
          <a:p>
            <a:pPr lvl="1"/>
            <a:r>
              <a:rPr lang="en-US" dirty="0"/>
              <a:t>Reverse Engineering</a:t>
            </a:r>
          </a:p>
          <a:p>
            <a:pPr lvl="1"/>
            <a:r>
              <a:rPr lang="en-US" dirty="0"/>
              <a:t>Malware Behavior</a:t>
            </a:r>
          </a:p>
          <a:p>
            <a:r>
              <a:rPr lang="en-US" dirty="0"/>
              <a:t>Modern malware threats</a:t>
            </a:r>
          </a:p>
          <a:p>
            <a:pPr lvl="1"/>
            <a:r>
              <a:rPr lang="en-US" dirty="0"/>
              <a:t>APTs (Advanced Persistent threats)</a:t>
            </a:r>
          </a:p>
          <a:p>
            <a:pPr lvl="1"/>
            <a:r>
              <a:rPr lang="en-US" dirty="0"/>
              <a:t>Mobile malware</a:t>
            </a:r>
          </a:p>
          <a:p>
            <a:pPr lvl="1"/>
            <a:r>
              <a:rPr lang="en-US" dirty="0"/>
              <a:t>Web browser malware</a:t>
            </a:r>
          </a:p>
          <a:p>
            <a:pPr lvl="1"/>
            <a:r>
              <a:rPr lang="en-US" dirty="0"/>
              <a:t>IoT malware</a:t>
            </a:r>
          </a:p>
          <a:p>
            <a:pPr lvl="1"/>
            <a:r>
              <a:rPr lang="en-US" dirty="0"/>
              <a:t>Blockchain/smart contract malware</a:t>
            </a:r>
          </a:p>
          <a:p>
            <a:pPr lvl="1"/>
            <a:r>
              <a:rPr lang="en-US" dirty="0"/>
              <a:t>…</a:t>
            </a:r>
          </a:p>
          <a:p>
            <a:pPr lvl="1"/>
            <a:endParaRPr lang="en-US" dirty="0"/>
          </a:p>
        </p:txBody>
      </p:sp>
    </p:spTree>
    <p:extLst>
      <p:ext uri="{BB962C8B-B14F-4D97-AF65-F5344CB8AC3E}">
        <p14:creationId xmlns:p14="http://schemas.microsoft.com/office/powerpoint/2010/main" val="25051280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85DF5-07D8-BA4D-ADC7-28D1F383617F}"/>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18F9D5C-C872-2040-AE42-AEE5F3B136AB}"/>
              </a:ext>
            </a:extLst>
          </p:cNvPr>
          <p:cNvSpPr>
            <a:spLocks noGrp="1"/>
          </p:cNvSpPr>
          <p:nvPr>
            <p:ph idx="1"/>
          </p:nvPr>
        </p:nvSpPr>
        <p:spPr/>
        <p:txBody>
          <a:bodyPr/>
          <a:lstStyle/>
          <a:p>
            <a:r>
              <a:rPr lang="en-US" b="1" dirty="0">
                <a:solidFill>
                  <a:srgbClr val="00FF7B"/>
                </a:solidFill>
              </a:rPr>
              <a:t>Top Security Conference for Hacking</a:t>
            </a:r>
          </a:p>
          <a:p>
            <a:pPr lvl="1"/>
            <a:r>
              <a:rPr lang="en-US" altLang="zh-Hans" b="1" dirty="0">
                <a:solidFill>
                  <a:srgbClr val="00FF7B"/>
                </a:solidFill>
              </a:rPr>
              <a:t>Black</a:t>
            </a:r>
            <a:r>
              <a:rPr lang="zh-Hans" altLang="en-US" b="1" dirty="0">
                <a:solidFill>
                  <a:srgbClr val="00FF7B"/>
                </a:solidFill>
              </a:rPr>
              <a:t> </a:t>
            </a:r>
            <a:r>
              <a:rPr lang="en-US" altLang="zh-Hans" b="1" dirty="0">
                <a:solidFill>
                  <a:srgbClr val="00FF7B"/>
                </a:solidFill>
              </a:rPr>
              <a:t>hat</a:t>
            </a:r>
            <a:r>
              <a:rPr lang="zh-Hans" altLang="en-US" b="1" dirty="0">
                <a:solidFill>
                  <a:srgbClr val="00FF7B"/>
                </a:solidFill>
              </a:rPr>
              <a:t> </a:t>
            </a:r>
            <a:r>
              <a:rPr lang="en-US" altLang="zh-Hans" b="1" dirty="0">
                <a:solidFill>
                  <a:srgbClr val="00FF7B"/>
                </a:solidFill>
              </a:rPr>
              <a:t>USA</a:t>
            </a:r>
          </a:p>
          <a:p>
            <a:pPr lvl="1"/>
            <a:r>
              <a:rPr lang="en-US" altLang="zh-Hans" b="1" dirty="0">
                <a:solidFill>
                  <a:srgbClr val="00FF7B"/>
                </a:solidFill>
              </a:rPr>
              <a:t>DEFCON</a:t>
            </a:r>
            <a:endParaRPr lang="en-US" b="1" dirty="0">
              <a:solidFill>
                <a:srgbClr val="00FF7B"/>
              </a:solidFill>
            </a:endParaRPr>
          </a:p>
        </p:txBody>
      </p:sp>
      <p:pic>
        <p:nvPicPr>
          <p:cNvPr id="4" name="Picture 3">
            <a:extLst>
              <a:ext uri="{FF2B5EF4-FFF2-40B4-BE49-F238E27FC236}">
                <a16:creationId xmlns:a16="http://schemas.microsoft.com/office/drawing/2014/main" id="{2A8AD4AA-E5E9-8E48-81EF-4CB1286C86D6}"/>
              </a:ext>
            </a:extLst>
          </p:cNvPr>
          <p:cNvPicPr>
            <a:picLocks noChangeAspect="1"/>
          </p:cNvPicPr>
          <p:nvPr/>
        </p:nvPicPr>
        <p:blipFill>
          <a:blip r:embed="rId2"/>
          <a:stretch>
            <a:fillRect/>
          </a:stretch>
        </p:blipFill>
        <p:spPr>
          <a:xfrm>
            <a:off x="4022931" y="1860056"/>
            <a:ext cx="3378200" cy="1689100"/>
          </a:xfrm>
          <a:prstGeom prst="rect">
            <a:avLst/>
          </a:prstGeom>
        </p:spPr>
      </p:pic>
      <p:pic>
        <p:nvPicPr>
          <p:cNvPr id="5" name="Picture 4">
            <a:extLst>
              <a:ext uri="{FF2B5EF4-FFF2-40B4-BE49-F238E27FC236}">
                <a16:creationId xmlns:a16="http://schemas.microsoft.com/office/drawing/2014/main" id="{D006B3C9-6983-3144-8781-90B86F1FAAFB}"/>
              </a:ext>
            </a:extLst>
          </p:cNvPr>
          <p:cNvPicPr>
            <a:picLocks noChangeAspect="1"/>
          </p:cNvPicPr>
          <p:nvPr/>
        </p:nvPicPr>
        <p:blipFill>
          <a:blip r:embed="rId3"/>
          <a:stretch>
            <a:fillRect/>
          </a:stretch>
        </p:blipFill>
        <p:spPr>
          <a:xfrm>
            <a:off x="4111418" y="3599039"/>
            <a:ext cx="4127500" cy="1841500"/>
          </a:xfrm>
          <a:prstGeom prst="rect">
            <a:avLst/>
          </a:prstGeom>
        </p:spPr>
      </p:pic>
    </p:spTree>
    <p:extLst>
      <p:ext uri="{BB962C8B-B14F-4D97-AF65-F5344CB8AC3E}">
        <p14:creationId xmlns:p14="http://schemas.microsoft.com/office/powerpoint/2010/main" val="2224384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81925-CA88-5042-8C50-43BDCF81E69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9F10052-1405-234C-BA80-C4AEAA17BD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9139546" cy="6139543"/>
          </a:xfrm>
        </p:spPr>
      </p:pic>
    </p:spTree>
    <p:extLst>
      <p:ext uri="{BB962C8B-B14F-4D97-AF65-F5344CB8AC3E}">
        <p14:creationId xmlns:p14="http://schemas.microsoft.com/office/powerpoint/2010/main" val="744135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064D8-A5ED-184D-9FB9-F0BA590C42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62C6BD6-1D37-E34C-B791-8E0AA2C5A841}"/>
              </a:ext>
            </a:extLst>
          </p:cNvPr>
          <p:cNvSpPr>
            <a:spLocks noGrp="1"/>
          </p:cNvSpPr>
          <p:nvPr>
            <p:ph idx="1"/>
          </p:nvPr>
        </p:nvSpPr>
        <p:spPr>
          <a:xfrm>
            <a:off x="295275" y="1500951"/>
            <a:ext cx="8524875" cy="4313238"/>
          </a:xfrm>
        </p:spPr>
        <p:txBody>
          <a:bodyPr/>
          <a:lstStyle/>
          <a:p>
            <a:pPr marL="0" indent="0">
              <a:buNone/>
            </a:pPr>
            <a:r>
              <a:rPr lang="en-US" altLang="zh-Hans" dirty="0"/>
              <a:t>\</a:t>
            </a:r>
            <a:endParaRPr lang="en-US" dirty="0"/>
          </a:p>
        </p:txBody>
      </p:sp>
      <p:pic>
        <p:nvPicPr>
          <p:cNvPr id="5" name="Picture 4">
            <a:extLst>
              <a:ext uri="{FF2B5EF4-FFF2-40B4-BE49-F238E27FC236}">
                <a16:creationId xmlns:a16="http://schemas.microsoft.com/office/drawing/2014/main" id="{8807B346-3FA6-6C46-A610-1643BCCE0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391397" cy="4043548"/>
          </a:xfrm>
          <a:prstGeom prst="rect">
            <a:avLst/>
          </a:prstGeom>
        </p:spPr>
      </p:pic>
      <p:pic>
        <p:nvPicPr>
          <p:cNvPr id="7" name="Picture 6">
            <a:extLst>
              <a:ext uri="{FF2B5EF4-FFF2-40B4-BE49-F238E27FC236}">
                <a16:creationId xmlns:a16="http://schemas.microsoft.com/office/drawing/2014/main" id="{F5CDBC90-C66D-6446-8E7E-1BB27FACC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373"/>
            <a:ext cx="9144000" cy="6073254"/>
          </a:xfrm>
          <a:prstGeom prst="rect">
            <a:avLst/>
          </a:prstGeom>
        </p:spPr>
      </p:pic>
    </p:spTree>
    <p:extLst>
      <p:ext uri="{BB962C8B-B14F-4D97-AF65-F5344CB8AC3E}">
        <p14:creationId xmlns:p14="http://schemas.microsoft.com/office/powerpoint/2010/main" val="3351289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3" name="内容占位符 2"/>
          <p:cNvSpPr>
            <a:spLocks noGrp="1"/>
          </p:cNvSpPr>
          <p:nvPr>
            <p:ph idx="1"/>
          </p:nvPr>
        </p:nvSpPr>
        <p:spPr/>
        <p:txBody>
          <a:bodyPr/>
          <a:lstStyle/>
          <a:p>
            <a:endParaRPr kumimoji="1" lang="zh-CN" altLang="en-US" dirty="0"/>
          </a:p>
        </p:txBody>
      </p:sp>
      <p:sp>
        <p:nvSpPr>
          <p:cNvPr id="4" name="TextBox 5"/>
          <p:cNvSpPr txBox="1"/>
          <p:nvPr/>
        </p:nvSpPr>
        <p:spPr>
          <a:xfrm>
            <a:off x="3307988" y="2373119"/>
            <a:ext cx="2420104" cy="1015663"/>
          </a:xfrm>
          <a:prstGeom prst="rect">
            <a:avLst/>
          </a:prstGeom>
          <a:noFill/>
        </p:spPr>
        <p:txBody>
          <a:bodyPr wrap="none" rtlCol="0">
            <a:spAutoFit/>
          </a:bodyPr>
          <a:lstStyle/>
          <a:p>
            <a:r>
              <a:rPr lang="en-US" sz="6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Q &amp; A</a:t>
            </a:r>
          </a:p>
        </p:txBody>
      </p:sp>
      <p:pic>
        <p:nvPicPr>
          <p:cNvPr id="5" name="Picture 9" descr="imgres.jpe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35411" y="3385498"/>
            <a:ext cx="1662089" cy="1654702"/>
          </a:xfrm>
          <a:prstGeom prst="rect">
            <a:avLst/>
          </a:prstGeom>
        </p:spPr>
      </p:pic>
    </p:spTree>
    <p:extLst>
      <p:ext uri="{BB962C8B-B14F-4D97-AF65-F5344CB8AC3E}">
        <p14:creationId xmlns:p14="http://schemas.microsoft.com/office/powerpoint/2010/main" val="982846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20E59-46A9-9949-AAB0-6580B10FC561}"/>
              </a:ext>
            </a:extLst>
          </p:cNvPr>
          <p:cNvSpPr>
            <a:spLocks noGrp="1"/>
          </p:cNvSpPr>
          <p:nvPr>
            <p:ph type="title"/>
          </p:nvPr>
        </p:nvSpPr>
        <p:spPr/>
        <p:txBody>
          <a:bodyPr/>
          <a:lstStyle/>
          <a:p>
            <a:r>
              <a:rPr lang="en-US" altLang="zh-Hans" dirty="0"/>
              <a:t>Our</a:t>
            </a:r>
            <a:r>
              <a:rPr lang="zh-Hans" altLang="en-US" dirty="0"/>
              <a:t> </a:t>
            </a:r>
            <a:r>
              <a:rPr lang="en-US" altLang="zh-Hans" dirty="0"/>
              <a:t>approach</a:t>
            </a:r>
            <a:endParaRPr lang="en-US" dirty="0"/>
          </a:p>
        </p:txBody>
      </p:sp>
      <p:sp>
        <p:nvSpPr>
          <p:cNvPr id="3" name="Content Placeholder 2">
            <a:extLst>
              <a:ext uri="{FF2B5EF4-FFF2-40B4-BE49-F238E27FC236}">
                <a16:creationId xmlns:a16="http://schemas.microsoft.com/office/drawing/2014/main" id="{D7AECFA1-4BE0-FE41-A5E7-923D09B1AF60}"/>
              </a:ext>
            </a:extLst>
          </p:cNvPr>
          <p:cNvSpPr>
            <a:spLocks noGrp="1"/>
          </p:cNvSpPr>
          <p:nvPr>
            <p:ph idx="1"/>
          </p:nvPr>
        </p:nvSpPr>
        <p:spPr>
          <a:xfrm>
            <a:off x="295275" y="1085314"/>
            <a:ext cx="8524875" cy="4313238"/>
          </a:xfrm>
        </p:spPr>
        <p:txBody>
          <a:bodyPr/>
          <a:lstStyle/>
          <a:p>
            <a:r>
              <a:rPr lang="en-US" altLang="zh-Hans" sz="2800" b="1" dirty="0">
                <a:solidFill>
                  <a:srgbClr val="FF0000"/>
                </a:solidFill>
              </a:rPr>
              <a:t>Breakdown</a:t>
            </a:r>
            <a:r>
              <a:rPr lang="zh-Hans" altLang="en-US" sz="2800" b="1" dirty="0">
                <a:solidFill>
                  <a:srgbClr val="FF0000"/>
                </a:solidFill>
              </a:rPr>
              <a:t> </a:t>
            </a:r>
            <a:r>
              <a:rPr lang="en-US" altLang="zh-Hans" sz="2800" b="1" dirty="0">
                <a:solidFill>
                  <a:srgbClr val="FF0000"/>
                </a:solidFill>
              </a:rPr>
              <a:t>each</a:t>
            </a:r>
            <a:r>
              <a:rPr lang="zh-Hans" altLang="en-US" sz="2800" b="1" dirty="0">
                <a:solidFill>
                  <a:srgbClr val="FF0000"/>
                </a:solidFill>
              </a:rPr>
              <a:t> </a:t>
            </a:r>
            <a:r>
              <a:rPr lang="en-US" altLang="zh-Hans" sz="2800" b="1" dirty="0">
                <a:solidFill>
                  <a:srgbClr val="FF0000"/>
                </a:solidFill>
              </a:rPr>
              <a:t>topic</a:t>
            </a:r>
            <a:r>
              <a:rPr lang="zh-Hans" altLang="en-US" sz="2800" b="1" dirty="0">
                <a:solidFill>
                  <a:srgbClr val="FF0000"/>
                </a:solidFill>
              </a:rPr>
              <a:t> </a:t>
            </a:r>
            <a:r>
              <a:rPr lang="en-US" altLang="zh-Hans" sz="2800" b="1" dirty="0">
                <a:solidFill>
                  <a:srgbClr val="FF0000"/>
                </a:solidFill>
              </a:rPr>
              <a:t>into</a:t>
            </a:r>
            <a:r>
              <a:rPr lang="zh-Hans" altLang="en-US" sz="2800" b="1" dirty="0">
                <a:solidFill>
                  <a:srgbClr val="FF0000"/>
                </a:solidFill>
              </a:rPr>
              <a:t> </a:t>
            </a:r>
            <a:r>
              <a:rPr lang="en-US" altLang="zh-Hans" sz="2800" b="1" dirty="0">
                <a:solidFill>
                  <a:srgbClr val="FF0000"/>
                </a:solidFill>
              </a:rPr>
              <a:t>two</a:t>
            </a:r>
            <a:r>
              <a:rPr lang="zh-Hans" altLang="en-US" sz="2800" b="1" dirty="0">
                <a:solidFill>
                  <a:srgbClr val="FF0000"/>
                </a:solidFill>
              </a:rPr>
              <a:t> </a:t>
            </a:r>
            <a:r>
              <a:rPr lang="en-US" altLang="zh-Hans" sz="2800" b="1" dirty="0">
                <a:solidFill>
                  <a:srgbClr val="FF0000"/>
                </a:solidFill>
              </a:rPr>
              <a:t>parts:</a:t>
            </a:r>
          </a:p>
          <a:p>
            <a:pPr lvl="1"/>
            <a:r>
              <a:rPr lang="en-US" sz="2400" b="1" dirty="0"/>
              <a:t>Part I: Malware Analysis Foundations</a:t>
            </a:r>
          </a:p>
          <a:p>
            <a:pPr lvl="2"/>
            <a:r>
              <a:rPr lang="en-US" altLang="zh-Hans" sz="2400" dirty="0"/>
              <a:t>Lecture</a:t>
            </a:r>
            <a:r>
              <a:rPr lang="zh-Hans" altLang="en-US" sz="2400" dirty="0"/>
              <a:t> </a:t>
            </a:r>
            <a:endParaRPr lang="en-US" altLang="zh-Hans" sz="2400" dirty="0"/>
          </a:p>
          <a:p>
            <a:pPr lvl="2"/>
            <a:r>
              <a:rPr lang="en-US" altLang="zh-Hans" sz="2400" dirty="0"/>
              <a:t>Lab</a:t>
            </a:r>
          </a:p>
          <a:p>
            <a:pPr lvl="1"/>
            <a:r>
              <a:rPr lang="en-US" sz="2400" b="1" dirty="0"/>
              <a:t>Part II: Research Area Case Studies</a:t>
            </a:r>
            <a:r>
              <a:rPr lang="zh-Hans" altLang="en-US" sz="2400" b="1" dirty="0"/>
              <a:t> </a:t>
            </a:r>
            <a:endParaRPr lang="en-US" altLang="zh-Hans" sz="2400" b="1" dirty="0"/>
          </a:p>
          <a:p>
            <a:pPr lvl="2"/>
            <a:r>
              <a:rPr lang="en-US" altLang="zh-Hans" sz="2400" dirty="0"/>
              <a:t>Reading</a:t>
            </a:r>
            <a:r>
              <a:rPr lang="zh-Hans" altLang="en-US" sz="2400" dirty="0"/>
              <a:t> </a:t>
            </a:r>
            <a:r>
              <a:rPr lang="en-US" altLang="zh-Hans" sz="2400" dirty="0"/>
              <a:t>paper</a:t>
            </a:r>
            <a:r>
              <a:rPr lang="zh-Hans" altLang="en-US" sz="2400" dirty="0"/>
              <a:t> </a:t>
            </a:r>
            <a:r>
              <a:rPr lang="en-US" altLang="zh-Hans" sz="2400" dirty="0"/>
              <a:t>and</a:t>
            </a:r>
            <a:r>
              <a:rPr lang="zh-Hans" altLang="en-US" sz="2400" dirty="0"/>
              <a:t> </a:t>
            </a:r>
            <a:r>
              <a:rPr lang="en-US" altLang="zh-Hans" sz="2400" dirty="0"/>
              <a:t>answer</a:t>
            </a:r>
            <a:r>
              <a:rPr lang="zh-Hans" altLang="en-US" sz="2400" dirty="0"/>
              <a:t> </a:t>
            </a:r>
            <a:r>
              <a:rPr lang="en-US" altLang="zh-Hans" sz="2400" dirty="0"/>
              <a:t>some</a:t>
            </a:r>
            <a:r>
              <a:rPr lang="zh-Hans" altLang="en-US" sz="2400" dirty="0"/>
              <a:t> </a:t>
            </a:r>
            <a:r>
              <a:rPr lang="en-US" altLang="zh-Hans" sz="2400" dirty="0"/>
              <a:t>questions</a:t>
            </a:r>
            <a:r>
              <a:rPr lang="zh-Hans" altLang="en-US" sz="2400" dirty="0"/>
              <a:t> </a:t>
            </a:r>
            <a:r>
              <a:rPr lang="en-US" altLang="zh-Hans" sz="2400" dirty="0"/>
              <a:t>(Reading</a:t>
            </a:r>
            <a:r>
              <a:rPr lang="zh-Hans" altLang="en-US" sz="2400" dirty="0"/>
              <a:t> </a:t>
            </a:r>
            <a:r>
              <a:rPr lang="en-US" altLang="zh-Hans" sz="2400" dirty="0"/>
              <a:t>Homework)</a:t>
            </a:r>
          </a:p>
          <a:p>
            <a:pPr lvl="2"/>
            <a:r>
              <a:rPr lang="en-US" altLang="zh-Hans" sz="2400" dirty="0"/>
              <a:t>Group</a:t>
            </a:r>
            <a:r>
              <a:rPr lang="zh-Hans" altLang="en-US" sz="2400" dirty="0"/>
              <a:t> </a:t>
            </a:r>
            <a:r>
              <a:rPr lang="en-US" altLang="zh-Hans" sz="2400" dirty="0"/>
              <a:t>Presentation and Discussion</a:t>
            </a:r>
            <a:endParaRPr lang="en-US" sz="2400" dirty="0"/>
          </a:p>
          <a:p>
            <a:pPr lvl="2"/>
            <a:endParaRPr lang="en-US" sz="2400" dirty="0"/>
          </a:p>
          <a:p>
            <a:pPr lvl="1"/>
            <a:endParaRPr lang="en-US" dirty="0"/>
          </a:p>
        </p:txBody>
      </p:sp>
    </p:spTree>
    <p:extLst>
      <p:ext uri="{BB962C8B-B14F-4D97-AF65-F5344CB8AC3E}">
        <p14:creationId xmlns:p14="http://schemas.microsoft.com/office/powerpoint/2010/main" val="1312152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1CC9-067C-0344-883F-9DE8E45E4212}"/>
              </a:ext>
            </a:extLst>
          </p:cNvPr>
          <p:cNvSpPr>
            <a:spLocks noGrp="1"/>
          </p:cNvSpPr>
          <p:nvPr>
            <p:ph type="title"/>
          </p:nvPr>
        </p:nvSpPr>
        <p:spPr/>
        <p:txBody>
          <a:bodyPr/>
          <a:lstStyle/>
          <a:p>
            <a:r>
              <a:rPr lang="en-US" dirty="0"/>
              <a:t>What is malware?</a:t>
            </a:r>
          </a:p>
        </p:txBody>
      </p:sp>
      <p:sp>
        <p:nvSpPr>
          <p:cNvPr id="3" name="Content Placeholder 2">
            <a:extLst>
              <a:ext uri="{FF2B5EF4-FFF2-40B4-BE49-F238E27FC236}">
                <a16:creationId xmlns:a16="http://schemas.microsoft.com/office/drawing/2014/main" id="{9F61AC16-E423-194A-AFDB-4DAB62CA5926}"/>
              </a:ext>
            </a:extLst>
          </p:cNvPr>
          <p:cNvSpPr>
            <a:spLocks noGrp="1"/>
          </p:cNvSpPr>
          <p:nvPr>
            <p:ph idx="1"/>
          </p:nvPr>
        </p:nvSpPr>
        <p:spPr/>
        <p:txBody>
          <a:bodyPr/>
          <a:lstStyle/>
          <a:p>
            <a:r>
              <a:rPr lang="en-US" dirty="0"/>
              <a:t>Some common names… </a:t>
            </a:r>
          </a:p>
          <a:p>
            <a:pPr lvl="1"/>
            <a:r>
              <a:rPr lang="en-US" dirty="0"/>
              <a:t>Trojan, virus, worm, RAT, rootkit </a:t>
            </a:r>
          </a:p>
          <a:p>
            <a:pPr lvl="1"/>
            <a:r>
              <a:rPr lang="en-US" dirty="0"/>
              <a:t>A piece of software that is intended to perform unwanted activities on a machine </a:t>
            </a:r>
          </a:p>
          <a:p>
            <a:r>
              <a:rPr lang="en-US" dirty="0"/>
              <a:t> Some examples of malicious behavior... </a:t>
            </a:r>
          </a:p>
          <a:p>
            <a:pPr lvl="1"/>
            <a:r>
              <a:rPr lang="en-US" dirty="0"/>
              <a:t>Serving ads, stealing data, consuming resources </a:t>
            </a:r>
          </a:p>
          <a:p>
            <a:pPr lvl="1"/>
            <a:r>
              <a:rPr lang="en-US" dirty="0"/>
              <a:t>Others?</a:t>
            </a:r>
          </a:p>
        </p:txBody>
      </p:sp>
    </p:spTree>
    <p:extLst>
      <p:ext uri="{BB962C8B-B14F-4D97-AF65-F5344CB8AC3E}">
        <p14:creationId xmlns:p14="http://schemas.microsoft.com/office/powerpoint/2010/main" val="1970520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21AE8-9612-8142-B22C-FC56B805D08C}"/>
              </a:ext>
            </a:extLst>
          </p:cNvPr>
          <p:cNvSpPr>
            <a:spLocks noGrp="1"/>
          </p:cNvSpPr>
          <p:nvPr>
            <p:ph type="title"/>
          </p:nvPr>
        </p:nvSpPr>
        <p:spPr/>
        <p:txBody>
          <a:bodyPr/>
          <a:lstStyle/>
          <a:p>
            <a:r>
              <a:rPr lang="en-US" dirty="0"/>
              <a:t>Why do people write malware?</a:t>
            </a:r>
          </a:p>
        </p:txBody>
      </p:sp>
      <p:sp>
        <p:nvSpPr>
          <p:cNvPr id="3" name="Content Placeholder 2">
            <a:extLst>
              <a:ext uri="{FF2B5EF4-FFF2-40B4-BE49-F238E27FC236}">
                <a16:creationId xmlns:a16="http://schemas.microsoft.com/office/drawing/2014/main" id="{197EE1E5-CC3E-BB4D-80F8-0E903E12813E}"/>
              </a:ext>
            </a:extLst>
          </p:cNvPr>
          <p:cNvSpPr>
            <a:spLocks noGrp="1"/>
          </p:cNvSpPr>
          <p:nvPr>
            <p:ph idx="1"/>
          </p:nvPr>
        </p:nvSpPr>
        <p:spPr/>
        <p:txBody>
          <a:bodyPr/>
          <a:lstStyle/>
          <a:p>
            <a:r>
              <a:rPr lang="en-US" dirty="0"/>
              <a:t>Morris Worm</a:t>
            </a:r>
          </a:p>
          <a:p>
            <a:pPr lvl="1"/>
            <a:r>
              <a:rPr lang="en-US" dirty="0"/>
              <a:t>On accident </a:t>
            </a:r>
          </a:p>
          <a:p>
            <a:pPr lvl="1"/>
            <a:r>
              <a:rPr lang="en-US" dirty="0"/>
              <a:t>Purpose: “gauge the size of the internet” </a:t>
            </a:r>
          </a:p>
          <a:p>
            <a:pPr lvl="1"/>
            <a:r>
              <a:rPr lang="en-US" dirty="0"/>
              <a:t>What happened: Fork bomb</a:t>
            </a:r>
          </a:p>
        </p:txBody>
      </p:sp>
      <p:pic>
        <p:nvPicPr>
          <p:cNvPr id="4" name="Picture 3">
            <a:extLst>
              <a:ext uri="{FF2B5EF4-FFF2-40B4-BE49-F238E27FC236}">
                <a16:creationId xmlns:a16="http://schemas.microsoft.com/office/drawing/2014/main" id="{F8B01084-04FB-AB44-BB18-09A681DC5BEE}"/>
              </a:ext>
            </a:extLst>
          </p:cNvPr>
          <p:cNvPicPr>
            <a:picLocks noChangeAspect="1"/>
          </p:cNvPicPr>
          <p:nvPr/>
        </p:nvPicPr>
        <p:blipFill>
          <a:blip r:embed="rId2"/>
          <a:stretch>
            <a:fillRect/>
          </a:stretch>
        </p:blipFill>
        <p:spPr>
          <a:xfrm>
            <a:off x="2112962" y="3245104"/>
            <a:ext cx="4889500" cy="3098800"/>
          </a:xfrm>
          <a:prstGeom prst="rect">
            <a:avLst/>
          </a:prstGeom>
        </p:spPr>
      </p:pic>
    </p:spTree>
    <p:extLst>
      <p:ext uri="{BB962C8B-B14F-4D97-AF65-F5344CB8AC3E}">
        <p14:creationId xmlns:p14="http://schemas.microsoft.com/office/powerpoint/2010/main" val="3966547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0313-AFCF-6648-92B9-E81BD5B5D4F6}"/>
              </a:ext>
            </a:extLst>
          </p:cNvPr>
          <p:cNvSpPr>
            <a:spLocks noGrp="1"/>
          </p:cNvSpPr>
          <p:nvPr>
            <p:ph type="title"/>
          </p:nvPr>
        </p:nvSpPr>
        <p:spPr/>
        <p:txBody>
          <a:bodyPr/>
          <a:lstStyle/>
          <a:p>
            <a:r>
              <a:rPr lang="en-US" dirty="0"/>
              <a:t>Why do people write malware?</a:t>
            </a:r>
          </a:p>
        </p:txBody>
      </p:sp>
      <p:pic>
        <p:nvPicPr>
          <p:cNvPr id="6" name="Content Placeholder 5" descr="A screenshot of a cell phone&#13;&#10;&#13;&#10;Description automatically generated">
            <a:extLst>
              <a:ext uri="{FF2B5EF4-FFF2-40B4-BE49-F238E27FC236}">
                <a16:creationId xmlns:a16="http://schemas.microsoft.com/office/drawing/2014/main" id="{8F867534-AFAB-A143-9BB0-4B9BE97445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64594" y="3605816"/>
            <a:ext cx="4191000" cy="2298700"/>
          </a:xfrm>
        </p:spPr>
      </p:pic>
      <p:sp>
        <p:nvSpPr>
          <p:cNvPr id="7" name="Content Placeholder 2">
            <a:extLst>
              <a:ext uri="{FF2B5EF4-FFF2-40B4-BE49-F238E27FC236}">
                <a16:creationId xmlns:a16="http://schemas.microsoft.com/office/drawing/2014/main" id="{DA45F080-AADD-4E42-8743-90B1A7C5CC21}"/>
              </a:ext>
            </a:extLst>
          </p:cNvPr>
          <p:cNvSpPr txBox="1">
            <a:spLocks/>
          </p:cNvSpPr>
          <p:nvPr/>
        </p:nvSpPr>
        <p:spPr bwMode="auto">
          <a:xfrm>
            <a:off x="295275" y="1489075"/>
            <a:ext cx="8524875" cy="431323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80975" indent="-180975" algn="l" rtl="0" eaLnBrk="0" fontAlgn="base" hangingPunct="0">
              <a:spcBef>
                <a:spcPct val="0"/>
              </a:spcBef>
              <a:spcAft>
                <a:spcPct val="40000"/>
              </a:spcAft>
              <a:buFont typeface="Wingdings" charset="0"/>
              <a:buChar char="§"/>
              <a:defRPr kumimoji="1" sz="2000">
                <a:solidFill>
                  <a:schemeClr val="tx1"/>
                </a:solidFill>
                <a:latin typeface="+mn-lt"/>
                <a:ea typeface="宋体" charset="0"/>
                <a:cs typeface="+mn-cs"/>
              </a:defRPr>
            </a:lvl1pPr>
            <a:lvl2pPr marL="444500" indent="-261938" algn="l" rtl="0" eaLnBrk="0" fontAlgn="base" hangingPunct="0">
              <a:spcBef>
                <a:spcPct val="0"/>
              </a:spcBef>
              <a:spcAft>
                <a:spcPct val="40000"/>
              </a:spcAft>
              <a:buChar char="–"/>
              <a:defRPr kumimoji="1">
                <a:solidFill>
                  <a:schemeClr val="tx1"/>
                </a:solidFill>
                <a:latin typeface="+mn-lt"/>
                <a:ea typeface="Arial" charset="0"/>
                <a:cs typeface="+mn-cs"/>
              </a:defRPr>
            </a:lvl2pPr>
            <a:lvl3pPr marL="720725" indent="-274638" algn="l" rtl="0" eaLnBrk="0" fontAlgn="base" hangingPunct="0">
              <a:spcBef>
                <a:spcPct val="0"/>
              </a:spcBef>
              <a:spcAft>
                <a:spcPct val="40000"/>
              </a:spcAft>
              <a:buChar char="•"/>
              <a:defRPr kumimoji="1">
                <a:solidFill>
                  <a:schemeClr val="tx1"/>
                </a:solidFill>
                <a:latin typeface="+mn-lt"/>
                <a:ea typeface="Arial" charset="0"/>
                <a:cs typeface="+mn-cs"/>
              </a:defRPr>
            </a:lvl3pPr>
            <a:lvl4pPr marL="987425" indent="-265113" algn="l" rtl="0" eaLnBrk="0" fontAlgn="base" hangingPunct="0">
              <a:spcBef>
                <a:spcPct val="0"/>
              </a:spcBef>
              <a:spcAft>
                <a:spcPct val="40000"/>
              </a:spcAft>
              <a:buChar char="–"/>
              <a:defRPr kumimoji="1">
                <a:solidFill>
                  <a:schemeClr val="tx1"/>
                </a:solidFill>
                <a:latin typeface="+mn-lt"/>
                <a:ea typeface="Arial" charset="0"/>
                <a:cs typeface="+mn-cs"/>
              </a:defRPr>
            </a:lvl4pPr>
            <a:lvl5pPr marL="1254125" indent="-265113" algn="l" rtl="0" eaLnBrk="0" fontAlgn="base" hangingPunct="0">
              <a:spcBef>
                <a:spcPct val="0"/>
              </a:spcBef>
              <a:spcAft>
                <a:spcPct val="40000"/>
              </a:spcAft>
              <a:buChar char="»"/>
              <a:defRPr kumimoji="1">
                <a:solidFill>
                  <a:schemeClr val="tx1"/>
                </a:solidFill>
                <a:latin typeface="+mn-lt"/>
                <a:ea typeface="Arial" charset="0"/>
                <a:cs typeface="+mn-cs"/>
              </a:defRPr>
            </a:lvl5pPr>
            <a:lvl6pPr marL="1711325" indent="-265113" algn="l" rtl="0" fontAlgn="base">
              <a:spcBef>
                <a:spcPct val="0"/>
              </a:spcBef>
              <a:spcAft>
                <a:spcPct val="40000"/>
              </a:spcAft>
              <a:buChar char="»"/>
              <a:defRPr>
                <a:solidFill>
                  <a:schemeClr val="tx1"/>
                </a:solidFill>
                <a:latin typeface="+mn-lt"/>
                <a:cs typeface="+mn-cs"/>
              </a:defRPr>
            </a:lvl6pPr>
            <a:lvl7pPr marL="2168525" indent="-265113" algn="l" rtl="0" fontAlgn="base">
              <a:spcBef>
                <a:spcPct val="0"/>
              </a:spcBef>
              <a:spcAft>
                <a:spcPct val="40000"/>
              </a:spcAft>
              <a:buChar char="»"/>
              <a:defRPr>
                <a:solidFill>
                  <a:schemeClr val="tx1"/>
                </a:solidFill>
                <a:latin typeface="+mn-lt"/>
                <a:cs typeface="+mn-cs"/>
              </a:defRPr>
            </a:lvl7pPr>
            <a:lvl8pPr marL="2625725" indent="-265113" algn="l" rtl="0" fontAlgn="base">
              <a:spcBef>
                <a:spcPct val="0"/>
              </a:spcBef>
              <a:spcAft>
                <a:spcPct val="40000"/>
              </a:spcAft>
              <a:buChar char="»"/>
              <a:defRPr>
                <a:solidFill>
                  <a:schemeClr val="tx1"/>
                </a:solidFill>
                <a:latin typeface="+mn-lt"/>
                <a:cs typeface="+mn-cs"/>
              </a:defRPr>
            </a:lvl8pPr>
            <a:lvl9pPr marL="3082925" indent="-265113" algn="l" rtl="0" fontAlgn="base">
              <a:spcBef>
                <a:spcPct val="0"/>
              </a:spcBef>
              <a:spcAft>
                <a:spcPct val="40000"/>
              </a:spcAft>
              <a:buChar char="»"/>
              <a:defRPr>
                <a:solidFill>
                  <a:schemeClr val="tx1"/>
                </a:solidFill>
                <a:latin typeface="+mn-lt"/>
                <a:cs typeface="+mn-cs"/>
              </a:defRPr>
            </a:lvl9pPr>
          </a:lstStyle>
          <a:p>
            <a:r>
              <a:rPr lang="en-US" kern="0" dirty="0"/>
              <a:t>Once upon a time… (25 Years Ago)</a:t>
            </a:r>
          </a:p>
          <a:p>
            <a:pPr lvl="1"/>
            <a:r>
              <a:rPr lang="en-US" kern="0" dirty="0"/>
              <a:t>Just for fun</a:t>
            </a:r>
          </a:p>
          <a:p>
            <a:pPr lvl="1"/>
            <a:r>
              <a:rPr lang="en-US" dirty="0"/>
              <a:t>Spread to other machines &amp; display a message</a:t>
            </a:r>
            <a:endParaRPr lang="en-US" kern="0" dirty="0"/>
          </a:p>
        </p:txBody>
      </p:sp>
    </p:spTree>
    <p:extLst>
      <p:ext uri="{BB962C8B-B14F-4D97-AF65-F5344CB8AC3E}">
        <p14:creationId xmlns:p14="http://schemas.microsoft.com/office/powerpoint/2010/main" val="1498725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9E94D-8A52-E04E-B128-B183D00343D9}"/>
              </a:ext>
            </a:extLst>
          </p:cNvPr>
          <p:cNvSpPr>
            <a:spLocks noGrp="1"/>
          </p:cNvSpPr>
          <p:nvPr>
            <p:ph type="title"/>
          </p:nvPr>
        </p:nvSpPr>
        <p:spPr/>
        <p:txBody>
          <a:bodyPr/>
          <a:lstStyle/>
          <a:p>
            <a:r>
              <a:rPr lang="en-US" dirty="0"/>
              <a:t>Why do people write malware?</a:t>
            </a:r>
          </a:p>
        </p:txBody>
      </p:sp>
      <p:sp>
        <p:nvSpPr>
          <p:cNvPr id="3" name="Content Placeholder 2">
            <a:extLst>
              <a:ext uri="{FF2B5EF4-FFF2-40B4-BE49-F238E27FC236}">
                <a16:creationId xmlns:a16="http://schemas.microsoft.com/office/drawing/2014/main" id="{67F9ED73-B426-5A43-A967-4ED4205A4A1A}"/>
              </a:ext>
            </a:extLst>
          </p:cNvPr>
          <p:cNvSpPr>
            <a:spLocks noGrp="1"/>
          </p:cNvSpPr>
          <p:nvPr>
            <p:ph idx="1"/>
          </p:nvPr>
        </p:nvSpPr>
        <p:spPr>
          <a:xfrm>
            <a:off x="300038" y="1050163"/>
            <a:ext cx="3196197" cy="4313238"/>
          </a:xfrm>
        </p:spPr>
        <p:txBody>
          <a:bodyPr/>
          <a:lstStyle/>
          <a:p>
            <a:r>
              <a:rPr lang="en-US" dirty="0"/>
              <a:t>Today</a:t>
            </a:r>
          </a:p>
          <a:p>
            <a:pPr lvl="1"/>
            <a:r>
              <a:rPr lang="en-US" sz="3600" dirty="0"/>
              <a:t> </a:t>
            </a:r>
            <a:r>
              <a:rPr lang="en-US" sz="3600" dirty="0">
                <a:solidFill>
                  <a:srgbClr val="00B050"/>
                </a:solidFill>
              </a:rPr>
              <a:t>$$$</a:t>
            </a:r>
          </a:p>
          <a:p>
            <a:r>
              <a:rPr lang="en-US" dirty="0"/>
              <a:t>Organizations buy malware </a:t>
            </a:r>
          </a:p>
          <a:p>
            <a:pPr lvl="1"/>
            <a:r>
              <a:rPr lang="en-US" dirty="0"/>
              <a:t>Steal passwords, credit cards, bank info, ransoms, intellectual property, trade secrets</a:t>
            </a:r>
          </a:p>
          <a:p>
            <a:pPr lvl="1"/>
            <a:r>
              <a:rPr lang="en-US" dirty="0"/>
              <a:t>They can use this info or sell it</a:t>
            </a:r>
          </a:p>
        </p:txBody>
      </p:sp>
      <p:pic>
        <p:nvPicPr>
          <p:cNvPr id="4" name="Picture 3">
            <a:extLst>
              <a:ext uri="{FF2B5EF4-FFF2-40B4-BE49-F238E27FC236}">
                <a16:creationId xmlns:a16="http://schemas.microsoft.com/office/drawing/2014/main" id="{88E6651A-FFE9-4E43-A3A0-9E438BCEDC8E}"/>
              </a:ext>
            </a:extLst>
          </p:cNvPr>
          <p:cNvPicPr>
            <a:picLocks noChangeAspect="1"/>
          </p:cNvPicPr>
          <p:nvPr/>
        </p:nvPicPr>
        <p:blipFill>
          <a:blip r:embed="rId2"/>
          <a:stretch>
            <a:fillRect/>
          </a:stretch>
        </p:blipFill>
        <p:spPr>
          <a:xfrm>
            <a:off x="4096512" y="728908"/>
            <a:ext cx="5047488" cy="6129092"/>
          </a:xfrm>
          <a:prstGeom prst="rect">
            <a:avLst/>
          </a:prstGeom>
        </p:spPr>
      </p:pic>
    </p:spTree>
    <p:extLst>
      <p:ext uri="{BB962C8B-B14F-4D97-AF65-F5344CB8AC3E}">
        <p14:creationId xmlns:p14="http://schemas.microsoft.com/office/powerpoint/2010/main" val="992961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7EC0-60C1-1C4A-A7C3-0FF68D19CFF5}"/>
              </a:ext>
            </a:extLst>
          </p:cNvPr>
          <p:cNvSpPr>
            <a:spLocks noGrp="1"/>
          </p:cNvSpPr>
          <p:nvPr>
            <p:ph type="title"/>
          </p:nvPr>
        </p:nvSpPr>
        <p:spPr/>
        <p:txBody>
          <a:bodyPr/>
          <a:lstStyle/>
          <a:p>
            <a:r>
              <a:rPr lang="en-US" dirty="0"/>
              <a:t>Why do people write malware?</a:t>
            </a:r>
          </a:p>
        </p:txBody>
      </p:sp>
      <p:sp>
        <p:nvSpPr>
          <p:cNvPr id="3" name="Content Placeholder 2">
            <a:extLst>
              <a:ext uri="{FF2B5EF4-FFF2-40B4-BE49-F238E27FC236}">
                <a16:creationId xmlns:a16="http://schemas.microsoft.com/office/drawing/2014/main" id="{609CCEEA-A59D-9647-A18C-7DA12F491FC2}"/>
              </a:ext>
            </a:extLst>
          </p:cNvPr>
          <p:cNvSpPr>
            <a:spLocks noGrp="1"/>
          </p:cNvSpPr>
          <p:nvPr>
            <p:ph idx="1"/>
          </p:nvPr>
        </p:nvSpPr>
        <p:spPr>
          <a:xfrm>
            <a:off x="295275" y="1111123"/>
            <a:ext cx="8524875" cy="4313238"/>
          </a:xfrm>
        </p:spPr>
        <p:txBody>
          <a:bodyPr/>
          <a:lstStyle/>
          <a:p>
            <a:r>
              <a:rPr lang="en-US" dirty="0"/>
              <a:t>Future…</a:t>
            </a:r>
          </a:p>
          <a:p>
            <a:pPr lvl="1"/>
            <a:r>
              <a:rPr lang="en-US" dirty="0"/>
              <a:t>Gathering (more) Information</a:t>
            </a:r>
          </a:p>
          <a:p>
            <a:pPr lvl="1"/>
            <a:endParaRPr lang="en-US" dirty="0"/>
          </a:p>
        </p:txBody>
      </p:sp>
      <p:pic>
        <p:nvPicPr>
          <p:cNvPr id="5" name="Picture 4">
            <a:extLst>
              <a:ext uri="{FF2B5EF4-FFF2-40B4-BE49-F238E27FC236}">
                <a16:creationId xmlns:a16="http://schemas.microsoft.com/office/drawing/2014/main" id="{95C1013B-4659-4E45-AA0F-1BABC7DFF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081" y="2256536"/>
            <a:ext cx="4038600" cy="1498600"/>
          </a:xfrm>
          <a:prstGeom prst="rect">
            <a:avLst/>
          </a:prstGeom>
        </p:spPr>
      </p:pic>
      <p:pic>
        <p:nvPicPr>
          <p:cNvPr id="8" name="Picture 7">
            <a:extLst>
              <a:ext uri="{FF2B5EF4-FFF2-40B4-BE49-F238E27FC236}">
                <a16:creationId xmlns:a16="http://schemas.microsoft.com/office/drawing/2014/main" id="{6F0BD934-9854-1748-B7BA-3DFC0E5952E3}"/>
              </a:ext>
            </a:extLst>
          </p:cNvPr>
          <p:cNvPicPr>
            <a:picLocks noChangeAspect="1"/>
          </p:cNvPicPr>
          <p:nvPr/>
        </p:nvPicPr>
        <p:blipFill>
          <a:blip r:embed="rId3"/>
          <a:stretch>
            <a:fillRect/>
          </a:stretch>
        </p:blipFill>
        <p:spPr>
          <a:xfrm>
            <a:off x="4748531" y="749300"/>
            <a:ext cx="4395469" cy="3005836"/>
          </a:xfrm>
          <a:prstGeom prst="rect">
            <a:avLst/>
          </a:prstGeom>
        </p:spPr>
      </p:pic>
      <p:pic>
        <p:nvPicPr>
          <p:cNvPr id="11" name="Picture 10" descr="A screenshot of a cell phone&#13;&#10;&#13;&#10;Description automatically generated">
            <a:extLst>
              <a:ext uri="{FF2B5EF4-FFF2-40B4-BE49-F238E27FC236}">
                <a16:creationId xmlns:a16="http://schemas.microsoft.com/office/drawing/2014/main" id="{C8135ABD-2067-BA49-92B8-0B0F1626AF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6949" y="3885196"/>
            <a:ext cx="2963164" cy="2871204"/>
          </a:xfrm>
          <a:prstGeom prst="rect">
            <a:avLst/>
          </a:prstGeom>
        </p:spPr>
      </p:pic>
    </p:spTree>
    <p:extLst>
      <p:ext uri="{BB962C8B-B14F-4D97-AF65-F5344CB8AC3E}">
        <p14:creationId xmlns:p14="http://schemas.microsoft.com/office/powerpoint/2010/main" val="389578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57EC0-60C1-1C4A-A7C3-0FF68D19CFF5}"/>
              </a:ext>
            </a:extLst>
          </p:cNvPr>
          <p:cNvSpPr>
            <a:spLocks noGrp="1"/>
          </p:cNvSpPr>
          <p:nvPr>
            <p:ph type="title"/>
          </p:nvPr>
        </p:nvSpPr>
        <p:spPr/>
        <p:txBody>
          <a:bodyPr/>
          <a:lstStyle/>
          <a:p>
            <a:r>
              <a:rPr lang="en-US" dirty="0"/>
              <a:t>Why do people write malware?</a:t>
            </a:r>
          </a:p>
        </p:txBody>
      </p:sp>
      <p:sp>
        <p:nvSpPr>
          <p:cNvPr id="3" name="Content Placeholder 2">
            <a:extLst>
              <a:ext uri="{FF2B5EF4-FFF2-40B4-BE49-F238E27FC236}">
                <a16:creationId xmlns:a16="http://schemas.microsoft.com/office/drawing/2014/main" id="{609CCEEA-A59D-9647-A18C-7DA12F491FC2}"/>
              </a:ext>
            </a:extLst>
          </p:cNvPr>
          <p:cNvSpPr>
            <a:spLocks noGrp="1"/>
          </p:cNvSpPr>
          <p:nvPr>
            <p:ph idx="1"/>
          </p:nvPr>
        </p:nvSpPr>
        <p:spPr>
          <a:xfrm>
            <a:off x="295275" y="1111123"/>
            <a:ext cx="8524875" cy="4313238"/>
          </a:xfrm>
        </p:spPr>
        <p:txBody>
          <a:bodyPr/>
          <a:lstStyle/>
          <a:p>
            <a:r>
              <a:rPr lang="en-US" dirty="0"/>
              <a:t>Future…</a:t>
            </a:r>
          </a:p>
          <a:p>
            <a:pPr lvl="1"/>
            <a:r>
              <a:rPr lang="en-US" dirty="0"/>
              <a:t>Spread False Information</a:t>
            </a:r>
          </a:p>
          <a:p>
            <a:pPr lvl="1"/>
            <a:endParaRPr lang="en-US" dirty="0"/>
          </a:p>
        </p:txBody>
      </p:sp>
      <p:pic>
        <p:nvPicPr>
          <p:cNvPr id="6" name="Picture 5" descr="A screenshot of a cell phone&#13;&#10;&#13;&#10;Description automatically generated">
            <a:extLst>
              <a:ext uri="{FF2B5EF4-FFF2-40B4-BE49-F238E27FC236}">
                <a16:creationId xmlns:a16="http://schemas.microsoft.com/office/drawing/2014/main" id="{00DF4F93-5D2F-2F46-A267-CBC917030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68027"/>
            <a:ext cx="9144000" cy="1828800"/>
          </a:xfrm>
          <a:prstGeom prst="rect">
            <a:avLst/>
          </a:prstGeom>
        </p:spPr>
      </p:pic>
      <p:sp>
        <p:nvSpPr>
          <p:cNvPr id="7" name="Rectangle 6">
            <a:extLst>
              <a:ext uri="{FF2B5EF4-FFF2-40B4-BE49-F238E27FC236}">
                <a16:creationId xmlns:a16="http://schemas.microsoft.com/office/drawing/2014/main" id="{B660BECF-0476-D149-A622-8F00E504AC2D}"/>
              </a:ext>
            </a:extLst>
          </p:cNvPr>
          <p:cNvSpPr/>
          <p:nvPr/>
        </p:nvSpPr>
        <p:spPr>
          <a:xfrm>
            <a:off x="323850" y="3772331"/>
            <a:ext cx="6937941" cy="400110"/>
          </a:xfrm>
          <a:prstGeom prst="rect">
            <a:avLst/>
          </a:prstGeom>
        </p:spPr>
        <p:txBody>
          <a:bodyPr wrap="square">
            <a:spAutoFit/>
          </a:bodyPr>
          <a:lstStyle/>
          <a:p>
            <a:r>
              <a:rPr lang="en-US" dirty="0">
                <a:solidFill>
                  <a:srgbClr val="0563C2"/>
                </a:solidFill>
                <a:latin typeface="Helvetica" pitchFamily="2" charset="0"/>
              </a:rPr>
              <a:t>https://</a:t>
            </a:r>
            <a:r>
              <a:rPr lang="en-US" dirty="0" err="1">
                <a:solidFill>
                  <a:srgbClr val="0563C2"/>
                </a:solidFill>
                <a:latin typeface="Helvetica" pitchFamily="2" charset="0"/>
              </a:rPr>
              <a:t>www.youtube.com</a:t>
            </a:r>
            <a:r>
              <a:rPr lang="en-US" dirty="0">
                <a:solidFill>
                  <a:srgbClr val="0563C2"/>
                </a:solidFill>
                <a:latin typeface="Helvetica" pitchFamily="2" charset="0"/>
              </a:rPr>
              <a:t>/</a:t>
            </a:r>
            <a:r>
              <a:rPr lang="en-US" dirty="0" err="1">
                <a:solidFill>
                  <a:srgbClr val="0563C2"/>
                </a:solidFill>
                <a:latin typeface="Helvetica" pitchFamily="2" charset="0"/>
              </a:rPr>
              <a:t>watch?v</a:t>
            </a:r>
            <a:r>
              <a:rPr lang="en-US" dirty="0">
                <a:solidFill>
                  <a:srgbClr val="0563C2"/>
                </a:solidFill>
                <a:latin typeface="Helvetica" pitchFamily="2" charset="0"/>
              </a:rPr>
              <a:t>=cQ54GDm1eL0</a:t>
            </a:r>
            <a:endParaRPr lang="en-US" dirty="0">
              <a:solidFill>
                <a:srgbClr val="0563C2"/>
              </a:solidFill>
              <a:effectLst/>
              <a:latin typeface="Helvetica" pitchFamily="2" charset="0"/>
            </a:endParaRPr>
          </a:p>
        </p:txBody>
      </p:sp>
      <p:pic>
        <p:nvPicPr>
          <p:cNvPr id="9" name="Picture 8" descr="A close up of a logo&#13;&#10;&#13;&#10;Description automatically generated">
            <a:extLst>
              <a:ext uri="{FF2B5EF4-FFF2-40B4-BE49-F238E27FC236}">
                <a16:creationId xmlns:a16="http://schemas.microsoft.com/office/drawing/2014/main" id="{61C3FD5F-B816-0D47-9B23-48718CB27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15" y="4320428"/>
            <a:ext cx="8267700" cy="1917700"/>
          </a:xfrm>
          <a:prstGeom prst="rect">
            <a:avLst/>
          </a:prstGeom>
        </p:spPr>
      </p:pic>
    </p:spTree>
    <p:extLst>
      <p:ext uri="{BB962C8B-B14F-4D97-AF65-F5344CB8AC3E}">
        <p14:creationId xmlns:p14="http://schemas.microsoft.com/office/powerpoint/2010/main" val="2078166347"/>
      </p:ext>
    </p:extLst>
  </p:cSld>
  <p:clrMapOvr>
    <a:masterClrMapping/>
  </p:clrMapOvr>
</p:sld>
</file>

<file path=ppt/theme/theme1.xml><?xml version="1.0" encoding="utf-8"?>
<a:theme xmlns:a="http://schemas.openxmlformats.org/drawingml/2006/main" name="Standard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rtlCol="0"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35781</TotalTime>
  <Words>545</Words>
  <Application>Microsoft Macintosh PowerPoint</Application>
  <PresentationFormat>On-screen Show (4:3)</PresentationFormat>
  <Paragraphs>95</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Open Sans</vt:lpstr>
      <vt:lpstr>Agency FB</vt:lpstr>
      <vt:lpstr>Arial</vt:lpstr>
      <vt:lpstr>Franklin Gothic Book</vt:lpstr>
      <vt:lpstr>Franklin Gothic Medium</vt:lpstr>
      <vt:lpstr>Helvetica</vt:lpstr>
      <vt:lpstr>Times</vt:lpstr>
      <vt:lpstr>Wingdings</vt:lpstr>
      <vt:lpstr>Standarddesign</vt:lpstr>
      <vt:lpstr>PowerPoint Presentation</vt:lpstr>
      <vt:lpstr>Course Roadmap</vt:lpstr>
      <vt:lpstr>Our approach</vt:lpstr>
      <vt:lpstr>What is malware?</vt:lpstr>
      <vt:lpstr>Why do people write malware?</vt:lpstr>
      <vt:lpstr>Why do people write malware?</vt:lpstr>
      <vt:lpstr>Why do people write malware?</vt:lpstr>
      <vt:lpstr>Why do people write malware?</vt:lpstr>
      <vt:lpstr>Why do people write malware?</vt:lpstr>
      <vt:lpstr>Why do people write malware?</vt:lpstr>
      <vt:lpstr>Our project – Disinformation in AR</vt:lpstr>
      <vt:lpstr>Our project – Disinformation in AR</vt:lpstr>
      <vt:lpstr>Why analyze malware?</vt:lpstr>
      <vt:lpstr>General perspectives and attack research </vt:lpstr>
      <vt:lpstr>PowerPoint Presentation</vt:lpstr>
      <vt:lpstr>Top computer security conference</vt:lpstr>
      <vt:lpstr>Top computer security conference</vt:lpstr>
      <vt:lpstr>Top computer security conference</vt:lpstr>
      <vt:lpstr>Top computer security conference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quake0day</dc:creator>
  <dc:description>PresentationLoad.com</dc:description>
  <cp:lastModifiedBy>Chen, Si</cp:lastModifiedBy>
  <cp:revision>879</cp:revision>
  <dcterms:created xsi:type="dcterms:W3CDTF">2011-12-10T02:50:46Z</dcterms:created>
  <dcterms:modified xsi:type="dcterms:W3CDTF">2019-01-22T19:24:07Z</dcterms:modified>
</cp:coreProperties>
</file>