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87" r:id="rId2"/>
    <p:sldId id="932" r:id="rId3"/>
    <p:sldId id="944" r:id="rId4"/>
    <p:sldId id="939" r:id="rId5"/>
    <p:sldId id="804" r:id="rId6"/>
    <p:sldId id="933" r:id="rId7"/>
    <p:sldId id="806" r:id="rId8"/>
    <p:sldId id="934" r:id="rId9"/>
    <p:sldId id="809" r:id="rId10"/>
    <p:sldId id="807" r:id="rId11"/>
    <p:sldId id="935" r:id="rId12"/>
    <p:sldId id="936" r:id="rId13"/>
    <p:sldId id="937" r:id="rId14"/>
    <p:sldId id="938" r:id="rId15"/>
    <p:sldId id="940" r:id="rId16"/>
    <p:sldId id="941" r:id="rId17"/>
    <p:sldId id="942" r:id="rId18"/>
    <p:sldId id="943" r:id="rId19"/>
    <p:sldId id="945" r:id="rId20"/>
    <p:sldId id="948" r:id="rId21"/>
    <p:sldId id="946" r:id="rId22"/>
    <p:sldId id="947" r:id="rId23"/>
    <p:sldId id="962" r:id="rId24"/>
    <p:sldId id="949" r:id="rId25"/>
    <p:sldId id="950" r:id="rId26"/>
    <p:sldId id="951" r:id="rId27"/>
    <p:sldId id="952" r:id="rId28"/>
    <p:sldId id="956" r:id="rId29"/>
    <p:sldId id="957" r:id="rId30"/>
    <p:sldId id="960" r:id="rId31"/>
    <p:sldId id="958" r:id="rId32"/>
    <p:sldId id="959" r:id="rId33"/>
    <p:sldId id="953" r:id="rId34"/>
    <p:sldId id="954" r:id="rId35"/>
    <p:sldId id="955" r:id="rId36"/>
    <p:sldId id="961" r:id="rId37"/>
    <p:sldId id="71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10BEB"/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8" autoAdjust="0"/>
    <p:restoredTop sz="83333"/>
  </p:normalViewPr>
  <p:slideViewPr>
    <p:cSldViewPr snapToGrid="0" snapToObjects="1">
      <p:cViewPr varScale="1">
        <p:scale>
          <a:sx n="105" d="100"/>
          <a:sy n="105" d="100"/>
        </p:scale>
        <p:origin x="25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22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81712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428017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31647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11821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6914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Isseus</a:t>
            </a:r>
            <a:r>
              <a:rPr lang="en-US" altLang="zh-CN" dirty="0"/>
              <a:t>:</a:t>
            </a:r>
          </a:p>
          <a:p>
            <a:pPr marL="228600" indent="-228600">
              <a:buAutoNum type="arabicPeriod"/>
            </a:pP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hook?</a:t>
            </a:r>
          </a:p>
          <a:p>
            <a:pPr marL="228600" indent="-228600">
              <a:buAutoNum type="arabicPeriod"/>
            </a:pP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Process?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hook?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859434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85763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62401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6134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20619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213403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2488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579276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2776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69680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18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47510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65815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7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pplication_software" TargetMode="External"/><Relationship Id="rId3" Type="http://schemas.openxmlformats.org/officeDocument/2006/relationships/hyperlink" Target="https://en.wikipedia.org/wiki/System_programming" TargetMode="External"/><Relationship Id="rId7" Type="http://schemas.openxmlformats.org/officeDocument/2006/relationships/hyperlink" Target="https://en.wikipedia.org/wiki/Operating_syste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ersonal_computer_hardware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en.wikipedia.org/wiki/Central_processing_unit" TargetMode="External"/><Relationship Id="rId9" Type="http://schemas.openxmlformats.org/officeDocument/2006/relationships/hyperlink" Target="https://en.wikipedia.org/wiki/User_(computing)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7</a:t>
            </a:r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/583 Advanced Topics in Computer Security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Modern Malware Analysis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API Hook, Stealth process (Rootkit)</a:t>
            </a: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59749" y="-133062"/>
            <a:ext cx="19896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14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6" descr="A picture containing rain, clock, nature, object&#13;&#10;&#13;&#10;Description automatically generated">
            <a:extLst>
              <a:ext uri="{FF2B5EF4-FFF2-40B4-BE49-F238E27FC236}">
                <a16:creationId xmlns:a16="http://schemas.microsoft.com/office/drawing/2014/main" id="{BC0292AE-5682-D341-B3F7-F6CF886D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0" y="3716402"/>
            <a:ext cx="3290400" cy="21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9DC8-F0CA-9A42-9557-42BDA352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System Call and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83E2-2036-524C-B0CB-FA255AA54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942665"/>
            <a:ext cx="8524875" cy="431323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Win32 API </a:t>
            </a:r>
            <a:r>
              <a:rPr lang="en-US" dirty="0"/>
              <a:t>is a layer that </a:t>
            </a:r>
            <a:r>
              <a:rPr lang="en-US" b="1" dirty="0">
                <a:solidFill>
                  <a:srgbClr val="FF0000"/>
                </a:solidFill>
              </a:rPr>
              <a:t>runs in user mode</a:t>
            </a:r>
            <a:r>
              <a:rPr lang="en-US" dirty="0"/>
              <a:t> (ring 3). </a:t>
            </a:r>
          </a:p>
          <a:p>
            <a:r>
              <a:rPr lang="en-US" b="1" dirty="0"/>
              <a:t>Only API calls that </a:t>
            </a:r>
            <a:r>
              <a:rPr lang="en-US" b="1" dirty="0">
                <a:solidFill>
                  <a:srgbClr val="FF0000"/>
                </a:solidFill>
              </a:rPr>
              <a:t>use kernel resources </a:t>
            </a:r>
            <a:r>
              <a:rPr lang="en-US" dirty="0"/>
              <a:t>(</a:t>
            </a:r>
            <a:r>
              <a:rPr lang="en-US" dirty="0" err="1"/>
              <a:t>CreateThread</a:t>
            </a:r>
            <a:r>
              <a:rPr lang="en-US" dirty="0"/>
              <a:t>, </a:t>
            </a:r>
            <a:r>
              <a:rPr lang="en-US" dirty="0" err="1"/>
              <a:t>VirtualAlloc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 will call into the "real" operating system (</a:t>
            </a:r>
            <a:r>
              <a:rPr lang="en-US" dirty="0" err="1"/>
              <a:t>ntdll.dll</a:t>
            </a:r>
            <a:r>
              <a:rPr lang="en-US" dirty="0"/>
              <a:t>) and trap into </a:t>
            </a:r>
            <a:r>
              <a:rPr lang="en-US" b="1" dirty="0">
                <a:solidFill>
                  <a:srgbClr val="FF0000"/>
                </a:solidFill>
              </a:rPr>
              <a:t>ring 0 </a:t>
            </a:r>
            <a:r>
              <a:rPr lang="en-US" dirty="0"/>
              <a:t>with a software interrupt (</a:t>
            </a:r>
            <a:r>
              <a:rPr lang="en-US" dirty="0" err="1"/>
              <a:t>int</a:t>
            </a:r>
            <a:r>
              <a:rPr lang="en-US" dirty="0"/>
              <a:t> 0x2e).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DE0C2-F4D3-2D4A-A969-8DD95BF75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84" y="2572512"/>
            <a:ext cx="5595123" cy="40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5288-BF4C-524B-866D-D7A8DE90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Mode and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69BB-BDBA-A746-839A-EE87210ED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56188-E5F1-BD43-A72D-2499F34BA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8" y="749300"/>
            <a:ext cx="9144000" cy="569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5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3783-1753-DE45-86A2-6AA3BB57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a file in Notepad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FF5CAB-C2B6-D342-8D15-F636218B4F9D}"/>
              </a:ext>
            </a:extLst>
          </p:cNvPr>
          <p:cNvSpPr/>
          <p:nvPr/>
        </p:nvSpPr>
        <p:spPr bwMode="auto">
          <a:xfrm>
            <a:off x="4425026" y="1561126"/>
            <a:ext cx="1719147" cy="490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fwrite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E5AF6B-F1B6-6142-A150-B76D79040FA1}"/>
              </a:ext>
            </a:extLst>
          </p:cNvPr>
          <p:cNvSpPr/>
          <p:nvPr/>
        </p:nvSpPr>
        <p:spPr bwMode="auto">
          <a:xfrm>
            <a:off x="4425025" y="2388056"/>
            <a:ext cx="1719148" cy="490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write()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503E4-B7FA-BA45-85B4-671CC9785837}"/>
              </a:ext>
            </a:extLst>
          </p:cNvPr>
          <p:cNvSpPr/>
          <p:nvPr/>
        </p:nvSpPr>
        <p:spPr bwMode="auto">
          <a:xfrm>
            <a:off x="4425025" y="3771290"/>
            <a:ext cx="1719148" cy="490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NtWriteFile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259D5-7AFF-0E43-8443-936CB34A75F2}"/>
              </a:ext>
            </a:extLst>
          </p:cNvPr>
          <p:cNvSpPr/>
          <p:nvPr/>
        </p:nvSpPr>
        <p:spPr bwMode="auto">
          <a:xfrm>
            <a:off x="4425025" y="4371286"/>
            <a:ext cx="1719148" cy="490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Interrupt 0x2e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2E8689-62CC-064E-A3CA-F019EE4A1D0F}"/>
              </a:ext>
            </a:extLst>
          </p:cNvPr>
          <p:cNvSpPr/>
          <p:nvPr/>
        </p:nvSpPr>
        <p:spPr bwMode="auto">
          <a:xfrm>
            <a:off x="4425025" y="5589811"/>
            <a:ext cx="1719148" cy="62059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IoWriteFile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Kernel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D9D881-746D-CE43-95E9-3D848E7251DD}"/>
              </a:ext>
            </a:extLst>
          </p:cNvPr>
          <p:cNvCxnSpPr>
            <a:cxnSpLocks/>
          </p:cNvCxnSpPr>
          <p:nvPr/>
        </p:nvCxnSpPr>
        <p:spPr bwMode="auto">
          <a:xfrm>
            <a:off x="1324392" y="2132857"/>
            <a:ext cx="5804806" cy="0"/>
          </a:xfrm>
          <a:prstGeom prst="line">
            <a:avLst/>
          </a:prstGeom>
          <a:ln w="57150"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C50DFC-CD7B-1F4C-A3F3-34A577BA8ED5}"/>
              </a:ext>
            </a:extLst>
          </p:cNvPr>
          <p:cNvCxnSpPr>
            <a:cxnSpLocks/>
          </p:cNvCxnSpPr>
          <p:nvPr/>
        </p:nvCxnSpPr>
        <p:spPr bwMode="auto">
          <a:xfrm>
            <a:off x="1324392" y="3596780"/>
            <a:ext cx="5804806" cy="0"/>
          </a:xfrm>
          <a:prstGeom prst="line">
            <a:avLst/>
          </a:prstGeom>
          <a:ln w="57150"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9F3FDC-7515-7849-9726-D21BDA5464D4}"/>
              </a:ext>
            </a:extLst>
          </p:cNvPr>
          <p:cNvCxnSpPr>
            <a:cxnSpLocks/>
          </p:cNvCxnSpPr>
          <p:nvPr/>
        </p:nvCxnSpPr>
        <p:spPr bwMode="auto">
          <a:xfrm>
            <a:off x="1324392" y="5206876"/>
            <a:ext cx="5804806" cy="0"/>
          </a:xfrm>
          <a:prstGeom prst="line">
            <a:avLst/>
          </a:prstGeom>
          <a:ln w="57150"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F075F7-E62C-C448-B65C-A64F7934CDC7}"/>
              </a:ext>
            </a:extLst>
          </p:cNvPr>
          <p:cNvSpPr txBox="1"/>
          <p:nvPr/>
        </p:nvSpPr>
        <p:spPr>
          <a:xfrm>
            <a:off x="1324392" y="1143889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Application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825B3-772B-7A4C-8199-3D90F7039F53}"/>
              </a:ext>
            </a:extLst>
          </p:cNvPr>
          <p:cNvSpPr txBox="1"/>
          <p:nvPr/>
        </p:nvSpPr>
        <p:spPr>
          <a:xfrm>
            <a:off x="1401176" y="2201791"/>
            <a:ext cx="1068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Run Time </a:t>
            </a:r>
          </a:p>
          <a:p>
            <a:r>
              <a:rPr lang="en-US" b="1" dirty="0"/>
              <a:t>Library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353BC6-79B4-914A-B13F-3D28FA27CFDD}"/>
              </a:ext>
            </a:extLst>
          </p:cNvPr>
          <p:cNvSpPr txBox="1"/>
          <p:nvPr/>
        </p:nvSpPr>
        <p:spPr>
          <a:xfrm>
            <a:off x="1401176" y="3869635"/>
            <a:ext cx="1976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API (Windows)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363C11-E184-264A-949C-FF8135003253}"/>
              </a:ext>
            </a:extLst>
          </p:cNvPr>
          <p:cNvSpPr txBox="1"/>
          <p:nvPr/>
        </p:nvSpPr>
        <p:spPr>
          <a:xfrm>
            <a:off x="1486669" y="5397778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Kernel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6D4D51-A00B-C441-B565-66B38D522B65}"/>
              </a:ext>
            </a:extLst>
          </p:cNvPr>
          <p:cNvCxnSpPr>
            <a:cxnSpLocks/>
          </p:cNvCxnSpPr>
          <p:nvPr/>
        </p:nvCxnSpPr>
        <p:spPr bwMode="auto">
          <a:xfrm>
            <a:off x="3403935" y="1583488"/>
            <a:ext cx="22303" cy="462692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AD595DB-6009-894B-85B1-F48AAD14E617}"/>
              </a:ext>
            </a:extLst>
          </p:cNvPr>
          <p:cNvSpPr txBox="1"/>
          <p:nvPr/>
        </p:nvSpPr>
        <p:spPr>
          <a:xfrm>
            <a:off x="6144173" y="1537535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notepad.exe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B3080-CC85-A646-939E-DDA9214C6653}"/>
              </a:ext>
            </a:extLst>
          </p:cNvPr>
          <p:cNvSpPr txBox="1"/>
          <p:nvPr/>
        </p:nvSpPr>
        <p:spPr>
          <a:xfrm>
            <a:off x="6144173" y="2400187"/>
            <a:ext cx="148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Libcmt.lib</a:t>
            </a:r>
            <a:endParaRPr lang="en-US" dirty="0"/>
          </a:p>
          <a:p>
            <a:r>
              <a:rPr lang="en-US" dirty="0"/>
              <a:t>msvcr90.dll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9BFB78-FB29-134C-ACEA-2DEA0F31BF9C}"/>
              </a:ext>
            </a:extLst>
          </p:cNvPr>
          <p:cNvSpPr txBox="1"/>
          <p:nvPr/>
        </p:nvSpPr>
        <p:spPr>
          <a:xfrm>
            <a:off x="6285237" y="3803531"/>
            <a:ext cx="1540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Kernel32.dll</a:t>
            </a:r>
          </a:p>
          <a:p>
            <a:endParaRPr lang="en-US" dirty="0"/>
          </a:p>
          <a:p>
            <a:r>
              <a:rPr lang="en-US" dirty="0" err="1"/>
              <a:t>NTDLL.dll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CDCFC9-EC26-6C42-9E74-65A7FEA9C9C3}"/>
              </a:ext>
            </a:extLst>
          </p:cNvPr>
          <p:cNvSpPr txBox="1"/>
          <p:nvPr/>
        </p:nvSpPr>
        <p:spPr>
          <a:xfrm>
            <a:off x="6312040" y="5761821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NtosKrnl.exe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86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B84F-5156-4946-9A35-737E9627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Hook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40BE-3D4D-B948-8B8B-75853FBF5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7CB9F-35F8-AB4B-BD4E-DD68858E5731}"/>
              </a:ext>
            </a:extLst>
          </p:cNvPr>
          <p:cNvSpPr/>
          <p:nvPr/>
        </p:nvSpPr>
        <p:spPr bwMode="auto">
          <a:xfrm>
            <a:off x="4425026" y="1561126"/>
            <a:ext cx="1719147" cy="490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fwrite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22391-B77E-FC48-85B2-30ACB382C323}"/>
              </a:ext>
            </a:extLst>
          </p:cNvPr>
          <p:cNvSpPr/>
          <p:nvPr/>
        </p:nvSpPr>
        <p:spPr bwMode="auto">
          <a:xfrm>
            <a:off x="4425025" y="2388056"/>
            <a:ext cx="1719148" cy="490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write()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0A0BC4-B4D9-864F-949A-6F590B496664}"/>
              </a:ext>
            </a:extLst>
          </p:cNvPr>
          <p:cNvSpPr/>
          <p:nvPr/>
        </p:nvSpPr>
        <p:spPr bwMode="auto">
          <a:xfrm>
            <a:off x="4425025" y="3771290"/>
            <a:ext cx="1719148" cy="490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NtWriteFile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C2E36-ABA0-F441-9A58-F78EC58F19B0}"/>
              </a:ext>
            </a:extLst>
          </p:cNvPr>
          <p:cNvSpPr/>
          <p:nvPr/>
        </p:nvSpPr>
        <p:spPr bwMode="auto">
          <a:xfrm>
            <a:off x="4425025" y="4371286"/>
            <a:ext cx="1719148" cy="490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Interrupt 0x2e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9795F3-1E37-F64E-B0F1-A868CE2542BE}"/>
              </a:ext>
            </a:extLst>
          </p:cNvPr>
          <p:cNvSpPr/>
          <p:nvPr/>
        </p:nvSpPr>
        <p:spPr bwMode="auto">
          <a:xfrm>
            <a:off x="4425025" y="5589811"/>
            <a:ext cx="1719148" cy="62059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IoWriteFile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Kernel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645DE4-D0A0-C14A-A2FF-DF2F53B7622B}"/>
              </a:ext>
            </a:extLst>
          </p:cNvPr>
          <p:cNvCxnSpPr>
            <a:cxnSpLocks/>
          </p:cNvCxnSpPr>
          <p:nvPr/>
        </p:nvCxnSpPr>
        <p:spPr bwMode="auto">
          <a:xfrm>
            <a:off x="1324392" y="2132857"/>
            <a:ext cx="5804806" cy="0"/>
          </a:xfrm>
          <a:prstGeom prst="line">
            <a:avLst/>
          </a:prstGeom>
          <a:ln w="57150"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13E871-AE32-4145-8B38-69F5F01E026B}"/>
              </a:ext>
            </a:extLst>
          </p:cNvPr>
          <p:cNvCxnSpPr>
            <a:cxnSpLocks/>
          </p:cNvCxnSpPr>
          <p:nvPr/>
        </p:nvCxnSpPr>
        <p:spPr bwMode="auto">
          <a:xfrm>
            <a:off x="1324392" y="3596780"/>
            <a:ext cx="5804806" cy="0"/>
          </a:xfrm>
          <a:prstGeom prst="line">
            <a:avLst/>
          </a:prstGeom>
          <a:ln w="57150"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744FC1-00EB-0740-92BF-5778BE01FB3B}"/>
              </a:ext>
            </a:extLst>
          </p:cNvPr>
          <p:cNvCxnSpPr>
            <a:cxnSpLocks/>
          </p:cNvCxnSpPr>
          <p:nvPr/>
        </p:nvCxnSpPr>
        <p:spPr bwMode="auto">
          <a:xfrm>
            <a:off x="1324392" y="5206876"/>
            <a:ext cx="5804806" cy="0"/>
          </a:xfrm>
          <a:prstGeom prst="line">
            <a:avLst/>
          </a:prstGeom>
          <a:ln w="57150"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F2FDB3-F1AE-CF4E-9F8C-D8828041D85A}"/>
              </a:ext>
            </a:extLst>
          </p:cNvPr>
          <p:cNvSpPr txBox="1"/>
          <p:nvPr/>
        </p:nvSpPr>
        <p:spPr>
          <a:xfrm>
            <a:off x="1324392" y="1143889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Application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9DAAB3-384A-0841-8B14-08771445A4D9}"/>
              </a:ext>
            </a:extLst>
          </p:cNvPr>
          <p:cNvSpPr txBox="1"/>
          <p:nvPr/>
        </p:nvSpPr>
        <p:spPr>
          <a:xfrm>
            <a:off x="1401176" y="2201791"/>
            <a:ext cx="1068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Run Time </a:t>
            </a:r>
          </a:p>
          <a:p>
            <a:r>
              <a:rPr lang="en-US" b="1" dirty="0"/>
              <a:t>Library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D3E616-687A-3646-AC84-6F1434458CBB}"/>
              </a:ext>
            </a:extLst>
          </p:cNvPr>
          <p:cNvSpPr txBox="1"/>
          <p:nvPr/>
        </p:nvSpPr>
        <p:spPr>
          <a:xfrm>
            <a:off x="1401176" y="3869635"/>
            <a:ext cx="1976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API (Windows)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8538B-F7F9-254F-8E64-302FB76494D2}"/>
              </a:ext>
            </a:extLst>
          </p:cNvPr>
          <p:cNvSpPr txBox="1"/>
          <p:nvPr/>
        </p:nvSpPr>
        <p:spPr>
          <a:xfrm>
            <a:off x="1486669" y="5397778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Kernel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F48A9B-CCC2-4349-88DD-20A5A90FB463}"/>
              </a:ext>
            </a:extLst>
          </p:cNvPr>
          <p:cNvCxnSpPr>
            <a:cxnSpLocks/>
          </p:cNvCxnSpPr>
          <p:nvPr/>
        </p:nvCxnSpPr>
        <p:spPr bwMode="auto">
          <a:xfrm>
            <a:off x="3403935" y="1583488"/>
            <a:ext cx="22303" cy="462692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14B742-A35B-AB4A-9CF3-B290189A63BD}"/>
              </a:ext>
            </a:extLst>
          </p:cNvPr>
          <p:cNvSpPr txBox="1"/>
          <p:nvPr/>
        </p:nvSpPr>
        <p:spPr>
          <a:xfrm>
            <a:off x="6144173" y="1537535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notepad.exe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9F78A-EE2B-A143-83D0-9E1292FCCC39}"/>
              </a:ext>
            </a:extLst>
          </p:cNvPr>
          <p:cNvSpPr txBox="1"/>
          <p:nvPr/>
        </p:nvSpPr>
        <p:spPr>
          <a:xfrm>
            <a:off x="6144173" y="2400187"/>
            <a:ext cx="1481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Libcmt.lib</a:t>
            </a:r>
            <a:endParaRPr lang="en-US" dirty="0"/>
          </a:p>
          <a:p>
            <a:r>
              <a:rPr lang="en-US" dirty="0"/>
              <a:t>msvcr90.dll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348A34-6669-7E4D-9DC8-988D738E8C3E}"/>
              </a:ext>
            </a:extLst>
          </p:cNvPr>
          <p:cNvSpPr txBox="1"/>
          <p:nvPr/>
        </p:nvSpPr>
        <p:spPr>
          <a:xfrm>
            <a:off x="6285237" y="3803531"/>
            <a:ext cx="1540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Kernel32.dll</a:t>
            </a:r>
          </a:p>
          <a:p>
            <a:endParaRPr lang="en-US" dirty="0"/>
          </a:p>
          <a:p>
            <a:r>
              <a:rPr lang="en-US" dirty="0" err="1"/>
              <a:t>NTDLL.dll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A90267-D94C-FE44-92EA-9B58C173E25E}"/>
              </a:ext>
            </a:extLst>
          </p:cNvPr>
          <p:cNvSpPr txBox="1"/>
          <p:nvPr/>
        </p:nvSpPr>
        <p:spPr>
          <a:xfrm>
            <a:off x="6312040" y="5761821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NtosKrnl.exe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FED3E1-3E34-CC48-BDE2-07771A9380F8}"/>
              </a:ext>
            </a:extLst>
          </p:cNvPr>
          <p:cNvSpPr/>
          <p:nvPr/>
        </p:nvSpPr>
        <p:spPr bwMode="auto">
          <a:xfrm>
            <a:off x="1097280" y="3706160"/>
            <a:ext cx="6867777" cy="132913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6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B1A2-16D4-FC42-B13C-B4E015EE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Call (Normally)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29C36-903C-3640-B1CF-637721A6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4122D-4E2A-5D45-B157-DA2170F31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06" y="2605532"/>
            <a:ext cx="7893187" cy="14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42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B1A2-16D4-FC42-B13C-B4E015EE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Hook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29C36-903C-3640-B1CF-637721A6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FFAB3-832F-0545-8417-E17F7EDF2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769" y="2344166"/>
            <a:ext cx="7085885" cy="2886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C5699-3D9D-DC42-91BB-FF3BC36905D5}"/>
              </a:ext>
            </a:extLst>
          </p:cNvPr>
          <p:cNvSpPr txBox="1"/>
          <p:nvPr/>
        </p:nvSpPr>
        <p:spPr>
          <a:xfrm>
            <a:off x="4437888" y="5885404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Detour</a:t>
            </a:r>
            <a:r>
              <a:rPr lang="zh-CN" altLang="en-US" b="1" dirty="0"/>
              <a:t> </a:t>
            </a:r>
            <a:r>
              <a:rPr lang="en-US" altLang="zh-CN" b="1" dirty="0"/>
              <a:t>Function</a:t>
            </a:r>
            <a:endParaRPr lang="en-US" b="1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5333B59F-1422-3A44-9E53-95CB0C54ECD8}"/>
              </a:ext>
            </a:extLst>
          </p:cNvPr>
          <p:cNvSpPr/>
          <p:nvPr/>
        </p:nvSpPr>
        <p:spPr bwMode="auto">
          <a:xfrm>
            <a:off x="4974336" y="5230368"/>
            <a:ext cx="719328" cy="571945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B1A2-16D4-FC42-B13C-B4E015EE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Hook Tech Map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CF045D-329D-9B47-A1CE-6D170BC93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338980"/>
              </p:ext>
            </p:extLst>
          </p:nvPr>
        </p:nvGraphicFramePr>
        <p:xfrm>
          <a:off x="295275" y="1489075"/>
          <a:ext cx="8524874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32">
                  <a:extLst>
                    <a:ext uri="{9D8B030D-6E8A-4147-A177-3AD203B41FA5}">
                      <a16:colId xmlns:a16="http://schemas.microsoft.com/office/drawing/2014/main" val="851958094"/>
                    </a:ext>
                  </a:extLst>
                </a:gridCol>
                <a:gridCol w="1790513">
                  <a:extLst>
                    <a:ext uri="{9D8B030D-6E8A-4147-A177-3AD203B41FA5}">
                      <a16:colId xmlns:a16="http://schemas.microsoft.com/office/drawing/2014/main" val="3932453230"/>
                    </a:ext>
                  </a:extLst>
                </a:gridCol>
                <a:gridCol w="1790513">
                  <a:extLst>
                    <a:ext uri="{9D8B030D-6E8A-4147-A177-3AD203B41FA5}">
                      <a16:colId xmlns:a16="http://schemas.microsoft.com/office/drawing/2014/main" val="2526436692"/>
                    </a:ext>
                  </a:extLst>
                </a:gridCol>
                <a:gridCol w="1194547">
                  <a:extLst>
                    <a:ext uri="{9D8B030D-6E8A-4147-A177-3AD203B41FA5}">
                      <a16:colId xmlns:a16="http://schemas.microsoft.com/office/drawing/2014/main" val="4209825982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1544679979"/>
                    </a:ext>
                  </a:extLst>
                </a:gridCol>
                <a:gridCol w="1968245">
                  <a:extLst>
                    <a:ext uri="{9D8B030D-6E8A-4147-A177-3AD203B41FA5}">
                      <a16:colId xmlns:a16="http://schemas.microsoft.com/office/drawing/2014/main" val="4167044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Location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22452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Dynamic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Process/Memory</a:t>
                      </a:r>
                    </a:p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n-US" sz="1400" b="1" dirty="0"/>
                        <a:t>00000000</a:t>
                      </a:r>
                    </a:p>
                    <a:p>
                      <a:pPr algn="ctr"/>
                      <a:r>
                        <a:rPr lang="en-US" sz="1400" b="1" dirty="0"/>
                        <a:t>- 7FFFFFFF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IAT</a:t>
                      </a:r>
                    </a:p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Code</a:t>
                      </a:r>
                    </a:p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EAT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Interactive Debug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DebugActiveProcess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GetThreadContext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SetThreadContext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2068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Standalone</a:t>
                      </a:r>
                    </a:p>
                    <a:p>
                      <a:pPr algn="ctr"/>
                      <a:r>
                        <a:rPr lang="en-US" sz="1400" b="1" dirty="0"/>
                        <a:t>Injection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Independent</a:t>
                      </a:r>
                    </a:p>
                    <a:p>
                      <a:pPr algn="ctr"/>
                      <a:r>
                        <a:rPr lang="en-US" sz="900" b="1" dirty="0"/>
                        <a:t>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CreateRemoteThread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632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/>
                        <a:t>Dll</a:t>
                      </a:r>
                      <a:r>
                        <a:rPr lang="en-US" sz="900" b="1" dirty="0"/>
                        <a:t> 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Resistry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AppInit_DLLs</a:t>
                      </a:r>
                      <a:r>
                        <a:rPr lang="en-US" sz="1200" dirty="0"/>
                        <a:t>)</a:t>
                      </a:r>
                    </a:p>
                    <a:p>
                      <a:pPr algn="ctr"/>
                      <a:r>
                        <a:rPr lang="en-US" sz="1200" dirty="0"/>
                        <a:t>BHO (IE only)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1437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SetWindowsHookEx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CreateRemoteThread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143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3313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B1A2-16D4-FC42-B13C-B4E015EE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Hook Tech Map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CF045D-329D-9B47-A1CE-6D170BC93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525355"/>
              </p:ext>
            </p:extLst>
          </p:nvPr>
        </p:nvGraphicFramePr>
        <p:xfrm>
          <a:off x="309563" y="891667"/>
          <a:ext cx="8524874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32">
                  <a:extLst>
                    <a:ext uri="{9D8B030D-6E8A-4147-A177-3AD203B41FA5}">
                      <a16:colId xmlns:a16="http://schemas.microsoft.com/office/drawing/2014/main" val="851958094"/>
                    </a:ext>
                  </a:extLst>
                </a:gridCol>
                <a:gridCol w="1790513">
                  <a:extLst>
                    <a:ext uri="{9D8B030D-6E8A-4147-A177-3AD203B41FA5}">
                      <a16:colId xmlns:a16="http://schemas.microsoft.com/office/drawing/2014/main" val="3932453230"/>
                    </a:ext>
                  </a:extLst>
                </a:gridCol>
                <a:gridCol w="1790513">
                  <a:extLst>
                    <a:ext uri="{9D8B030D-6E8A-4147-A177-3AD203B41FA5}">
                      <a16:colId xmlns:a16="http://schemas.microsoft.com/office/drawing/2014/main" val="2526436692"/>
                    </a:ext>
                  </a:extLst>
                </a:gridCol>
                <a:gridCol w="1194547">
                  <a:extLst>
                    <a:ext uri="{9D8B030D-6E8A-4147-A177-3AD203B41FA5}">
                      <a16:colId xmlns:a16="http://schemas.microsoft.com/office/drawing/2014/main" val="4209825982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1544679979"/>
                    </a:ext>
                  </a:extLst>
                </a:gridCol>
                <a:gridCol w="1968245">
                  <a:extLst>
                    <a:ext uri="{9D8B030D-6E8A-4147-A177-3AD203B41FA5}">
                      <a16:colId xmlns:a16="http://schemas.microsoft.com/office/drawing/2014/main" val="4167044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Location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22452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Dynamic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Process/Memory</a:t>
                      </a:r>
                    </a:p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n-US" sz="1400" b="1" dirty="0"/>
                        <a:t>00000000</a:t>
                      </a:r>
                    </a:p>
                    <a:p>
                      <a:pPr algn="ctr"/>
                      <a:r>
                        <a:rPr lang="en-US" sz="1400" b="1" dirty="0"/>
                        <a:t>- 7FFFFFFF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IAT</a:t>
                      </a:r>
                    </a:p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Code</a:t>
                      </a:r>
                    </a:p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EAT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Interactive Debug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DebugActiveProcess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GetThreadContext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SetThreadContext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2068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Standalone</a:t>
                      </a:r>
                    </a:p>
                    <a:p>
                      <a:pPr algn="ctr"/>
                      <a:r>
                        <a:rPr lang="en-US" sz="1400" b="1" dirty="0"/>
                        <a:t>Injection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Independent</a:t>
                      </a:r>
                    </a:p>
                    <a:p>
                      <a:pPr algn="ctr"/>
                      <a:r>
                        <a:rPr lang="en-US" sz="900" b="1" dirty="0"/>
                        <a:t>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CreateRemoteThread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632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/>
                        <a:t>Dll</a:t>
                      </a:r>
                      <a:r>
                        <a:rPr lang="en-US" sz="900" b="1" dirty="0"/>
                        <a:t> 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Resistry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AppInit_DLLs</a:t>
                      </a:r>
                      <a:r>
                        <a:rPr lang="en-US" sz="1200" dirty="0"/>
                        <a:t>)</a:t>
                      </a:r>
                    </a:p>
                    <a:p>
                      <a:pPr algn="ctr"/>
                      <a:r>
                        <a:rPr lang="en-US" sz="1200" dirty="0"/>
                        <a:t>BHO (IE only)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1437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SetWindowsHookEx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CreateRemoteThread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14307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9B7F57F-840B-D04F-8DC9-8ABFA9CE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616" y="3563194"/>
            <a:ext cx="4137152" cy="29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1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B1A2-16D4-FC42-B13C-B4E015EE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Hook Tech Map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CF045D-329D-9B47-A1CE-6D170BC93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076568"/>
              </p:ext>
            </p:extLst>
          </p:nvPr>
        </p:nvGraphicFramePr>
        <p:xfrm>
          <a:off x="309563" y="891667"/>
          <a:ext cx="8524874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32">
                  <a:extLst>
                    <a:ext uri="{9D8B030D-6E8A-4147-A177-3AD203B41FA5}">
                      <a16:colId xmlns:a16="http://schemas.microsoft.com/office/drawing/2014/main" val="851958094"/>
                    </a:ext>
                  </a:extLst>
                </a:gridCol>
                <a:gridCol w="1790513">
                  <a:extLst>
                    <a:ext uri="{9D8B030D-6E8A-4147-A177-3AD203B41FA5}">
                      <a16:colId xmlns:a16="http://schemas.microsoft.com/office/drawing/2014/main" val="3932453230"/>
                    </a:ext>
                  </a:extLst>
                </a:gridCol>
                <a:gridCol w="1790513">
                  <a:extLst>
                    <a:ext uri="{9D8B030D-6E8A-4147-A177-3AD203B41FA5}">
                      <a16:colId xmlns:a16="http://schemas.microsoft.com/office/drawing/2014/main" val="2526436692"/>
                    </a:ext>
                  </a:extLst>
                </a:gridCol>
                <a:gridCol w="1194547">
                  <a:extLst>
                    <a:ext uri="{9D8B030D-6E8A-4147-A177-3AD203B41FA5}">
                      <a16:colId xmlns:a16="http://schemas.microsoft.com/office/drawing/2014/main" val="4209825982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1544679979"/>
                    </a:ext>
                  </a:extLst>
                </a:gridCol>
                <a:gridCol w="1968245">
                  <a:extLst>
                    <a:ext uri="{9D8B030D-6E8A-4147-A177-3AD203B41FA5}">
                      <a16:colId xmlns:a16="http://schemas.microsoft.com/office/drawing/2014/main" val="4167044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Location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22452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Dynamic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Process/Memory</a:t>
                      </a:r>
                    </a:p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n-US" sz="1400" b="1" dirty="0"/>
                        <a:t>00000000</a:t>
                      </a:r>
                    </a:p>
                    <a:p>
                      <a:pPr algn="ctr"/>
                      <a:r>
                        <a:rPr lang="en-US" sz="1400" b="1" dirty="0"/>
                        <a:t>- 7FFFFFFF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IAT</a:t>
                      </a:r>
                    </a:p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Code</a:t>
                      </a:r>
                    </a:p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EAT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Interactive Debug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DebugActiveProcess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GetThreadContext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SetThreadContext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2068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Standalone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Injection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Independent</a:t>
                      </a:r>
                    </a:p>
                    <a:p>
                      <a:pPr algn="ctr"/>
                      <a:r>
                        <a:rPr lang="en-US" sz="900" b="1" dirty="0"/>
                        <a:t>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CreateRemoteThread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632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>
                          <a:solidFill>
                            <a:srgbClr val="FF0000"/>
                          </a:solidFill>
                        </a:rPr>
                        <a:t>Dll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 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Resistry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AppInit_DLLs</a:t>
                      </a:r>
                      <a:r>
                        <a:rPr lang="en-US" sz="1200" dirty="0"/>
                        <a:t>)</a:t>
                      </a:r>
                    </a:p>
                    <a:p>
                      <a:pPr algn="ctr"/>
                      <a:r>
                        <a:rPr lang="en-US" sz="1200" dirty="0"/>
                        <a:t>BHO (IE only)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1437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SetWindowsHookEx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>
                          <a:solidFill>
                            <a:srgbClr val="FF0000"/>
                          </a:solidFill>
                        </a:rPr>
                        <a:t>CreateRemoteThread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14307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2E2E781-8C6E-BE4A-A7E7-2B18D603FD43}"/>
              </a:ext>
            </a:extLst>
          </p:cNvPr>
          <p:cNvSpPr txBox="1">
            <a:spLocks/>
          </p:cNvSpPr>
          <p:nvPr/>
        </p:nvSpPr>
        <p:spPr bwMode="gray">
          <a:xfrm>
            <a:off x="830390" y="3670174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IAT Hook Example</a:t>
            </a:r>
          </a:p>
        </p:txBody>
      </p:sp>
    </p:spTree>
    <p:extLst>
      <p:ext uri="{BB962C8B-B14F-4D97-AF65-F5344CB8AC3E}">
        <p14:creationId xmlns:p14="http://schemas.microsoft.com/office/powerpoint/2010/main" val="3054185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CAD4-7ACE-FA4C-8A9B-AE3CD0DD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7F379C-AD15-6A45-81C3-B7D988D15B7B}"/>
              </a:ext>
            </a:extLst>
          </p:cNvPr>
          <p:cNvSpPr/>
          <p:nvPr/>
        </p:nvSpPr>
        <p:spPr>
          <a:xfrm>
            <a:off x="2165810" y="1900017"/>
            <a:ext cx="45929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Hans" sz="4000" b="1" dirty="0"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Stealth process (Rootkit)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3B15F-F20B-DE4E-9806-1672F2264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008" y="2782824"/>
            <a:ext cx="2976880" cy="29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1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EDAE-BC89-7941-A0C7-996768B9F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Hook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EABECF-C913-CD4F-9C91-A6695315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900112"/>
            <a:ext cx="8524875" cy="4313238"/>
          </a:xfrm>
        </p:spPr>
        <p:txBody>
          <a:bodyPr/>
          <a:lstStyle/>
          <a:p>
            <a:r>
              <a:rPr lang="en-US" sz="2400" dirty="0"/>
              <a:t>A hook is a point in the system message-handling mechanism where an application can </a:t>
            </a:r>
            <a:r>
              <a:rPr lang="en-US" sz="2400" b="1" dirty="0">
                <a:solidFill>
                  <a:srgbClr val="FF0000"/>
                </a:solidFill>
              </a:rPr>
              <a:t>install a subroutine </a:t>
            </a:r>
            <a:r>
              <a:rPr lang="en-US" sz="2400" dirty="0"/>
              <a:t>to monitor the message traffic in the system and process certain types of messages before they reach the target window procedure.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83845-1928-0D4B-9F0F-497F5C2DD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28" y="2754122"/>
            <a:ext cx="7899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97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6A4-76AC-6C4F-95C5-F381EFF1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68C36-0AD2-F745-BF00-911901DA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339977"/>
            <a:ext cx="8524875" cy="43132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69745-D8FB-EC4A-8584-3E744053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21" y="1121092"/>
            <a:ext cx="4990855" cy="52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18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533CEA-3954-EC4F-AA3D-C590C008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Stealth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0FFBD-8D9B-DD46-9AD0-AAE130021014}"/>
              </a:ext>
            </a:extLst>
          </p:cNvPr>
          <p:cNvSpPr txBox="1"/>
          <p:nvPr/>
        </p:nvSpPr>
        <p:spPr>
          <a:xfrm>
            <a:off x="2979942" y="5600848"/>
            <a:ext cx="3515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Northrop Grumman B-2 Spirit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28023-D1EA-8949-AF29-16BEDD7BC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4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41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533CEA-3954-EC4F-AA3D-C590C008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Stealth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2DA28-169A-1340-911B-E68A82CD4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89050"/>
            <a:ext cx="7620000" cy="4279900"/>
          </a:xfrm>
          <a:prstGeom prst="rect">
            <a:avLst/>
          </a:prstGeom>
        </p:spPr>
      </p:pic>
      <p:sp>
        <p:nvSpPr>
          <p:cNvPr id="7" name="&quot;No&quot; Symbol 6">
            <a:extLst>
              <a:ext uri="{FF2B5EF4-FFF2-40B4-BE49-F238E27FC236}">
                <a16:creationId xmlns:a16="http://schemas.microsoft.com/office/drawing/2014/main" id="{F6A8A2D0-3237-0846-9942-06593764B4DB}"/>
              </a:ext>
            </a:extLst>
          </p:cNvPr>
          <p:cNvSpPr/>
          <p:nvPr/>
        </p:nvSpPr>
        <p:spPr bwMode="auto">
          <a:xfrm>
            <a:off x="4706112" y="3429000"/>
            <a:ext cx="2304288" cy="213995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F2D4F948-025A-544E-A59B-8B3B9CC05DA1}"/>
              </a:ext>
            </a:extLst>
          </p:cNvPr>
          <p:cNvSpPr/>
          <p:nvPr/>
        </p:nvSpPr>
        <p:spPr bwMode="auto">
          <a:xfrm>
            <a:off x="429768" y="3429000"/>
            <a:ext cx="2304288" cy="213995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3FF4A-BEEA-C249-ADEF-6C513220D9D4}"/>
              </a:ext>
            </a:extLst>
          </p:cNvPr>
          <p:cNvSpPr txBox="1"/>
          <p:nvPr/>
        </p:nvSpPr>
        <p:spPr>
          <a:xfrm>
            <a:off x="3218688" y="5718048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Stealth</a:t>
            </a:r>
            <a:r>
              <a:rPr lang="zh-CN" altLang="en-US" b="1" dirty="0"/>
              <a:t> </a:t>
            </a:r>
            <a:r>
              <a:rPr lang="en-US" altLang="zh-CN" b="1" dirty="0"/>
              <a:t>Process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20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B1A2-16D4-FC42-B13C-B4E015EE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Hook Tech Map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CF045D-329D-9B47-A1CE-6D170BC932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9563" y="891667"/>
          <a:ext cx="8524874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32">
                  <a:extLst>
                    <a:ext uri="{9D8B030D-6E8A-4147-A177-3AD203B41FA5}">
                      <a16:colId xmlns:a16="http://schemas.microsoft.com/office/drawing/2014/main" val="851958094"/>
                    </a:ext>
                  </a:extLst>
                </a:gridCol>
                <a:gridCol w="1790513">
                  <a:extLst>
                    <a:ext uri="{9D8B030D-6E8A-4147-A177-3AD203B41FA5}">
                      <a16:colId xmlns:a16="http://schemas.microsoft.com/office/drawing/2014/main" val="3932453230"/>
                    </a:ext>
                  </a:extLst>
                </a:gridCol>
                <a:gridCol w="1790513">
                  <a:extLst>
                    <a:ext uri="{9D8B030D-6E8A-4147-A177-3AD203B41FA5}">
                      <a16:colId xmlns:a16="http://schemas.microsoft.com/office/drawing/2014/main" val="2526436692"/>
                    </a:ext>
                  </a:extLst>
                </a:gridCol>
                <a:gridCol w="1194547">
                  <a:extLst>
                    <a:ext uri="{9D8B030D-6E8A-4147-A177-3AD203B41FA5}">
                      <a16:colId xmlns:a16="http://schemas.microsoft.com/office/drawing/2014/main" val="4209825982"/>
                    </a:ext>
                  </a:extLst>
                </a:gridCol>
                <a:gridCol w="877824">
                  <a:extLst>
                    <a:ext uri="{9D8B030D-6E8A-4147-A177-3AD203B41FA5}">
                      <a16:colId xmlns:a16="http://schemas.microsoft.com/office/drawing/2014/main" val="1544679979"/>
                    </a:ext>
                  </a:extLst>
                </a:gridCol>
                <a:gridCol w="1968245">
                  <a:extLst>
                    <a:ext uri="{9D8B030D-6E8A-4147-A177-3AD203B41FA5}">
                      <a16:colId xmlns:a16="http://schemas.microsoft.com/office/drawing/2014/main" val="4167044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Target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Location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22452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Dynamic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Process/Memory</a:t>
                      </a:r>
                    </a:p>
                    <a:p>
                      <a:pPr algn="ctr"/>
                      <a:endParaRPr lang="en-US" sz="1400" b="1" dirty="0"/>
                    </a:p>
                    <a:p>
                      <a:pPr algn="ctr"/>
                      <a:r>
                        <a:rPr lang="en-US" sz="1400" b="1" dirty="0"/>
                        <a:t>00000000</a:t>
                      </a:r>
                    </a:p>
                    <a:p>
                      <a:pPr algn="ctr"/>
                      <a:r>
                        <a:rPr lang="en-US" sz="1400" b="1" dirty="0"/>
                        <a:t>- 7FFFFFFF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IAT</a:t>
                      </a:r>
                    </a:p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Code</a:t>
                      </a:r>
                    </a:p>
                    <a:p>
                      <a:pPr marL="342900" indent="-342900" algn="ctr">
                        <a:buAutoNum type="arabicParenR"/>
                      </a:pPr>
                      <a:r>
                        <a:rPr lang="en-US" sz="1400" b="1" dirty="0"/>
                        <a:t>EAT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Interactive Debug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DebugActiveProcess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GetThreadContext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/>
                        <a:t>SetThreadContext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2068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Standalone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Injection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Independent</a:t>
                      </a:r>
                    </a:p>
                    <a:p>
                      <a:pPr algn="ctr"/>
                      <a:r>
                        <a:rPr lang="en-US" sz="900" b="1" dirty="0"/>
                        <a:t>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CreateRemoteThread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632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>
                          <a:solidFill>
                            <a:srgbClr val="FF0000"/>
                          </a:solidFill>
                        </a:rPr>
                        <a:t>Dll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</a:rPr>
                        <a:t> 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Resistry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AppInit_DLLs</a:t>
                      </a:r>
                      <a:r>
                        <a:rPr lang="en-US" sz="1200" dirty="0"/>
                        <a:t>)</a:t>
                      </a:r>
                    </a:p>
                    <a:p>
                      <a:pPr algn="ctr"/>
                      <a:r>
                        <a:rPr lang="en-US" sz="1200" dirty="0"/>
                        <a:t>BHO (IE only)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1437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/>
                        <a:t>SetWindowsHookEx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 err="1">
                          <a:solidFill>
                            <a:srgbClr val="FF0000"/>
                          </a:solidFill>
                        </a:rPr>
                        <a:t>CreateRemoteThread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143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561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6A4-76AC-6C4F-95C5-F381EFF1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68C36-0AD2-F745-BF00-911901DA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395" y="829563"/>
            <a:ext cx="8524875" cy="4313238"/>
          </a:xfrm>
        </p:spPr>
        <p:txBody>
          <a:bodyPr/>
          <a:lstStyle/>
          <a:p>
            <a:r>
              <a:rPr lang="en-US" altLang="zh-CN" dirty="0"/>
              <a:t>Detect</a:t>
            </a:r>
            <a:r>
              <a:rPr lang="zh-CN" altLang="en-US" dirty="0"/>
              <a:t> </a:t>
            </a:r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Mode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WinAPI</a:t>
            </a:r>
            <a:r>
              <a:rPr lang="en-US" altLang="zh-CN" dirty="0"/>
              <a:t>):</a:t>
            </a:r>
          </a:p>
          <a:p>
            <a:pPr lvl="1"/>
            <a:r>
              <a:rPr lang="en-US" altLang="zh-CN" dirty="0"/>
              <a:t>CreateToolhelp32Snapshot()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 err="1"/>
              <a:t>EnumProcess</a:t>
            </a:r>
            <a:r>
              <a:rPr lang="en-US" altLang="zh-CN" dirty="0"/>
              <a:t>()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69745-D8FB-EC4A-8584-3E744053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49300"/>
            <a:ext cx="3596640" cy="37608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3BD301-2036-A64F-B86C-AA509CD6E8E5}"/>
              </a:ext>
            </a:extLst>
          </p:cNvPr>
          <p:cNvSpPr/>
          <p:nvPr/>
        </p:nvSpPr>
        <p:spPr>
          <a:xfrm>
            <a:off x="3922395" y="2324463"/>
            <a:ext cx="457200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HANDLE CreateToolhelp32Snapshot(</a:t>
            </a:r>
          </a:p>
          <a:p>
            <a:r>
              <a:rPr lang="en-US" dirty="0"/>
              <a:t>  DWORD </a:t>
            </a:r>
            <a:r>
              <a:rPr lang="en-US" dirty="0" err="1"/>
              <a:t>dwFlags</a:t>
            </a:r>
            <a:r>
              <a:rPr lang="en-US" dirty="0"/>
              <a:t>,</a:t>
            </a:r>
          </a:p>
          <a:p>
            <a:r>
              <a:rPr lang="en-US" dirty="0"/>
              <a:t>  DWORD th32ProcessID</a:t>
            </a:r>
          </a:p>
          <a:p>
            <a:r>
              <a:rPr lang="en-US" dirty="0"/>
              <a:t>);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DFD32B-BEC6-4140-B3EB-A89912DEBB8A}"/>
              </a:ext>
            </a:extLst>
          </p:cNvPr>
          <p:cNvSpPr/>
          <p:nvPr/>
        </p:nvSpPr>
        <p:spPr>
          <a:xfrm>
            <a:off x="4041648" y="364790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/>
              </a:rPr>
              <a:t>Takes a snapshot of the specified processes, as well as the heaps, modules, and threads used by these processes.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FE9674-4892-CB4A-8880-169F9BBFC987}"/>
              </a:ext>
            </a:extLst>
          </p:cNvPr>
          <p:cNvSpPr/>
          <p:nvPr/>
        </p:nvSpPr>
        <p:spPr>
          <a:xfrm>
            <a:off x="300038" y="4791144"/>
            <a:ext cx="4572000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/>
              <a:t>BOOL </a:t>
            </a:r>
            <a:r>
              <a:rPr lang="en-US" dirty="0" err="1"/>
              <a:t>EnumProcesses</a:t>
            </a:r>
            <a:r>
              <a:rPr lang="en-US" dirty="0"/>
              <a:t>(</a:t>
            </a:r>
          </a:p>
          <a:p>
            <a:r>
              <a:rPr lang="en-US" dirty="0"/>
              <a:t>  DWORD   *</a:t>
            </a:r>
            <a:r>
              <a:rPr lang="en-US" dirty="0" err="1"/>
              <a:t>lpidProcess</a:t>
            </a:r>
            <a:r>
              <a:rPr lang="en-US" dirty="0"/>
              <a:t>,</a:t>
            </a:r>
          </a:p>
          <a:p>
            <a:r>
              <a:rPr lang="en-US" dirty="0"/>
              <a:t>  DWORD   </a:t>
            </a:r>
            <a:r>
              <a:rPr lang="en-US" dirty="0" err="1"/>
              <a:t>cb</a:t>
            </a:r>
            <a:r>
              <a:rPr lang="en-US" dirty="0"/>
              <a:t>,</a:t>
            </a:r>
          </a:p>
          <a:p>
            <a:r>
              <a:rPr lang="en-US" dirty="0"/>
              <a:t>  LPDWORD </a:t>
            </a:r>
            <a:r>
              <a:rPr lang="en-US" dirty="0" err="1"/>
              <a:t>lpcbNeeded</a:t>
            </a:r>
            <a:endParaRPr lang="en-US" dirty="0"/>
          </a:p>
          <a:p>
            <a:r>
              <a:rPr lang="en-US" dirty="0"/>
              <a:t>);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2BB790-7130-8642-A10D-0BB10B4780A8}"/>
              </a:ext>
            </a:extLst>
          </p:cNvPr>
          <p:cNvSpPr/>
          <p:nvPr/>
        </p:nvSpPr>
        <p:spPr>
          <a:xfrm>
            <a:off x="4872038" y="525280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/>
              </a:rPr>
              <a:t>Retrieves the process identifier for each process object in the system.</a:t>
            </a:r>
          </a:p>
        </p:txBody>
      </p:sp>
    </p:spTree>
    <p:extLst>
      <p:ext uri="{BB962C8B-B14F-4D97-AF65-F5344CB8AC3E}">
        <p14:creationId xmlns:p14="http://schemas.microsoft.com/office/powerpoint/2010/main" val="1796251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6A4-76AC-6C4F-95C5-F381EFF1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API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68C36-0AD2-F745-BF00-911901DA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395" y="2121915"/>
            <a:ext cx="8524875" cy="4313238"/>
          </a:xfrm>
        </p:spPr>
        <p:txBody>
          <a:bodyPr/>
          <a:lstStyle/>
          <a:p>
            <a:pPr marL="182562" lvl="1" indent="0">
              <a:buNone/>
            </a:pPr>
            <a:r>
              <a:rPr lang="en-US" altLang="zh-CN" dirty="0" err="1"/>
              <a:t>ntdll.ZwQuerySystemInformation</a:t>
            </a:r>
            <a:r>
              <a:rPr lang="en-US" altLang="zh-CN" dirty="0"/>
              <a:t>()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69745-D8FB-EC4A-8584-3E744053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91152"/>
            <a:ext cx="3596640" cy="3760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70010-4A92-6945-91E5-4B11B2DBF377}"/>
              </a:ext>
            </a:extLst>
          </p:cNvPr>
          <p:cNvSpPr/>
          <p:nvPr/>
        </p:nvSpPr>
        <p:spPr>
          <a:xfrm>
            <a:off x="3922395" y="2960906"/>
            <a:ext cx="5010150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/>
              <a:t>NTSTATUS WINAPI </a:t>
            </a:r>
            <a:r>
              <a:rPr lang="en-US" sz="1400" dirty="0" err="1"/>
              <a:t>ZwQuerySystemInformation</a:t>
            </a:r>
            <a:r>
              <a:rPr lang="en-US" sz="1400" dirty="0"/>
              <a:t>(</a:t>
            </a:r>
          </a:p>
          <a:p>
            <a:r>
              <a:rPr lang="en-US" sz="1400" dirty="0"/>
              <a:t>  _In_      SYSTEM_INFORMATION_CLASS </a:t>
            </a:r>
            <a:r>
              <a:rPr lang="en-US" sz="1400" dirty="0" err="1"/>
              <a:t>SystemInformationClass</a:t>
            </a:r>
            <a:r>
              <a:rPr lang="en-US" sz="1400" dirty="0"/>
              <a:t>,</a:t>
            </a:r>
          </a:p>
          <a:p>
            <a:r>
              <a:rPr lang="en-US" sz="1400" dirty="0"/>
              <a:t>  _</a:t>
            </a:r>
            <a:r>
              <a:rPr lang="en-US" sz="1400" dirty="0" err="1"/>
              <a:t>Inout</a:t>
            </a:r>
            <a:r>
              <a:rPr lang="en-US" sz="1400" dirty="0"/>
              <a:t>_   PVOID                    </a:t>
            </a:r>
            <a:r>
              <a:rPr lang="en-US" sz="1400" dirty="0" err="1"/>
              <a:t>SystemInformation</a:t>
            </a:r>
            <a:r>
              <a:rPr lang="en-US" sz="1400" dirty="0"/>
              <a:t>,</a:t>
            </a:r>
          </a:p>
          <a:p>
            <a:r>
              <a:rPr lang="en-US" sz="1400" dirty="0"/>
              <a:t>  _In_      ULONG                    </a:t>
            </a:r>
            <a:r>
              <a:rPr lang="en-US" sz="1400" dirty="0" err="1"/>
              <a:t>SystemInformationLength</a:t>
            </a:r>
            <a:r>
              <a:rPr lang="en-US" sz="1400" dirty="0"/>
              <a:t>,</a:t>
            </a:r>
          </a:p>
          <a:p>
            <a:r>
              <a:rPr lang="en-US" sz="1400" dirty="0"/>
              <a:t>  _</a:t>
            </a:r>
            <a:r>
              <a:rPr lang="en-US" sz="1400" dirty="0" err="1"/>
              <a:t>Out_opt</a:t>
            </a:r>
            <a:r>
              <a:rPr lang="en-US" sz="1400" dirty="0"/>
              <a:t>_ PULONG                   </a:t>
            </a:r>
            <a:r>
              <a:rPr lang="en-US" sz="1400" dirty="0" err="1"/>
              <a:t>ReturnLength</a:t>
            </a:r>
            <a:endParaRPr lang="en-US" sz="1400" dirty="0"/>
          </a:p>
          <a:p>
            <a:r>
              <a:rPr lang="en-US" sz="1400" dirty="0"/>
              <a:t>);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80983D-619E-E748-A063-EE169D6B43F5}"/>
              </a:ext>
            </a:extLst>
          </p:cNvPr>
          <p:cNvSpPr/>
          <p:nvPr/>
        </p:nvSpPr>
        <p:spPr>
          <a:xfrm>
            <a:off x="4248150" y="45613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/>
              </a:rPr>
              <a:t>Retrieves the specified system information.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DF8206-D293-8340-972D-7AA32696AB80}"/>
              </a:ext>
            </a:extLst>
          </p:cNvPr>
          <p:cNvSpPr/>
          <p:nvPr/>
        </p:nvSpPr>
        <p:spPr>
          <a:xfrm>
            <a:off x="0" y="950902"/>
            <a:ext cx="45720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/>
            <a:r>
              <a:rPr lang="en-US" altLang="zh-CN" dirty="0"/>
              <a:t>CreateToolhelp32Snapshot()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 err="1"/>
              <a:t>EnumProcess</a:t>
            </a:r>
            <a:r>
              <a:rPr lang="en-US" altLang="zh-CN" dirty="0"/>
              <a:t>()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8B367D-D99E-B048-8955-F8EC33957555}"/>
              </a:ext>
            </a:extLst>
          </p:cNvPr>
          <p:cNvSpPr/>
          <p:nvPr/>
        </p:nvSpPr>
        <p:spPr>
          <a:xfrm>
            <a:off x="4936025" y="1071639"/>
            <a:ext cx="425597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182562" lvl="1" indent="0">
              <a:buNone/>
            </a:pPr>
            <a:r>
              <a:rPr lang="en-US" altLang="zh-CN" dirty="0" err="1"/>
              <a:t>ntdll.ZwQuerySystemInformation</a:t>
            </a:r>
            <a:r>
              <a:rPr lang="en-US" altLang="zh-CN" dirty="0"/>
              <a:t>()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6C1A5B1-C2AF-CC49-B2AB-E12ECE3E3699}"/>
              </a:ext>
            </a:extLst>
          </p:cNvPr>
          <p:cNvSpPr/>
          <p:nvPr/>
        </p:nvSpPr>
        <p:spPr bwMode="auto">
          <a:xfrm>
            <a:off x="4620768" y="1199411"/>
            <a:ext cx="266489" cy="20005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97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6A4-76AC-6C4F-95C5-F381EFF1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Stealth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68C36-0AD2-F745-BF00-911901DA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2108899"/>
            <a:ext cx="8524875" cy="4313238"/>
          </a:xfrm>
        </p:spPr>
        <p:txBody>
          <a:bodyPr/>
          <a:lstStyle/>
          <a:p>
            <a:pPr marL="182562" lvl="1" indent="0">
              <a:buNone/>
            </a:pPr>
            <a:r>
              <a:rPr lang="en-US" altLang="zh-CN" dirty="0" err="1"/>
              <a:t>ntdll.ZwQuerySystemInformation</a:t>
            </a:r>
            <a:r>
              <a:rPr lang="en-US" altLang="zh-CN" dirty="0"/>
              <a:t>()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DF8206-D293-8340-972D-7AA32696AB80}"/>
              </a:ext>
            </a:extLst>
          </p:cNvPr>
          <p:cNvSpPr/>
          <p:nvPr/>
        </p:nvSpPr>
        <p:spPr>
          <a:xfrm>
            <a:off x="0" y="950902"/>
            <a:ext cx="45720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/>
            <a:r>
              <a:rPr lang="en-US" altLang="zh-CN" dirty="0"/>
              <a:t>CreateToolhelp32Snapshot()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 err="1"/>
              <a:t>EnumProcess</a:t>
            </a:r>
            <a:r>
              <a:rPr lang="en-US" altLang="zh-CN" dirty="0"/>
              <a:t>()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8B367D-D99E-B048-8955-F8EC33957555}"/>
              </a:ext>
            </a:extLst>
          </p:cNvPr>
          <p:cNvSpPr/>
          <p:nvPr/>
        </p:nvSpPr>
        <p:spPr>
          <a:xfrm>
            <a:off x="4936025" y="1071639"/>
            <a:ext cx="425597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182562" lvl="1" indent="0">
              <a:buNone/>
            </a:pPr>
            <a:r>
              <a:rPr lang="en-US" altLang="zh-CN" dirty="0" err="1"/>
              <a:t>ntdll.ZwQuerySystemInformation</a:t>
            </a:r>
            <a:r>
              <a:rPr lang="en-US" altLang="zh-CN" dirty="0"/>
              <a:t>()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6C1A5B1-C2AF-CC49-B2AB-E12ECE3E3699}"/>
              </a:ext>
            </a:extLst>
          </p:cNvPr>
          <p:cNvSpPr/>
          <p:nvPr/>
        </p:nvSpPr>
        <p:spPr bwMode="auto">
          <a:xfrm>
            <a:off x="4620768" y="1199411"/>
            <a:ext cx="266489" cy="20005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82716-1AFB-CE40-93A2-05A25B2BFF33}"/>
              </a:ext>
            </a:extLst>
          </p:cNvPr>
          <p:cNvSpPr/>
          <p:nvPr/>
        </p:nvSpPr>
        <p:spPr bwMode="auto">
          <a:xfrm>
            <a:off x="646175" y="3191256"/>
            <a:ext cx="1316736" cy="4754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Process1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41750-978B-9E45-B18C-5CBF6A65AE2C}"/>
              </a:ext>
            </a:extLst>
          </p:cNvPr>
          <p:cNvSpPr/>
          <p:nvPr/>
        </p:nvSpPr>
        <p:spPr bwMode="auto">
          <a:xfrm>
            <a:off x="2437532" y="3191256"/>
            <a:ext cx="1316736" cy="4754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Process2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4D419C-6B53-C947-A1A3-6B97986BF6B2}"/>
              </a:ext>
            </a:extLst>
          </p:cNvPr>
          <p:cNvSpPr/>
          <p:nvPr/>
        </p:nvSpPr>
        <p:spPr bwMode="auto">
          <a:xfrm>
            <a:off x="4228889" y="3169920"/>
            <a:ext cx="1316736" cy="4754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Process3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615D1C-C382-804C-AA7D-A4D67C6C4CC7}"/>
              </a:ext>
            </a:extLst>
          </p:cNvPr>
          <p:cNvSpPr/>
          <p:nvPr/>
        </p:nvSpPr>
        <p:spPr bwMode="auto">
          <a:xfrm>
            <a:off x="6020246" y="3139440"/>
            <a:ext cx="1316736" cy="4754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Process4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FAF6E5-E7D5-1345-89A0-F2ED1D7EADA8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 bwMode="auto">
          <a:xfrm>
            <a:off x="1962911" y="3429000"/>
            <a:ext cx="47462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2EED83-12C9-8648-8E64-2BE86B761C5E}"/>
              </a:ext>
            </a:extLst>
          </p:cNvPr>
          <p:cNvCxnSpPr>
            <a:cxnSpLocks/>
          </p:cNvCxnSpPr>
          <p:nvPr/>
        </p:nvCxnSpPr>
        <p:spPr bwMode="auto">
          <a:xfrm>
            <a:off x="3754268" y="3407664"/>
            <a:ext cx="47462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FE9CD3-E6C2-014A-BB94-422198BE7278}"/>
              </a:ext>
            </a:extLst>
          </p:cNvPr>
          <p:cNvCxnSpPr>
            <a:cxnSpLocks/>
          </p:cNvCxnSpPr>
          <p:nvPr/>
        </p:nvCxnSpPr>
        <p:spPr bwMode="auto">
          <a:xfrm>
            <a:off x="5545625" y="3429000"/>
            <a:ext cx="47462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7F8E582-44A6-8C4D-8784-3B52D5590172}"/>
              </a:ext>
            </a:extLst>
          </p:cNvPr>
          <p:cNvSpPr/>
          <p:nvPr/>
        </p:nvSpPr>
        <p:spPr bwMode="auto">
          <a:xfrm>
            <a:off x="669691" y="4291776"/>
            <a:ext cx="1316736" cy="4754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Process1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4C40F5-5E17-C245-8FBC-4E5E29DD2CA7}"/>
              </a:ext>
            </a:extLst>
          </p:cNvPr>
          <p:cNvSpPr/>
          <p:nvPr/>
        </p:nvSpPr>
        <p:spPr bwMode="auto">
          <a:xfrm>
            <a:off x="2486300" y="4304093"/>
            <a:ext cx="1316736" cy="4754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Process3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C03A92-A8BF-2744-8C3E-5350B3059F2A}"/>
              </a:ext>
            </a:extLst>
          </p:cNvPr>
          <p:cNvSpPr/>
          <p:nvPr/>
        </p:nvSpPr>
        <p:spPr bwMode="auto">
          <a:xfrm>
            <a:off x="4277657" y="4273613"/>
            <a:ext cx="1316736" cy="4754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Process4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C4A9F4-D5CB-594D-969A-23438D537B92}"/>
              </a:ext>
            </a:extLst>
          </p:cNvPr>
          <p:cNvCxnSpPr>
            <a:cxnSpLocks/>
            <a:stCxn id="20" idx="3"/>
          </p:cNvCxnSpPr>
          <p:nvPr/>
        </p:nvCxnSpPr>
        <p:spPr bwMode="auto">
          <a:xfrm>
            <a:off x="1986427" y="4529520"/>
            <a:ext cx="47462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EDF1BE-42CE-D14F-BC5C-C94590DF9E1A}"/>
              </a:ext>
            </a:extLst>
          </p:cNvPr>
          <p:cNvCxnSpPr>
            <a:cxnSpLocks/>
          </p:cNvCxnSpPr>
          <p:nvPr/>
        </p:nvCxnSpPr>
        <p:spPr bwMode="auto">
          <a:xfrm>
            <a:off x="3803036" y="4563173"/>
            <a:ext cx="47462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0D28118-BE2C-7F40-A18E-26CDED70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632" y="4856552"/>
            <a:ext cx="3382518" cy="1899848"/>
          </a:xfrm>
          <a:prstGeom prst="rect">
            <a:avLst/>
          </a:prstGeom>
        </p:spPr>
      </p:pic>
      <p:sp>
        <p:nvSpPr>
          <p:cNvPr id="29" name="&quot;No&quot; Symbol 28">
            <a:extLst>
              <a:ext uri="{FF2B5EF4-FFF2-40B4-BE49-F238E27FC236}">
                <a16:creationId xmlns:a16="http://schemas.microsoft.com/office/drawing/2014/main" id="{1B14D829-BC5C-6E4B-B7EE-74E3E5B5871C}"/>
              </a:ext>
            </a:extLst>
          </p:cNvPr>
          <p:cNvSpPr/>
          <p:nvPr/>
        </p:nvSpPr>
        <p:spPr bwMode="auto">
          <a:xfrm>
            <a:off x="7473696" y="6083811"/>
            <a:ext cx="776366" cy="689547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&quot;No&quot; Symbol 29">
            <a:extLst>
              <a:ext uri="{FF2B5EF4-FFF2-40B4-BE49-F238E27FC236}">
                <a16:creationId xmlns:a16="http://schemas.microsoft.com/office/drawing/2014/main" id="{CE231F0A-7F53-F942-802A-864B96D3122C}"/>
              </a:ext>
            </a:extLst>
          </p:cNvPr>
          <p:cNvSpPr/>
          <p:nvPr/>
        </p:nvSpPr>
        <p:spPr bwMode="auto">
          <a:xfrm>
            <a:off x="5336784" y="5831916"/>
            <a:ext cx="892301" cy="849301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0716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4071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6A4-76AC-6C4F-95C5-F381EFF1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altLang="zh-CN" dirty="0"/>
              <a:t>Processes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68C36-0AD2-F745-BF00-911901DA0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752181"/>
            <a:ext cx="8524875" cy="4313238"/>
          </a:xfrm>
        </p:spPr>
        <p:txBody>
          <a:bodyPr/>
          <a:lstStyle/>
          <a:p>
            <a:pPr marL="182562" lvl="1" indent="0">
              <a:buNone/>
            </a:pPr>
            <a:r>
              <a:rPr lang="en-US" altLang="zh-CN" dirty="0" err="1"/>
              <a:t>ntdll.ZwQuerySystemInformation</a:t>
            </a:r>
            <a:r>
              <a:rPr lang="en-US" altLang="zh-CN" dirty="0"/>
              <a:t>()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0D28118-BE2C-7F40-A18E-26CDED70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632" y="4856552"/>
            <a:ext cx="3382518" cy="1899848"/>
          </a:xfrm>
          <a:prstGeom prst="rect">
            <a:avLst/>
          </a:prstGeom>
        </p:spPr>
      </p:pic>
      <p:sp>
        <p:nvSpPr>
          <p:cNvPr id="29" name="&quot;No&quot; Symbol 28">
            <a:extLst>
              <a:ext uri="{FF2B5EF4-FFF2-40B4-BE49-F238E27FC236}">
                <a16:creationId xmlns:a16="http://schemas.microsoft.com/office/drawing/2014/main" id="{1B14D829-BC5C-6E4B-B7EE-74E3E5B5871C}"/>
              </a:ext>
            </a:extLst>
          </p:cNvPr>
          <p:cNvSpPr/>
          <p:nvPr/>
        </p:nvSpPr>
        <p:spPr bwMode="auto">
          <a:xfrm>
            <a:off x="7473696" y="6083811"/>
            <a:ext cx="776366" cy="689547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&quot;No&quot; Symbol 29">
            <a:extLst>
              <a:ext uri="{FF2B5EF4-FFF2-40B4-BE49-F238E27FC236}">
                <a16:creationId xmlns:a16="http://schemas.microsoft.com/office/drawing/2014/main" id="{CE231F0A-7F53-F942-802A-864B96D3122C}"/>
              </a:ext>
            </a:extLst>
          </p:cNvPr>
          <p:cNvSpPr/>
          <p:nvPr/>
        </p:nvSpPr>
        <p:spPr bwMode="auto">
          <a:xfrm>
            <a:off x="5336784" y="5831916"/>
            <a:ext cx="892301" cy="849301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475A75-8A57-2045-BDF5-A91AD8EEE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9" y="749300"/>
            <a:ext cx="3596640" cy="3760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4D603-CAE3-6342-8AC6-DD67A5EEC3C4}"/>
              </a:ext>
            </a:extLst>
          </p:cNvPr>
          <p:cNvSpPr txBox="1"/>
          <p:nvPr/>
        </p:nvSpPr>
        <p:spPr>
          <a:xfrm>
            <a:off x="988243" y="4399726"/>
            <a:ext cx="1565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taskmgr.exe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0748C-A155-F246-9948-B16DB70B4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100" y="1328632"/>
            <a:ext cx="5410200" cy="3073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AB889F-5B62-4941-9F6A-7C951EF0F01E}"/>
              </a:ext>
            </a:extLst>
          </p:cNvPr>
          <p:cNvSpPr txBox="1"/>
          <p:nvPr/>
        </p:nvSpPr>
        <p:spPr>
          <a:xfrm>
            <a:off x="6069868" y="4328057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ProcExp.exe</a:t>
            </a:r>
            <a:endParaRPr lang="en-US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6B892AD-D723-DB41-8C01-95D88FA0BB32}"/>
              </a:ext>
            </a:extLst>
          </p:cNvPr>
          <p:cNvSpPr txBox="1">
            <a:spLocks/>
          </p:cNvSpPr>
          <p:nvPr/>
        </p:nvSpPr>
        <p:spPr bwMode="auto">
          <a:xfrm>
            <a:off x="4881562" y="4599781"/>
            <a:ext cx="8524875" cy="44656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82562" lvl="1" indent="0">
              <a:buFontTx/>
              <a:buNone/>
            </a:pPr>
            <a:r>
              <a:rPr lang="en-US" altLang="zh-CN" sz="1800" kern="0"/>
              <a:t>ntdll.ZwQuerySystemInformation()</a:t>
            </a:r>
            <a:endParaRPr lang="en-US" altLang="zh-CN" sz="1800" kern="0" dirty="0"/>
          </a:p>
        </p:txBody>
      </p:sp>
    </p:spTree>
    <p:extLst>
      <p:ext uri="{BB962C8B-B14F-4D97-AF65-F5344CB8AC3E}">
        <p14:creationId xmlns:p14="http://schemas.microsoft.com/office/powerpoint/2010/main" val="3948310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8FF25-6883-684D-A3FE-E9CE72DD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Stealth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F7CDB-63E4-4843-A7A6-F012F121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842899"/>
            <a:ext cx="8524875" cy="4313238"/>
          </a:xfrm>
        </p:spPr>
        <p:txBody>
          <a:bodyPr/>
          <a:lstStyle/>
          <a:p>
            <a:r>
              <a:rPr lang="en-US" altLang="zh-CN" dirty="0"/>
              <a:t>Download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r>
              <a:rPr lang="zh-CN" altLang="en-US" dirty="0"/>
              <a:t> </a:t>
            </a:r>
            <a:r>
              <a:rPr lang="en-US" altLang="zh-CN" dirty="0"/>
              <a:t>StealthProcess1.zip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1449C98-D8B1-494E-8692-7FCCEF22B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257844"/>
            <a:ext cx="6608064" cy="4953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6C6785-09DA-F64A-862C-F6675D138B67}"/>
              </a:ext>
            </a:extLst>
          </p:cNvPr>
          <p:cNvSpPr txBox="1"/>
          <p:nvPr/>
        </p:nvSpPr>
        <p:spPr>
          <a:xfrm>
            <a:off x="1706880" y="6356290"/>
            <a:ext cx="6050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HideProc.exe</a:t>
            </a:r>
            <a:r>
              <a:rPr lang="en-US" dirty="0"/>
              <a:t> –hide </a:t>
            </a:r>
            <a:r>
              <a:rPr lang="en-US" dirty="0" err="1"/>
              <a:t>notepad.exe</a:t>
            </a:r>
            <a:r>
              <a:rPr lang="en-US" dirty="0"/>
              <a:t> C:\Work\</a:t>
            </a:r>
            <a:r>
              <a:rPr lang="en-US" dirty="0" err="1"/>
              <a:t>stealth.dll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60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7531-1997-0D45-A247-084006B80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stealth.cpp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DllMain</a:t>
            </a:r>
            <a:r>
              <a:rPr lang="en-US" dirty="0">
                <a:sym typeface="Wingdings" pitchFamily="2" charset="2"/>
              </a:rPr>
              <a:t>()</a:t>
            </a:r>
            <a:endParaRPr lang="en-US" dirty="0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EB24894-0886-2648-B576-1ED517D1C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86" y="952626"/>
            <a:ext cx="6779646" cy="5716397"/>
          </a:xfrm>
        </p:spPr>
      </p:pic>
    </p:spTree>
    <p:extLst>
      <p:ext uri="{BB962C8B-B14F-4D97-AF65-F5344CB8AC3E}">
        <p14:creationId xmlns:p14="http://schemas.microsoft.com/office/powerpoint/2010/main" val="64082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4B3E-BB63-2342-A494-1DA5AB67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River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???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35564-DE51-924D-BAB8-CD48C7DEC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B8D47-8788-2246-ADCB-7D294329E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266" y="853948"/>
            <a:ext cx="5595524" cy="59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4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7158-98CA-1A4B-BD22-29AFC626D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stealth.cpp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DllMain</a:t>
            </a:r>
            <a:r>
              <a:rPr lang="en-US" dirty="0">
                <a:sym typeface="Wingdings" pitchFamily="2" charset="2"/>
              </a:rPr>
              <a:t>()</a:t>
            </a:r>
            <a:endParaRPr lang="en-US" dirty="0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CE7519C-9613-F649-978D-95348D1F9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24" y="15299"/>
            <a:ext cx="3575696" cy="6827402"/>
          </a:xfrm>
        </p:spPr>
      </p:pic>
    </p:spTree>
    <p:extLst>
      <p:ext uri="{BB962C8B-B14F-4D97-AF65-F5344CB8AC3E}">
        <p14:creationId xmlns:p14="http://schemas.microsoft.com/office/powerpoint/2010/main" val="3632511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E37A-B5C6-9E46-9798-D6C24292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stealth.cpp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DllMain</a:t>
            </a:r>
            <a:r>
              <a:rPr lang="en-US" dirty="0">
                <a:sym typeface="Wingdings" pitchFamily="2" charset="2"/>
              </a:rPr>
              <a:t>()</a:t>
            </a:r>
            <a:endParaRPr lang="en-US" dirty="0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637DA8A-12F5-6E4C-8DDC-69981ED5A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87" y="749300"/>
            <a:ext cx="6453573" cy="6007100"/>
          </a:xfrm>
        </p:spPr>
      </p:pic>
    </p:spTree>
    <p:extLst>
      <p:ext uri="{BB962C8B-B14F-4D97-AF65-F5344CB8AC3E}">
        <p14:creationId xmlns:p14="http://schemas.microsoft.com/office/powerpoint/2010/main" val="2663406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2828-B457-E14C-9FAD-F602F5F3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AAC56-8D0B-D848-A224-7BE45D7E8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F5267-B440-D246-855E-4019B5B48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13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6A4-76AC-6C4F-95C5-F381EFF1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Stealth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BE065-E6C5-3243-A40E-166855F71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331" y="5926963"/>
            <a:ext cx="8524875" cy="4313238"/>
          </a:xfrm>
        </p:spPr>
        <p:txBody>
          <a:bodyPr/>
          <a:lstStyle/>
          <a:p>
            <a:r>
              <a:rPr lang="en-US" altLang="zh-CN" dirty="0"/>
              <a:t>Issues: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process(</a:t>
            </a:r>
            <a:r>
              <a:rPr lang="en-US" altLang="zh-CN" dirty="0" err="1"/>
              <a:t>es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hook?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E8886-19D0-1541-8B25-3DC53B59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02" y="1269238"/>
            <a:ext cx="3136900" cy="283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E3EAEA-81A3-8A42-AB28-19B18185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205" y="2062226"/>
            <a:ext cx="4698339" cy="283210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8C91A9-D924-674C-B914-C3BCA6D64E49}"/>
              </a:ext>
            </a:extLst>
          </p:cNvPr>
          <p:cNvSpPr txBox="1">
            <a:spLocks/>
          </p:cNvSpPr>
          <p:nvPr/>
        </p:nvSpPr>
        <p:spPr bwMode="auto">
          <a:xfrm>
            <a:off x="309562" y="4131056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82562" lvl="1" indent="0">
              <a:buFontTx/>
              <a:buNone/>
            </a:pPr>
            <a:r>
              <a:rPr lang="en-US" altLang="zh-CN" sz="1800" kern="0" dirty="0" err="1"/>
              <a:t>ntdll.ZwQuerySystemInformation</a:t>
            </a:r>
            <a:r>
              <a:rPr lang="en-US" altLang="zh-CN" sz="1800" kern="0" dirty="0"/>
              <a:t>()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303258D-71ED-DB42-A40B-FBF1DA58A016}"/>
              </a:ext>
            </a:extLst>
          </p:cNvPr>
          <p:cNvSpPr txBox="1">
            <a:spLocks/>
          </p:cNvSpPr>
          <p:nvPr/>
        </p:nvSpPr>
        <p:spPr bwMode="auto">
          <a:xfrm>
            <a:off x="4881562" y="4924044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82562" lvl="1" indent="0">
              <a:buFontTx/>
              <a:buNone/>
            </a:pPr>
            <a:r>
              <a:rPr lang="en-US" altLang="zh-CN" sz="1800" kern="0"/>
              <a:t>ntdll.ZwQuerySystemInformation()</a:t>
            </a:r>
            <a:endParaRPr lang="en-US" altLang="zh-CN" sz="1800" kern="0" dirty="0"/>
          </a:p>
        </p:txBody>
      </p:sp>
    </p:spTree>
    <p:extLst>
      <p:ext uri="{BB962C8B-B14F-4D97-AF65-F5344CB8AC3E}">
        <p14:creationId xmlns:p14="http://schemas.microsoft.com/office/powerpoint/2010/main" val="304962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6A4-76AC-6C4F-95C5-F381EFF1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Stealth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BE065-E6C5-3243-A40E-166855F71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331" y="5926963"/>
            <a:ext cx="8524875" cy="4313238"/>
          </a:xfrm>
        </p:spPr>
        <p:txBody>
          <a:bodyPr/>
          <a:lstStyle/>
          <a:p>
            <a:r>
              <a:rPr lang="en-US" altLang="zh-CN" dirty="0"/>
              <a:t>Issues:</a:t>
            </a:r>
            <a:r>
              <a:rPr lang="zh-CN" altLang="en-US" dirty="0"/>
              <a:t> </a:t>
            </a:r>
            <a:r>
              <a:rPr lang="en-US" altLang="zh-CN" dirty="0"/>
              <a:t>Newly</a:t>
            </a:r>
            <a:r>
              <a:rPr lang="zh-CN" altLang="en-US" dirty="0"/>
              <a:t> </a:t>
            </a:r>
            <a:r>
              <a:rPr lang="en-US" altLang="zh-CN" dirty="0"/>
              <a:t>created</a:t>
            </a:r>
            <a:r>
              <a:rPr lang="zh-CN" altLang="en-US" dirty="0"/>
              <a:t> </a:t>
            </a:r>
            <a:r>
              <a:rPr lang="en-US" altLang="zh-CN" dirty="0"/>
              <a:t>process(</a:t>
            </a:r>
            <a:r>
              <a:rPr lang="en-US" altLang="zh-CN" dirty="0" err="1"/>
              <a:t>es</a:t>
            </a:r>
            <a:r>
              <a:rPr lang="en-US" altLang="zh-CN" dirty="0"/>
              <a:t>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99C77-6DEB-FA4A-BC42-2A3FF6BD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100" y="1328632"/>
            <a:ext cx="5410200" cy="307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FD7F65-DB2D-2141-B2AE-4165579E2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31" y="1907964"/>
            <a:ext cx="5410200" cy="3073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B89BEC-5769-4E41-81B8-986F639467EC}"/>
              </a:ext>
            </a:extLst>
          </p:cNvPr>
          <p:cNvSpPr txBox="1">
            <a:spLocks/>
          </p:cNvSpPr>
          <p:nvPr/>
        </p:nvSpPr>
        <p:spPr bwMode="auto">
          <a:xfrm>
            <a:off x="1572769" y="4981364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82562" lvl="1" indent="0">
              <a:buFontTx/>
              <a:buNone/>
            </a:pPr>
            <a:r>
              <a:rPr lang="en-US" altLang="zh-CN" sz="1800" kern="0"/>
              <a:t>ntdll.ZwQuerySystemInformation()</a:t>
            </a:r>
            <a:endParaRPr lang="en-US" altLang="zh-CN" sz="1800" kern="0" dirty="0"/>
          </a:p>
        </p:txBody>
      </p:sp>
    </p:spTree>
    <p:extLst>
      <p:ext uri="{BB962C8B-B14F-4D97-AF65-F5344CB8AC3E}">
        <p14:creationId xmlns:p14="http://schemas.microsoft.com/office/powerpoint/2010/main" val="319793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16A4-76AC-6C4F-95C5-F381EFF1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altLang="zh-CN" dirty="0"/>
              <a:t>Create</a:t>
            </a:r>
            <a:r>
              <a:rPr lang="zh-CN" altLang="en-US" dirty="0"/>
              <a:t> </a:t>
            </a:r>
            <a:r>
              <a:rPr lang="en-US" altLang="zh-CN" dirty="0"/>
              <a:t>Stealth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BE065-E6C5-3243-A40E-166855F71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091" y="5292979"/>
            <a:ext cx="8524875" cy="4313238"/>
          </a:xfrm>
        </p:spPr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Solution: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Hook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all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of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them!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Global</a:t>
            </a:r>
            <a:r>
              <a:rPr lang="zh-CN" alt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itchFamily="2" charset="2"/>
              </a:rPr>
              <a:t>Hook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99C77-6DEB-FA4A-BC42-2A3FF6BD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100" y="1328632"/>
            <a:ext cx="5410200" cy="307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FD7F65-DB2D-2141-B2AE-4165579E2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31" y="1907964"/>
            <a:ext cx="5410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2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8FF25-6883-684D-A3FE-E9CE72DD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Global Hook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F7CDB-63E4-4843-A7A6-F012F121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842899"/>
            <a:ext cx="8524875" cy="4313238"/>
          </a:xfrm>
        </p:spPr>
        <p:txBody>
          <a:bodyPr/>
          <a:lstStyle/>
          <a:p>
            <a:r>
              <a:rPr lang="en-US" altLang="zh-CN" dirty="0"/>
              <a:t>Download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r>
              <a:rPr lang="zh-CN" altLang="en-US" dirty="0"/>
              <a:t> </a:t>
            </a:r>
            <a:r>
              <a:rPr lang="en-US" altLang="zh-CN" dirty="0"/>
              <a:t>StealthProcess2.zip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C6785-09DA-F64A-862C-F6675D138B67}"/>
              </a:ext>
            </a:extLst>
          </p:cNvPr>
          <p:cNvSpPr txBox="1"/>
          <p:nvPr/>
        </p:nvSpPr>
        <p:spPr>
          <a:xfrm>
            <a:off x="1365504" y="2393890"/>
            <a:ext cx="3863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HideProc2.exe –hide stealth2.dll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05B8E-7DCB-E94A-9D60-F76FC77C0D46}"/>
              </a:ext>
            </a:extLst>
          </p:cNvPr>
          <p:cNvSpPr txBox="1"/>
          <p:nvPr/>
        </p:nvSpPr>
        <p:spPr>
          <a:xfrm>
            <a:off x="1365504" y="1530258"/>
            <a:ext cx="6107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 stealth2.dll to %</a:t>
            </a:r>
            <a:r>
              <a:rPr lang="en-US" dirty="0" err="1"/>
              <a:t>SystemRoot</a:t>
            </a:r>
            <a:r>
              <a:rPr lang="en-US" dirty="0"/>
              <a:t>%\system32 folder</a:t>
            </a:r>
          </a:p>
        </p:txBody>
      </p:sp>
    </p:spTree>
    <p:extLst>
      <p:ext uri="{BB962C8B-B14F-4D97-AF65-F5344CB8AC3E}">
        <p14:creationId xmlns:p14="http://schemas.microsoft.com/office/powerpoint/2010/main" val="2774067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C876B-243B-9C4A-9132-ADAAFF53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762000"/>
            <a:ext cx="7518400" cy="5334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6AD4E35-5779-1742-A82A-CBF272F244F7}"/>
              </a:ext>
            </a:extLst>
          </p:cNvPr>
          <p:cNvSpPr txBox="1">
            <a:spLocks/>
          </p:cNvSpPr>
          <p:nvPr/>
        </p:nvSpPr>
        <p:spPr bwMode="gray">
          <a:xfrm>
            <a:off x="296799" y="118364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宋体" charset="0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ea typeface="宋体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/>
              <a:t>Review – Message Hook</a:t>
            </a:r>
          </a:p>
        </p:txBody>
      </p:sp>
    </p:spTree>
    <p:extLst>
      <p:ext uri="{BB962C8B-B14F-4D97-AF65-F5344CB8AC3E}">
        <p14:creationId xmlns:p14="http://schemas.microsoft.com/office/powerpoint/2010/main" val="365112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D4CC-8986-F742-A7C8-CCA080D6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</a:t>
            </a:r>
            <a:r>
              <a:rPr lang="en-US" dirty="0" err="1"/>
              <a:t>WinAPI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6A7F7-EA61-944F-BC96-197B9A40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935828"/>
            <a:ext cx="8524875" cy="4313238"/>
          </a:xfrm>
        </p:spPr>
        <p:txBody>
          <a:bodyPr/>
          <a:lstStyle/>
          <a:p>
            <a:r>
              <a:rPr lang="en-US" dirty="0"/>
              <a:t>System resources (file, network, IO, device) may be accessed by multiple applications at the same time, can cause </a:t>
            </a:r>
            <a:r>
              <a:rPr lang="en-US" b="1" dirty="0"/>
              <a:t>confliction</a:t>
            </a:r>
            <a:r>
              <a:rPr lang="en-US" dirty="0"/>
              <a:t>.</a:t>
            </a:r>
          </a:p>
          <a:p>
            <a:r>
              <a:rPr lang="en-US" dirty="0"/>
              <a:t>Modern OS protect these resources.  </a:t>
            </a:r>
          </a:p>
          <a:p>
            <a:endParaRPr lang="en-US" dirty="0"/>
          </a:p>
          <a:p>
            <a:r>
              <a:rPr lang="en-US" dirty="0"/>
              <a:t>E.g. How to let a program to wait for a while?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6151E-D1DF-9B43-AE95-AD6141AF4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6" y="3048012"/>
            <a:ext cx="3892056" cy="449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41EF4-C24F-9749-8D7D-553110C3A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7" y="3647418"/>
            <a:ext cx="4271059" cy="3203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A4FC5-7EF0-5B4F-80FE-2E5F3436F048}"/>
              </a:ext>
            </a:extLst>
          </p:cNvPr>
          <p:cNvSpPr txBox="1"/>
          <p:nvPr/>
        </p:nvSpPr>
        <p:spPr>
          <a:xfrm>
            <a:off x="5681227" y="3832613"/>
            <a:ext cx="271260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100Mhz CPU -&gt; 1s</a:t>
            </a:r>
          </a:p>
          <a:p>
            <a:r>
              <a:rPr lang="en-US" dirty="0"/>
              <a:t>1000Mhz CPU -&gt; 0.1s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7BD7E-0F13-4543-B1A5-5EC170E20D47}"/>
              </a:ext>
            </a:extLst>
          </p:cNvPr>
          <p:cNvSpPr txBox="1"/>
          <p:nvPr/>
        </p:nvSpPr>
        <p:spPr>
          <a:xfrm>
            <a:off x="5681227" y="5463251"/>
            <a:ext cx="2777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Use </a:t>
            </a:r>
            <a:r>
              <a:rPr lang="en-US" b="1" dirty="0" err="1">
                <a:solidFill>
                  <a:srgbClr val="FF0000"/>
                </a:solidFill>
              </a:rPr>
              <a:t>WinAPI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 Timer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1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3B28-1D7D-6647-BDF0-9406B979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Call &amp; </a:t>
            </a:r>
            <a:r>
              <a:rPr lang="en-US" dirty="0" err="1"/>
              <a:t>WinAPI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21E9CF-642C-8040-9004-0D0F5BE34B11}"/>
              </a:ext>
            </a:extLst>
          </p:cNvPr>
          <p:cNvSpPr txBox="1">
            <a:spLocks/>
          </p:cNvSpPr>
          <p:nvPr/>
        </p:nvSpPr>
        <p:spPr bwMode="auto">
          <a:xfrm>
            <a:off x="300038" y="1138346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zh-CN" kern="0"/>
              <a:t>User</a:t>
            </a:r>
            <a:r>
              <a:rPr lang="zh-CN" altLang="en-US" kern="0"/>
              <a:t> </a:t>
            </a:r>
            <a:r>
              <a:rPr lang="en-US" altLang="zh-CN" kern="0"/>
              <a:t>code</a:t>
            </a:r>
            <a:r>
              <a:rPr lang="zh-CN" altLang="en-US" kern="0"/>
              <a:t> </a:t>
            </a:r>
            <a:r>
              <a:rPr lang="en-US" altLang="zh-CN" kern="0"/>
              <a:t>can</a:t>
            </a:r>
            <a:r>
              <a:rPr lang="zh-CN" altLang="en-US" kern="0"/>
              <a:t> </a:t>
            </a:r>
            <a:r>
              <a:rPr lang="en-US" altLang="zh-CN" kern="0"/>
              <a:t>be</a:t>
            </a:r>
            <a:r>
              <a:rPr lang="zh-CN" altLang="en-US" kern="0"/>
              <a:t> </a:t>
            </a:r>
            <a:r>
              <a:rPr lang="en-US" altLang="zh-CN" kern="0"/>
              <a:t>arbitrary</a:t>
            </a:r>
          </a:p>
          <a:p>
            <a:r>
              <a:rPr lang="en-US" altLang="zh-CN" kern="0"/>
              <a:t>User</a:t>
            </a:r>
            <a:r>
              <a:rPr lang="zh-CN" altLang="en-US" kern="0"/>
              <a:t> </a:t>
            </a:r>
            <a:r>
              <a:rPr lang="en-US" altLang="zh-CN" kern="0"/>
              <a:t>code</a:t>
            </a:r>
            <a:r>
              <a:rPr lang="zh-CN" altLang="en-US" kern="0"/>
              <a:t> </a:t>
            </a:r>
            <a:r>
              <a:rPr lang="en-US" altLang="zh-CN" kern="0"/>
              <a:t>cannot</a:t>
            </a:r>
            <a:r>
              <a:rPr lang="zh-CN" altLang="en-US" kern="0"/>
              <a:t> </a:t>
            </a:r>
            <a:r>
              <a:rPr lang="en-US" altLang="zh-CN" kern="0"/>
              <a:t>modify</a:t>
            </a:r>
            <a:r>
              <a:rPr lang="zh-CN" altLang="en-US" kern="0"/>
              <a:t> </a:t>
            </a:r>
            <a:r>
              <a:rPr lang="en-US" altLang="zh-CN" kern="0"/>
              <a:t>kernel</a:t>
            </a:r>
            <a:r>
              <a:rPr lang="zh-CN" altLang="en-US" kern="0"/>
              <a:t> </a:t>
            </a:r>
            <a:r>
              <a:rPr lang="en-US" altLang="zh-CN" kern="0"/>
              <a:t>memory</a:t>
            </a:r>
          </a:p>
          <a:p>
            <a:r>
              <a:rPr lang="en-US" altLang="zh-CN" kern="0"/>
              <a:t>The</a:t>
            </a:r>
            <a:r>
              <a:rPr lang="zh-CN" altLang="en-US" kern="0"/>
              <a:t> </a:t>
            </a:r>
            <a:r>
              <a:rPr lang="en-US" altLang="zh-CN" kern="0"/>
              <a:t>call</a:t>
            </a:r>
            <a:r>
              <a:rPr lang="zh-CN" altLang="en-US" kern="0"/>
              <a:t> </a:t>
            </a:r>
            <a:r>
              <a:rPr lang="en-US" altLang="zh-CN" kern="0"/>
              <a:t>mechanism</a:t>
            </a:r>
            <a:r>
              <a:rPr lang="zh-CN" altLang="en-US" kern="0"/>
              <a:t> </a:t>
            </a:r>
            <a:r>
              <a:rPr lang="en-US" altLang="zh-CN" kern="0"/>
              <a:t>switches</a:t>
            </a:r>
            <a:r>
              <a:rPr lang="zh-CN" altLang="en-US" kern="0"/>
              <a:t> </a:t>
            </a:r>
            <a:r>
              <a:rPr lang="en-US" altLang="zh-CN" kern="0"/>
              <a:t>code</a:t>
            </a:r>
            <a:r>
              <a:rPr lang="zh-CN" altLang="en-US" kern="0"/>
              <a:t> </a:t>
            </a:r>
            <a:r>
              <a:rPr lang="en-US" altLang="zh-CN" kern="0"/>
              <a:t>to</a:t>
            </a:r>
            <a:r>
              <a:rPr lang="zh-CN" altLang="en-US" kern="0"/>
              <a:t> </a:t>
            </a:r>
            <a:r>
              <a:rPr lang="en-US" altLang="zh-CN" kern="0"/>
              <a:t>kernel</a:t>
            </a:r>
            <a:r>
              <a:rPr lang="zh-CN" altLang="en-US" kern="0"/>
              <a:t> </a:t>
            </a:r>
            <a:r>
              <a:rPr lang="en-US" altLang="zh-CN" kern="0"/>
              <a:t>mode</a:t>
            </a:r>
          </a:p>
          <a:p>
            <a:endParaRPr lang="en-US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8D556-92CE-4242-B603-C489E7A39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44" y="2748615"/>
            <a:ext cx="3263900" cy="351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66D5A-7E5A-D343-9504-9A626EC54DC7}"/>
              </a:ext>
            </a:extLst>
          </p:cNvPr>
          <p:cNvSpPr txBox="1"/>
          <p:nvPr/>
        </p:nvSpPr>
        <p:spPr>
          <a:xfrm>
            <a:off x="5852160" y="4307510"/>
            <a:ext cx="2967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System Call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WinAPI</a:t>
            </a:r>
            <a:r>
              <a:rPr lang="en-US" b="1" dirty="0">
                <a:solidFill>
                  <a:srgbClr val="FF0000"/>
                </a:solidFill>
              </a:rPr>
              <a:t> (Windows)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A96662B2-0ED5-A24D-835E-CBCBE3D197E8}"/>
              </a:ext>
            </a:extLst>
          </p:cNvPr>
          <p:cNvSpPr/>
          <p:nvPr/>
        </p:nvSpPr>
        <p:spPr bwMode="auto">
          <a:xfrm>
            <a:off x="5242560" y="4340352"/>
            <a:ext cx="621792" cy="39014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93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D5E5-7F83-ED4E-A4A2-DE896771C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System Call?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ECAF238-2817-E545-A951-996E94C7CE61}"/>
              </a:ext>
            </a:extLst>
          </p:cNvPr>
          <p:cNvSpPr txBox="1">
            <a:spLocks/>
          </p:cNvSpPr>
          <p:nvPr/>
        </p:nvSpPr>
        <p:spPr bwMode="auto">
          <a:xfrm>
            <a:off x="300038" y="1020724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0"/>
              </a:spcBef>
              <a:spcAft>
                <a:spcPct val="40000"/>
              </a:spcAft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宋体" charset="0"/>
                <a:cs typeface="+mn-cs"/>
              </a:defRPr>
            </a:lvl1pPr>
            <a:lvl2pPr marL="444500" indent="-261938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0725" indent="-274638" algn="l" rtl="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9874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254125" indent="-265113" algn="l" rtl="0" eaLnBrk="0" fontAlgn="base" hangingPunct="0">
              <a:spcBef>
                <a:spcPct val="0"/>
              </a:spcBef>
              <a:spcAft>
                <a:spcPct val="4000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113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1685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257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082925" indent="-265113" algn="l" rtl="0" fontAlgn="base">
              <a:spcBef>
                <a:spcPct val="0"/>
              </a:spcBef>
              <a:spcAft>
                <a:spcPct val="4000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/>
              <a:t>Let an application to access system resources.</a:t>
            </a:r>
          </a:p>
          <a:p>
            <a:r>
              <a:rPr lang="en-US" kern="0" dirty="0"/>
              <a:t>OS provide an interface (</a:t>
            </a:r>
            <a:r>
              <a:rPr lang="en-US" b="1" kern="0" dirty="0"/>
              <a:t>System call</a:t>
            </a:r>
            <a:r>
              <a:rPr lang="en-US" kern="0" dirty="0"/>
              <a:t>) for the application</a:t>
            </a:r>
          </a:p>
          <a:p>
            <a:r>
              <a:rPr lang="en-US" kern="0" dirty="0"/>
              <a:t>It usually use the technique called “interrupt vector” </a:t>
            </a:r>
          </a:p>
          <a:p>
            <a:pPr lvl="1"/>
            <a:r>
              <a:rPr lang="en-US" sz="1800" kern="0" dirty="0"/>
              <a:t>Linux use </a:t>
            </a:r>
            <a:r>
              <a:rPr lang="en-US" sz="1800" b="1" kern="0" dirty="0">
                <a:solidFill>
                  <a:srgbClr val="FF0000"/>
                </a:solidFill>
              </a:rPr>
              <a:t>0x80</a:t>
            </a:r>
            <a:r>
              <a:rPr lang="en-US" sz="1800" kern="0" dirty="0"/>
              <a:t> </a:t>
            </a:r>
          </a:p>
          <a:p>
            <a:pPr lvl="1"/>
            <a:r>
              <a:rPr lang="en-US" sz="1800" kern="0" dirty="0"/>
              <a:t>Windows use </a:t>
            </a:r>
            <a:r>
              <a:rPr lang="en-US" sz="1800" b="1" kern="0" dirty="0">
                <a:solidFill>
                  <a:srgbClr val="FF0000"/>
                </a:solidFill>
              </a:rPr>
              <a:t>0x2E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67F4B-7F35-B742-AA5A-B674E46536E4}"/>
              </a:ext>
            </a:extLst>
          </p:cNvPr>
          <p:cNvSpPr/>
          <p:nvPr/>
        </p:nvSpPr>
        <p:spPr>
          <a:xfrm>
            <a:off x="300038" y="4241450"/>
            <a:ext cx="564356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In </a:t>
            </a:r>
            <a:r>
              <a:rPr lang="en-US" sz="1800" dirty="0">
                <a:solidFill>
                  <a:srgbClr val="0B0080"/>
                </a:solidFill>
                <a:latin typeface="Arial" panose="020B0604020202020204" pitchFamily="34" charset="0"/>
                <a:hlinkClick r:id="rId3" tooltip="System programming"/>
              </a:rPr>
              <a:t>system programming</a:t>
            </a: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, an </a:t>
            </a:r>
            <a:r>
              <a:rPr lang="en-US" sz="1800" b="1" dirty="0">
                <a:solidFill>
                  <a:srgbClr val="222222"/>
                </a:solidFill>
                <a:latin typeface="Arial" panose="020B0604020202020204" pitchFamily="34" charset="0"/>
              </a:rPr>
              <a:t>interrupt</a:t>
            </a: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 is a signal to the </a:t>
            </a:r>
            <a:r>
              <a:rPr lang="en-US" sz="1800" dirty="0">
                <a:solidFill>
                  <a:srgbClr val="0B0080"/>
                </a:solidFill>
                <a:latin typeface="Arial" panose="020B0604020202020204" pitchFamily="34" charset="0"/>
                <a:hlinkClick r:id="rId4" tooltip="Central processing unit"/>
              </a:rPr>
              <a:t>processor</a:t>
            </a:r>
            <a:r>
              <a:rPr lang="en-US" sz="1800" dirty="0">
                <a:solidFill>
                  <a:srgbClr val="222222"/>
                </a:solidFill>
                <a:latin typeface="Arial" panose="020B0604020202020204" pitchFamily="34" charset="0"/>
              </a:rPr>
              <a:t> emitted by hardware or software indicating an event that needs immediate attention. </a:t>
            </a:r>
            <a:endParaRPr lang="en-US" sz="1800" dirty="0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0D61F0F2-3771-8840-864C-DE5E633CCEB3}"/>
              </a:ext>
            </a:extLst>
          </p:cNvPr>
          <p:cNvGrpSpPr>
            <a:grpSpLocks/>
          </p:cNvGrpSpPr>
          <p:nvPr/>
        </p:nvGrpSpPr>
        <p:grpSpPr bwMode="auto">
          <a:xfrm>
            <a:off x="6234113" y="2409980"/>
            <a:ext cx="2095500" cy="3098800"/>
            <a:chOff x="0" y="0"/>
            <a:chExt cx="1320" cy="1952"/>
          </a:xfrm>
        </p:grpSpPr>
        <p:pic>
          <p:nvPicPr>
            <p:cNvPr id="7" name="Picture 16" descr="Operating system placement.svg">
              <a:extLst>
                <a:ext uri="{FF2B5EF4-FFF2-40B4-BE49-F238E27FC236}">
                  <a16:creationId xmlns:a16="http://schemas.microsoft.com/office/drawing/2014/main" id="{6437EF9E-22C0-8C41-9A1F-CAFAE5BA0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20" cy="1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5">
              <a:hlinkClick r:id="rId6" tooltip="Hardware"/>
              <a:extLst>
                <a:ext uri="{FF2B5EF4-FFF2-40B4-BE49-F238E27FC236}">
                  <a16:creationId xmlns:a16="http://schemas.microsoft.com/office/drawing/2014/main" id="{2809B23E-ABB3-F840-B12B-56F50FF39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1074"/>
              <a:ext cx="984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>
              <a:hlinkClick r:id="rId7" tooltip="Operating System"/>
              <a:extLst>
                <a:ext uri="{FF2B5EF4-FFF2-40B4-BE49-F238E27FC236}">
                  <a16:creationId xmlns:a16="http://schemas.microsoft.com/office/drawing/2014/main" id="{C16A8DFE-402F-B545-91B3-2085AA123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714"/>
              <a:ext cx="984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3">
              <a:hlinkClick r:id="rId8" tooltip="Application"/>
              <a:extLst>
                <a:ext uri="{FF2B5EF4-FFF2-40B4-BE49-F238E27FC236}">
                  <a16:creationId xmlns:a16="http://schemas.microsoft.com/office/drawing/2014/main" id="{7FEB9AA8-3A4E-3244-917A-2C1FFC082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360"/>
              <a:ext cx="984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2">
              <a:hlinkClick r:id="rId9" tooltip="User"/>
              <a:extLst>
                <a:ext uri="{FF2B5EF4-FFF2-40B4-BE49-F238E27FC236}">
                  <a16:creationId xmlns:a16="http://schemas.microsoft.com/office/drawing/2014/main" id="{03DF729F-31B9-054A-A14D-0AE2C5453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" y="6"/>
              <a:ext cx="984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70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8818-AD06-4A41-86F6-B31E2571D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“Ring”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F8DAC-F3E4-4843-AF5C-B76951976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A8EE5-3756-884A-A2E9-A819005A8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56" y="1489075"/>
            <a:ext cx="5705409" cy="41078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154F31-5D9F-AC4A-9653-FAEF3D253951}"/>
              </a:ext>
            </a:extLst>
          </p:cNvPr>
          <p:cNvCxnSpPr>
            <a:cxnSpLocks/>
          </p:cNvCxnSpPr>
          <p:nvPr/>
        </p:nvCxnSpPr>
        <p:spPr bwMode="auto">
          <a:xfrm>
            <a:off x="4718304" y="3645694"/>
            <a:ext cx="1207008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7545AF-CFA2-4A4C-8736-1D6ADCE48FB6}"/>
              </a:ext>
            </a:extLst>
          </p:cNvPr>
          <p:cNvSpPr txBox="1"/>
          <p:nvPr/>
        </p:nvSpPr>
        <p:spPr>
          <a:xfrm>
            <a:off x="4572000" y="2931604"/>
            <a:ext cx="20482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System Call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</a:p>
          <a:p>
            <a:r>
              <a:rPr lang="en-US" sz="1600" b="1" dirty="0" err="1">
                <a:solidFill>
                  <a:srgbClr val="FF0000"/>
                </a:solidFill>
              </a:rPr>
              <a:t>WinAPI</a:t>
            </a:r>
            <a:r>
              <a:rPr lang="en-US" sz="1600" b="1" dirty="0">
                <a:solidFill>
                  <a:srgbClr val="FF0000"/>
                </a:solidFill>
              </a:rPr>
              <a:t> (Windows)</a:t>
            </a:r>
          </a:p>
        </p:txBody>
      </p:sp>
    </p:spTree>
    <p:extLst>
      <p:ext uri="{BB962C8B-B14F-4D97-AF65-F5344CB8AC3E}">
        <p14:creationId xmlns:p14="http://schemas.microsoft.com/office/powerpoint/2010/main" val="32135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C435B65-FD20-B04C-AB9A-05705DE41476}"/>
              </a:ext>
            </a:extLst>
          </p:cNvPr>
          <p:cNvSpPr/>
          <p:nvPr/>
        </p:nvSpPr>
        <p:spPr bwMode="auto">
          <a:xfrm>
            <a:off x="0" y="3367668"/>
            <a:ext cx="9069194" cy="211873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51CD4-7D05-5841-A1B6-354626427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Interrupt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48ABC-521F-B94A-820A-F3D7EF123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88194-1E96-5446-AF01-A3369EEED680}"/>
              </a:ext>
            </a:extLst>
          </p:cNvPr>
          <p:cNvSpPr/>
          <p:nvPr/>
        </p:nvSpPr>
        <p:spPr bwMode="auto">
          <a:xfrm>
            <a:off x="232317" y="1628076"/>
            <a:ext cx="2553630" cy="10147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User Mode Execution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348BC2-D4CA-B247-A8DA-AB3835281785}"/>
              </a:ext>
            </a:extLst>
          </p:cNvPr>
          <p:cNvSpPr/>
          <p:nvPr/>
        </p:nvSpPr>
        <p:spPr bwMode="auto">
          <a:xfrm>
            <a:off x="3172289" y="1628076"/>
            <a:ext cx="2553630" cy="10147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Interruption occurred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857EB3-2519-B14F-B1FB-37D71458AEC0}"/>
              </a:ext>
            </a:extLst>
          </p:cNvPr>
          <p:cNvSpPr/>
          <p:nvPr/>
        </p:nvSpPr>
        <p:spPr bwMode="auto">
          <a:xfrm>
            <a:off x="1509132" y="4122234"/>
            <a:ext cx="2553630" cy="10147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Interrupt Vector Table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2EF23D-B539-FA42-8EA3-92110093BC33}"/>
              </a:ext>
            </a:extLst>
          </p:cNvPr>
          <p:cNvSpPr/>
          <p:nvPr/>
        </p:nvSpPr>
        <p:spPr bwMode="auto">
          <a:xfrm>
            <a:off x="4557712" y="4122234"/>
            <a:ext cx="2553630" cy="10147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Interrupt Handler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7DC0F4-FEBF-5B45-BAAB-5740FEC00262}"/>
              </a:ext>
            </a:extLst>
          </p:cNvPr>
          <p:cNvSpPr/>
          <p:nvPr/>
        </p:nvSpPr>
        <p:spPr bwMode="auto">
          <a:xfrm>
            <a:off x="6515564" y="1628076"/>
            <a:ext cx="2553630" cy="10147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Next instruction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731391E-426C-2B49-90B8-3AC2B0D45BF7}"/>
              </a:ext>
            </a:extLst>
          </p:cNvPr>
          <p:cNvSpPr/>
          <p:nvPr/>
        </p:nvSpPr>
        <p:spPr bwMode="auto">
          <a:xfrm>
            <a:off x="2616473" y="2133909"/>
            <a:ext cx="587993" cy="55756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5ED3000-661E-CA47-8921-716630210E7F}"/>
              </a:ext>
            </a:extLst>
          </p:cNvPr>
          <p:cNvSpPr/>
          <p:nvPr/>
        </p:nvSpPr>
        <p:spPr bwMode="auto">
          <a:xfrm rot="7481489">
            <a:off x="2731029" y="3152464"/>
            <a:ext cx="1818644" cy="55756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AF94A9D-CD76-544B-BBFA-B8C6E57F019D}"/>
              </a:ext>
            </a:extLst>
          </p:cNvPr>
          <p:cNvSpPr/>
          <p:nvPr/>
        </p:nvSpPr>
        <p:spPr bwMode="auto">
          <a:xfrm>
            <a:off x="4009156" y="4350833"/>
            <a:ext cx="587993" cy="55756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2462919-FE8E-E64A-82BD-0C0DB6638438}"/>
              </a:ext>
            </a:extLst>
          </p:cNvPr>
          <p:cNvSpPr/>
          <p:nvPr/>
        </p:nvSpPr>
        <p:spPr bwMode="auto">
          <a:xfrm rot="17951213">
            <a:off x="5751747" y="3178136"/>
            <a:ext cx="1818644" cy="55756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48D1F7-0132-6D4C-B30E-9A6499C625D9}"/>
              </a:ext>
            </a:extLst>
          </p:cNvPr>
          <p:cNvSpPr txBox="1"/>
          <p:nvPr/>
        </p:nvSpPr>
        <p:spPr>
          <a:xfrm>
            <a:off x="100361" y="2943922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Mode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0D5CC6-2F88-3E4B-8A7B-6DFE33E90D2C}"/>
              </a:ext>
            </a:extLst>
          </p:cNvPr>
          <p:cNvSpPr txBox="1"/>
          <p:nvPr/>
        </p:nvSpPr>
        <p:spPr>
          <a:xfrm>
            <a:off x="100361" y="3599671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Kernel Mode</a:t>
            </a:r>
          </a:p>
        </p:txBody>
      </p:sp>
    </p:spTree>
    <p:extLst>
      <p:ext uri="{BB962C8B-B14F-4D97-AF65-F5344CB8AC3E}">
        <p14:creationId xmlns:p14="http://schemas.microsoft.com/office/powerpoint/2010/main" val="63485807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47914</TotalTime>
  <Words>928</Words>
  <Application>Microsoft Macintosh PowerPoint</Application>
  <PresentationFormat>On-screen Show (4:3)</PresentationFormat>
  <Paragraphs>293</Paragraphs>
  <Slides>37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Segoe UI</vt:lpstr>
      <vt:lpstr>Agency FB</vt:lpstr>
      <vt:lpstr>Arial</vt:lpstr>
      <vt:lpstr>Franklin Gothic Book</vt:lpstr>
      <vt:lpstr>Franklin Gothic Medium</vt:lpstr>
      <vt:lpstr>Wingdings</vt:lpstr>
      <vt:lpstr>Standarddesign</vt:lpstr>
      <vt:lpstr>PowerPoint Presentation</vt:lpstr>
      <vt:lpstr>Review – Hook</vt:lpstr>
      <vt:lpstr>River System ???</vt:lpstr>
      <vt:lpstr>PowerPoint Presentation</vt:lpstr>
      <vt:lpstr>Introduction to WinAPI</vt:lpstr>
      <vt:lpstr>System Call &amp; WinAPI</vt:lpstr>
      <vt:lpstr>What is System Call?</vt:lpstr>
      <vt:lpstr>The “Ring”</vt:lpstr>
      <vt:lpstr>CPU Interrupt</vt:lpstr>
      <vt:lpstr>Windows System Call and API</vt:lpstr>
      <vt:lpstr>User Mode and Kernel</vt:lpstr>
      <vt:lpstr>Write a file in Notepad</vt:lpstr>
      <vt:lpstr>API Hook</vt:lpstr>
      <vt:lpstr>API Call (Normally)</vt:lpstr>
      <vt:lpstr>API Hook</vt:lpstr>
      <vt:lpstr>API Hook Tech Map</vt:lpstr>
      <vt:lpstr>API Hook Tech Map</vt:lpstr>
      <vt:lpstr>API Hook Tech Map</vt:lpstr>
      <vt:lpstr> </vt:lpstr>
      <vt:lpstr>Processes in Windows</vt:lpstr>
      <vt:lpstr>Stealth Process</vt:lpstr>
      <vt:lpstr>Stealth Process</vt:lpstr>
      <vt:lpstr>API Hook Tech Map</vt:lpstr>
      <vt:lpstr>Processes in Windows</vt:lpstr>
      <vt:lpstr>Processes API</vt:lpstr>
      <vt:lpstr>Create Stealth Process</vt:lpstr>
      <vt:lpstr>Processes in Windows</vt:lpstr>
      <vt:lpstr>Example 1: Stealth Process</vt:lpstr>
      <vt:lpstr>stealth.cpp  DllMain()</vt:lpstr>
      <vt:lpstr>stealth.cpp  DllMain()</vt:lpstr>
      <vt:lpstr>stealth.cpp  DllMain()</vt:lpstr>
      <vt:lpstr>PowerPoint Presentation</vt:lpstr>
      <vt:lpstr>Create Stealth Process</vt:lpstr>
      <vt:lpstr>Create Stealth Process</vt:lpstr>
      <vt:lpstr>Create Stealth Process</vt:lpstr>
      <vt:lpstr>Example 2: Global Hook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1321</cp:revision>
  <dcterms:created xsi:type="dcterms:W3CDTF">2011-12-10T02:50:46Z</dcterms:created>
  <dcterms:modified xsi:type="dcterms:W3CDTF">2019-04-09T19:55:54Z</dcterms:modified>
</cp:coreProperties>
</file>