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4.xml" ContentType="application/vnd.openxmlformats-officedocument.presentationml.notesSlide+xml"/>
  <Override PartName="/ppt/media/image15.jpg" ContentType="image/jpg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87" r:id="rId2"/>
    <p:sldId id="718" r:id="rId3"/>
    <p:sldId id="720" r:id="rId4"/>
    <p:sldId id="721" r:id="rId5"/>
    <p:sldId id="594" r:id="rId6"/>
    <p:sldId id="595" r:id="rId7"/>
    <p:sldId id="596" r:id="rId8"/>
    <p:sldId id="597" r:id="rId9"/>
    <p:sldId id="598" r:id="rId10"/>
    <p:sldId id="731" r:id="rId11"/>
    <p:sldId id="600" r:id="rId12"/>
    <p:sldId id="609" r:id="rId13"/>
    <p:sldId id="921" r:id="rId14"/>
    <p:sldId id="931" r:id="rId15"/>
    <p:sldId id="922" r:id="rId16"/>
    <p:sldId id="610" r:id="rId17"/>
    <p:sldId id="612" r:id="rId18"/>
    <p:sldId id="601" r:id="rId19"/>
    <p:sldId id="602" r:id="rId20"/>
    <p:sldId id="631" r:id="rId21"/>
    <p:sldId id="717" r:id="rId22"/>
    <p:sldId id="632" r:id="rId23"/>
    <p:sldId id="634" r:id="rId24"/>
    <p:sldId id="727" r:id="rId25"/>
    <p:sldId id="728" r:id="rId26"/>
    <p:sldId id="730" r:id="rId27"/>
    <p:sldId id="729" r:id="rId28"/>
    <p:sldId id="71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10BEB"/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0" autoAdjust="0"/>
    <p:restoredTop sz="83333"/>
  </p:normalViewPr>
  <p:slideViewPr>
    <p:cSldViewPr snapToGrid="0" snapToObjects="1">
      <p:cViewPr varScale="1">
        <p:scale>
          <a:sx n="147" d="100"/>
          <a:sy n="147" d="100"/>
        </p:scale>
        <p:origin x="200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057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2417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4585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2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cupa.edu/schen/csc497/VirusShare_00001.md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Anti-virus Software, Dynamic Heuristic Analysis 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9749" y="-133062"/>
            <a:ext cx="19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13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3096-582E-E44E-9F13-28201088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pc="-105" dirty="0"/>
              <a:t>AV </a:t>
            </a:r>
            <a:r>
              <a:rPr lang="fr" spc="-15" dirty="0" err="1"/>
              <a:t>detection</a:t>
            </a:r>
            <a:r>
              <a:rPr lang="fr" spc="-15" dirty="0"/>
              <a:t> techniques(Scan </a:t>
            </a:r>
            <a:r>
              <a:rPr lang="fr" spc="-5" dirty="0"/>
              <a:t>-  </a:t>
            </a:r>
            <a:r>
              <a:rPr lang="fr" spc="-5" dirty="0" err="1"/>
              <a:t>Engines</a:t>
            </a:r>
            <a:r>
              <a:rPr lang="fr" spc="-5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8484-9DB2-9E4D-A5AE-F8E5D4BF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" y="1272381"/>
            <a:ext cx="8524875" cy="4313238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86447-8630-2148-942C-01A9348D3FA0}"/>
              </a:ext>
            </a:extLst>
          </p:cNvPr>
          <p:cNvSpPr/>
          <p:nvPr/>
        </p:nvSpPr>
        <p:spPr>
          <a:xfrm>
            <a:off x="688929" y="1803605"/>
            <a:ext cx="7615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https://www.cs.wcupa.edu/schen/csc497/VirusShare_00001.md5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969"/>
            <a:ext cx="5974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Heuristic </a:t>
            </a:r>
            <a:r>
              <a:rPr dirty="0"/>
              <a:t>based</a:t>
            </a:r>
            <a:r>
              <a:rPr spc="-90" dirty="0"/>
              <a:t> </a:t>
            </a:r>
            <a:r>
              <a:rPr spc="-15" dirty="0"/>
              <a:t>Detection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03510"/>
            <a:ext cx="7973695" cy="29886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129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Used </a:t>
            </a:r>
            <a:r>
              <a:rPr spc="-20" dirty="0">
                <a:latin typeface="+mn-lt"/>
                <a:cs typeface="Calibri"/>
              </a:rPr>
              <a:t>to </a:t>
            </a:r>
            <a:r>
              <a:rPr spc="-10" dirty="0">
                <a:latin typeface="+mn-lt"/>
                <a:cs typeface="Calibri"/>
              </a:rPr>
              <a:t>detect </a:t>
            </a:r>
            <a:r>
              <a:rPr spc="-75" dirty="0">
                <a:latin typeface="+mn-lt"/>
                <a:cs typeface="Calibri"/>
              </a:rPr>
              <a:t>new, </a:t>
            </a:r>
            <a:r>
              <a:rPr spc="-5" dirty="0">
                <a:latin typeface="+mn-lt"/>
                <a:cs typeface="Calibri"/>
              </a:rPr>
              <a:t>unknown </a:t>
            </a:r>
            <a:r>
              <a:rPr dirty="0">
                <a:latin typeface="+mn-lt"/>
                <a:cs typeface="Calibri"/>
              </a:rPr>
              <a:t>viruses in </a:t>
            </a:r>
            <a:r>
              <a:rPr spc="-10" dirty="0">
                <a:latin typeface="+mn-lt"/>
                <a:cs typeface="Calibri"/>
              </a:rPr>
              <a:t>your </a:t>
            </a:r>
            <a:r>
              <a:rPr spc="-30" dirty="0">
                <a:latin typeface="+mn-lt"/>
                <a:cs typeface="Calibri"/>
              </a:rPr>
              <a:t>system </a:t>
            </a:r>
            <a:r>
              <a:rPr spc="-15" dirty="0">
                <a:latin typeface="+mn-lt"/>
                <a:cs typeface="Calibri"/>
              </a:rPr>
              <a:t>that </a:t>
            </a:r>
            <a:r>
              <a:rPr spc="-5" dirty="0">
                <a:latin typeface="+mn-lt"/>
                <a:cs typeface="Calibri"/>
              </a:rPr>
              <a:t>has not </a:t>
            </a:r>
            <a:r>
              <a:rPr spc="-15" dirty="0">
                <a:latin typeface="+mn-lt"/>
                <a:cs typeface="Calibri"/>
              </a:rPr>
              <a:t>yet </a:t>
            </a:r>
            <a:r>
              <a:rPr spc="-5" dirty="0">
                <a:latin typeface="+mn-lt"/>
                <a:cs typeface="Calibri"/>
              </a:rPr>
              <a:t>been</a:t>
            </a:r>
            <a:r>
              <a:rPr spc="65" dirty="0">
                <a:latin typeface="+mn-lt"/>
                <a:cs typeface="Calibri"/>
              </a:rPr>
              <a:t> </a:t>
            </a:r>
            <a:r>
              <a:rPr spc="-10" dirty="0">
                <a:latin typeface="+mn-lt"/>
                <a:cs typeface="Calibri"/>
              </a:rPr>
              <a:t>identified.</a:t>
            </a:r>
            <a:endParaRPr dirty="0">
              <a:latin typeface="+mn-lt"/>
              <a:cs typeface="Calibri"/>
            </a:endParaRPr>
          </a:p>
          <a:p>
            <a:pPr marL="355600" marR="1035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+mn-lt"/>
                <a:cs typeface="Calibri"/>
              </a:rPr>
              <a:t>Based </a:t>
            </a:r>
            <a:r>
              <a:rPr spc="-5" dirty="0">
                <a:latin typeface="+mn-lt"/>
                <a:cs typeface="Calibri"/>
              </a:rPr>
              <a:t>on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5" dirty="0">
                <a:latin typeface="+mn-lt"/>
                <a:cs typeface="Calibri"/>
              </a:rPr>
              <a:t>piece-by-piece </a:t>
            </a:r>
            <a:r>
              <a:rPr spc="-15" dirty="0">
                <a:latin typeface="+mn-lt"/>
                <a:cs typeface="Calibri"/>
              </a:rPr>
              <a:t>examination </a:t>
            </a:r>
            <a:r>
              <a:rPr spc="-5" dirty="0">
                <a:latin typeface="+mn-lt"/>
                <a:cs typeface="Calibri"/>
              </a:rPr>
              <a:t>of </a:t>
            </a:r>
            <a:r>
              <a:rPr dirty="0">
                <a:latin typeface="+mn-lt"/>
                <a:cs typeface="Calibri"/>
              </a:rPr>
              <a:t>a</a:t>
            </a:r>
            <a:r>
              <a:rPr lang="en-US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virus.</a:t>
            </a:r>
            <a:endParaRPr dirty="0">
              <a:latin typeface="+mn-lt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Looks </a:t>
            </a:r>
            <a:r>
              <a:rPr spc="-30" dirty="0">
                <a:latin typeface="+mn-lt"/>
                <a:cs typeface="Calibri"/>
              </a:rPr>
              <a:t>for </a:t>
            </a:r>
            <a:r>
              <a:rPr spc="-5" dirty="0">
                <a:latin typeface="+mn-lt"/>
                <a:cs typeface="Calibri"/>
              </a:rPr>
              <a:t>the sequence of instruction </a:t>
            </a:r>
            <a:r>
              <a:rPr spc="-10" dirty="0">
                <a:latin typeface="+mn-lt"/>
                <a:cs typeface="Calibri"/>
              </a:rPr>
              <a:t>that  </a:t>
            </a:r>
            <a:r>
              <a:rPr spc="-25" dirty="0">
                <a:latin typeface="+mn-lt"/>
                <a:cs typeface="Calibri"/>
              </a:rPr>
              <a:t>differentiate </a:t>
            </a:r>
            <a:r>
              <a:rPr spc="-5" dirty="0">
                <a:latin typeface="+mn-lt"/>
                <a:cs typeface="Calibri"/>
              </a:rPr>
              <a:t>the </a:t>
            </a:r>
            <a:r>
              <a:rPr dirty="0">
                <a:latin typeface="+mn-lt"/>
                <a:cs typeface="Calibri"/>
              </a:rPr>
              <a:t>virus </a:t>
            </a:r>
            <a:r>
              <a:rPr spc="-20" dirty="0">
                <a:latin typeface="+mn-lt"/>
                <a:cs typeface="Calibri"/>
              </a:rPr>
              <a:t>from </a:t>
            </a:r>
            <a:r>
              <a:rPr dirty="0">
                <a:latin typeface="+mn-lt"/>
                <a:cs typeface="Calibri"/>
              </a:rPr>
              <a:t>‘normal</a:t>
            </a:r>
            <a:r>
              <a:rPr spc="50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programs’</a:t>
            </a:r>
            <a:endParaRPr lang="en-US" spc="-15" dirty="0">
              <a:latin typeface="+mn-lt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5" dirty="0">
                <a:cs typeface="Calibri"/>
              </a:rPr>
              <a:t>Disadvantage</a:t>
            </a:r>
            <a:r>
              <a:rPr lang="en-US" dirty="0">
                <a:cs typeface="Calibri"/>
              </a:rPr>
              <a:t>?</a:t>
            </a:r>
            <a:endParaRPr lang="en-US" spc="-15" dirty="0">
              <a:latin typeface="+mn-lt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+mn-lt"/>
              </a:rPr>
              <a:t>Example:</a:t>
            </a:r>
          </a:p>
          <a:p>
            <a:pPr marL="812800" marR="5080" lvl="1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+mn-lt"/>
                <a:cs typeface="Calibri"/>
              </a:rPr>
              <a:t>Lab1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84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76658"/>
            <a:ext cx="80416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AV </a:t>
            </a:r>
            <a:r>
              <a:rPr spc="-5" dirty="0"/>
              <a:t>bypassing</a:t>
            </a:r>
            <a:r>
              <a:rPr spc="75" dirty="0"/>
              <a:t> </a:t>
            </a:r>
            <a:r>
              <a:rPr spc="-10" dirty="0"/>
              <a:t>techniques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2263140" cy="4526280"/>
          </a:xfrm>
          <a:custGeom>
            <a:avLst/>
            <a:gdLst/>
            <a:ahLst/>
            <a:cxnLst/>
            <a:rect l="l" t="t" r="r" b="b"/>
            <a:pathLst>
              <a:path w="2263140" h="4526280">
                <a:moveTo>
                  <a:pt x="2263013" y="0"/>
                </a:moveTo>
                <a:lnTo>
                  <a:pt x="2214440" y="510"/>
                </a:lnTo>
                <a:lnTo>
                  <a:pt x="2166117" y="2037"/>
                </a:lnTo>
                <a:lnTo>
                  <a:pt x="2118055" y="4568"/>
                </a:lnTo>
                <a:lnTo>
                  <a:pt x="2070262" y="8093"/>
                </a:lnTo>
                <a:lnTo>
                  <a:pt x="2022749" y="12604"/>
                </a:lnTo>
                <a:lnTo>
                  <a:pt x="1975527" y="18088"/>
                </a:lnTo>
                <a:lnTo>
                  <a:pt x="1928606" y="24537"/>
                </a:lnTo>
                <a:lnTo>
                  <a:pt x="1881995" y="31939"/>
                </a:lnTo>
                <a:lnTo>
                  <a:pt x="1835706" y="40286"/>
                </a:lnTo>
                <a:lnTo>
                  <a:pt x="1789748" y="49565"/>
                </a:lnTo>
                <a:lnTo>
                  <a:pt x="1744131" y="59768"/>
                </a:lnTo>
                <a:lnTo>
                  <a:pt x="1698866" y="70884"/>
                </a:lnTo>
                <a:lnTo>
                  <a:pt x="1653963" y="82903"/>
                </a:lnTo>
                <a:lnTo>
                  <a:pt x="1609432" y="95815"/>
                </a:lnTo>
                <a:lnTo>
                  <a:pt x="1565283" y="109609"/>
                </a:lnTo>
                <a:lnTo>
                  <a:pt x="1521527" y="124275"/>
                </a:lnTo>
                <a:lnTo>
                  <a:pt x="1478174" y="139804"/>
                </a:lnTo>
                <a:lnTo>
                  <a:pt x="1435234" y="156184"/>
                </a:lnTo>
                <a:lnTo>
                  <a:pt x="1392716" y="173405"/>
                </a:lnTo>
                <a:lnTo>
                  <a:pt x="1350633" y="191459"/>
                </a:lnTo>
                <a:lnTo>
                  <a:pt x="1308992" y="210333"/>
                </a:lnTo>
                <a:lnTo>
                  <a:pt x="1267806" y="230018"/>
                </a:lnTo>
                <a:lnTo>
                  <a:pt x="1227083" y="250505"/>
                </a:lnTo>
                <a:lnTo>
                  <a:pt x="1186835" y="271781"/>
                </a:lnTo>
                <a:lnTo>
                  <a:pt x="1147071" y="293838"/>
                </a:lnTo>
                <a:lnTo>
                  <a:pt x="1107801" y="316666"/>
                </a:lnTo>
                <a:lnTo>
                  <a:pt x="1069037" y="340253"/>
                </a:lnTo>
                <a:lnTo>
                  <a:pt x="1030787" y="364590"/>
                </a:lnTo>
                <a:lnTo>
                  <a:pt x="993063" y="389667"/>
                </a:lnTo>
                <a:lnTo>
                  <a:pt x="955874" y="415473"/>
                </a:lnTo>
                <a:lnTo>
                  <a:pt x="919231" y="441998"/>
                </a:lnTo>
                <a:lnTo>
                  <a:pt x="883143" y="469232"/>
                </a:lnTo>
                <a:lnTo>
                  <a:pt x="847622" y="497165"/>
                </a:lnTo>
                <a:lnTo>
                  <a:pt x="812677" y="525786"/>
                </a:lnTo>
                <a:lnTo>
                  <a:pt x="778318" y="555085"/>
                </a:lnTo>
                <a:lnTo>
                  <a:pt x="744556" y="585053"/>
                </a:lnTo>
                <a:lnTo>
                  <a:pt x="711401" y="615679"/>
                </a:lnTo>
                <a:lnTo>
                  <a:pt x="678863" y="646952"/>
                </a:lnTo>
                <a:lnTo>
                  <a:pt x="646952" y="678863"/>
                </a:lnTo>
                <a:lnTo>
                  <a:pt x="615679" y="711401"/>
                </a:lnTo>
                <a:lnTo>
                  <a:pt x="585053" y="744556"/>
                </a:lnTo>
                <a:lnTo>
                  <a:pt x="555085" y="778318"/>
                </a:lnTo>
                <a:lnTo>
                  <a:pt x="525786" y="812677"/>
                </a:lnTo>
                <a:lnTo>
                  <a:pt x="497165" y="847622"/>
                </a:lnTo>
                <a:lnTo>
                  <a:pt x="469232" y="883143"/>
                </a:lnTo>
                <a:lnTo>
                  <a:pt x="441998" y="919231"/>
                </a:lnTo>
                <a:lnTo>
                  <a:pt x="415473" y="955874"/>
                </a:lnTo>
                <a:lnTo>
                  <a:pt x="389667" y="993063"/>
                </a:lnTo>
                <a:lnTo>
                  <a:pt x="364590" y="1030787"/>
                </a:lnTo>
                <a:lnTo>
                  <a:pt x="340253" y="1069037"/>
                </a:lnTo>
                <a:lnTo>
                  <a:pt x="316666" y="1107801"/>
                </a:lnTo>
                <a:lnTo>
                  <a:pt x="293838" y="1147071"/>
                </a:lnTo>
                <a:lnTo>
                  <a:pt x="271781" y="1186835"/>
                </a:lnTo>
                <a:lnTo>
                  <a:pt x="250505" y="1227083"/>
                </a:lnTo>
                <a:lnTo>
                  <a:pt x="230018" y="1267806"/>
                </a:lnTo>
                <a:lnTo>
                  <a:pt x="210333" y="1308992"/>
                </a:lnTo>
                <a:lnTo>
                  <a:pt x="191459" y="1350633"/>
                </a:lnTo>
                <a:lnTo>
                  <a:pt x="173405" y="1392716"/>
                </a:lnTo>
                <a:lnTo>
                  <a:pt x="156184" y="1435234"/>
                </a:lnTo>
                <a:lnTo>
                  <a:pt x="139804" y="1478174"/>
                </a:lnTo>
                <a:lnTo>
                  <a:pt x="124275" y="1521527"/>
                </a:lnTo>
                <a:lnTo>
                  <a:pt x="109609" y="1565283"/>
                </a:lnTo>
                <a:lnTo>
                  <a:pt x="95815" y="1609432"/>
                </a:lnTo>
                <a:lnTo>
                  <a:pt x="82903" y="1653963"/>
                </a:lnTo>
                <a:lnTo>
                  <a:pt x="70884" y="1698866"/>
                </a:lnTo>
                <a:lnTo>
                  <a:pt x="59768" y="1744131"/>
                </a:lnTo>
                <a:lnTo>
                  <a:pt x="49565" y="1789748"/>
                </a:lnTo>
                <a:lnTo>
                  <a:pt x="40286" y="1835706"/>
                </a:lnTo>
                <a:lnTo>
                  <a:pt x="31939" y="1881995"/>
                </a:lnTo>
                <a:lnTo>
                  <a:pt x="24537" y="1928606"/>
                </a:lnTo>
                <a:lnTo>
                  <a:pt x="18088" y="1975527"/>
                </a:lnTo>
                <a:lnTo>
                  <a:pt x="12604" y="2022749"/>
                </a:lnTo>
                <a:lnTo>
                  <a:pt x="8093" y="2070262"/>
                </a:lnTo>
                <a:lnTo>
                  <a:pt x="4568" y="2118055"/>
                </a:lnTo>
                <a:lnTo>
                  <a:pt x="2037" y="2166117"/>
                </a:lnTo>
                <a:lnTo>
                  <a:pt x="510" y="2214440"/>
                </a:lnTo>
                <a:lnTo>
                  <a:pt x="0" y="2263013"/>
                </a:lnTo>
                <a:lnTo>
                  <a:pt x="510" y="2311585"/>
                </a:lnTo>
                <a:lnTo>
                  <a:pt x="2037" y="2359907"/>
                </a:lnTo>
                <a:lnTo>
                  <a:pt x="4568" y="2407970"/>
                </a:lnTo>
                <a:lnTo>
                  <a:pt x="8093" y="2455763"/>
                </a:lnTo>
                <a:lnTo>
                  <a:pt x="12604" y="2503275"/>
                </a:lnTo>
                <a:lnTo>
                  <a:pt x="18088" y="2550497"/>
                </a:lnTo>
                <a:lnTo>
                  <a:pt x="24537" y="2597418"/>
                </a:lnTo>
                <a:lnTo>
                  <a:pt x="31939" y="2644028"/>
                </a:lnTo>
                <a:lnTo>
                  <a:pt x="40286" y="2690317"/>
                </a:lnTo>
                <a:lnTo>
                  <a:pt x="49565" y="2736275"/>
                </a:lnTo>
                <a:lnTo>
                  <a:pt x="59768" y="2781891"/>
                </a:lnTo>
                <a:lnTo>
                  <a:pt x="70884" y="2827155"/>
                </a:lnTo>
                <a:lnTo>
                  <a:pt x="82903" y="2872057"/>
                </a:lnTo>
                <a:lnTo>
                  <a:pt x="95815" y="2916588"/>
                </a:lnTo>
                <a:lnTo>
                  <a:pt x="109609" y="2960735"/>
                </a:lnTo>
                <a:lnTo>
                  <a:pt x="124275" y="3004491"/>
                </a:lnTo>
                <a:lnTo>
                  <a:pt x="139804" y="3047843"/>
                </a:lnTo>
                <a:lnTo>
                  <a:pt x="156184" y="3090783"/>
                </a:lnTo>
                <a:lnTo>
                  <a:pt x="173405" y="3133299"/>
                </a:lnTo>
                <a:lnTo>
                  <a:pt x="191459" y="3175382"/>
                </a:lnTo>
                <a:lnTo>
                  <a:pt x="210333" y="3217021"/>
                </a:lnTo>
                <a:lnTo>
                  <a:pt x="230018" y="3258207"/>
                </a:lnTo>
                <a:lnTo>
                  <a:pt x="250505" y="3298928"/>
                </a:lnTo>
                <a:lnTo>
                  <a:pt x="271781" y="3339176"/>
                </a:lnTo>
                <a:lnTo>
                  <a:pt x="293838" y="3378938"/>
                </a:lnTo>
                <a:lnTo>
                  <a:pt x="316666" y="3418207"/>
                </a:lnTo>
                <a:lnTo>
                  <a:pt x="340253" y="3456970"/>
                </a:lnTo>
                <a:lnTo>
                  <a:pt x="364590" y="3495219"/>
                </a:lnTo>
                <a:lnTo>
                  <a:pt x="389667" y="3532942"/>
                </a:lnTo>
                <a:lnTo>
                  <a:pt x="415473" y="3570130"/>
                </a:lnTo>
                <a:lnTo>
                  <a:pt x="441998" y="3606772"/>
                </a:lnTo>
                <a:lnTo>
                  <a:pt x="469232" y="3642858"/>
                </a:lnTo>
                <a:lnTo>
                  <a:pt x="497165" y="3678378"/>
                </a:lnTo>
                <a:lnTo>
                  <a:pt x="525786" y="3713322"/>
                </a:lnTo>
                <a:lnTo>
                  <a:pt x="555085" y="3747679"/>
                </a:lnTo>
                <a:lnTo>
                  <a:pt x="585053" y="3781440"/>
                </a:lnTo>
                <a:lnTo>
                  <a:pt x="615679" y="3814594"/>
                </a:lnTo>
                <a:lnTo>
                  <a:pt x="646952" y="3847131"/>
                </a:lnTo>
                <a:lnTo>
                  <a:pt x="678863" y="3879041"/>
                </a:lnTo>
                <a:lnTo>
                  <a:pt x="711401" y="3910313"/>
                </a:lnTo>
                <a:lnTo>
                  <a:pt x="744556" y="3940937"/>
                </a:lnTo>
                <a:lnTo>
                  <a:pt x="778318" y="3970904"/>
                </a:lnTo>
                <a:lnTo>
                  <a:pt x="812677" y="4000202"/>
                </a:lnTo>
                <a:lnTo>
                  <a:pt x="847622" y="4028822"/>
                </a:lnTo>
                <a:lnTo>
                  <a:pt x="883143" y="4056754"/>
                </a:lnTo>
                <a:lnTo>
                  <a:pt x="919231" y="4083986"/>
                </a:lnTo>
                <a:lnTo>
                  <a:pt x="955874" y="4110510"/>
                </a:lnTo>
                <a:lnTo>
                  <a:pt x="993063" y="4136315"/>
                </a:lnTo>
                <a:lnTo>
                  <a:pt x="1030787" y="4161391"/>
                </a:lnTo>
                <a:lnTo>
                  <a:pt x="1069037" y="4185726"/>
                </a:lnTo>
                <a:lnTo>
                  <a:pt x="1107801" y="4209313"/>
                </a:lnTo>
                <a:lnTo>
                  <a:pt x="1147071" y="4232139"/>
                </a:lnTo>
                <a:lnTo>
                  <a:pt x="1186835" y="4254195"/>
                </a:lnTo>
                <a:lnTo>
                  <a:pt x="1227083" y="4275471"/>
                </a:lnTo>
                <a:lnTo>
                  <a:pt x="1267806" y="4295956"/>
                </a:lnTo>
                <a:lnTo>
                  <a:pt x="1308992" y="4315640"/>
                </a:lnTo>
                <a:lnTo>
                  <a:pt x="1350633" y="4334514"/>
                </a:lnTo>
                <a:lnTo>
                  <a:pt x="1392716" y="4352566"/>
                </a:lnTo>
                <a:lnTo>
                  <a:pt x="1435234" y="4369787"/>
                </a:lnTo>
                <a:lnTo>
                  <a:pt x="1478174" y="4386166"/>
                </a:lnTo>
                <a:lnTo>
                  <a:pt x="1521527" y="4401693"/>
                </a:lnTo>
                <a:lnTo>
                  <a:pt x="1565283" y="4416359"/>
                </a:lnTo>
                <a:lnTo>
                  <a:pt x="1609432" y="4430152"/>
                </a:lnTo>
                <a:lnTo>
                  <a:pt x="1653963" y="4443063"/>
                </a:lnTo>
                <a:lnTo>
                  <a:pt x="1698866" y="4455081"/>
                </a:lnTo>
                <a:lnTo>
                  <a:pt x="1744131" y="4466197"/>
                </a:lnTo>
                <a:lnTo>
                  <a:pt x="1789748" y="4476399"/>
                </a:lnTo>
                <a:lnTo>
                  <a:pt x="1835706" y="4485678"/>
                </a:lnTo>
                <a:lnTo>
                  <a:pt x="1881995" y="4494024"/>
                </a:lnTo>
                <a:lnTo>
                  <a:pt x="1928606" y="4501426"/>
                </a:lnTo>
                <a:lnTo>
                  <a:pt x="1975527" y="4507874"/>
                </a:lnTo>
                <a:lnTo>
                  <a:pt x="2022749" y="4513359"/>
                </a:lnTo>
                <a:lnTo>
                  <a:pt x="2070262" y="4517869"/>
                </a:lnTo>
                <a:lnTo>
                  <a:pt x="2118055" y="4521394"/>
                </a:lnTo>
                <a:lnTo>
                  <a:pt x="2166117" y="4523925"/>
                </a:lnTo>
                <a:lnTo>
                  <a:pt x="2214440" y="4525451"/>
                </a:lnTo>
                <a:lnTo>
                  <a:pt x="2263013" y="4525962"/>
                </a:lnTo>
                <a:lnTo>
                  <a:pt x="22630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2263140" cy="4526280"/>
          </a:xfrm>
          <a:custGeom>
            <a:avLst/>
            <a:gdLst/>
            <a:ahLst/>
            <a:cxnLst/>
            <a:rect l="l" t="t" r="r" b="b"/>
            <a:pathLst>
              <a:path w="2263140" h="4526280">
                <a:moveTo>
                  <a:pt x="2263013" y="4525962"/>
                </a:moveTo>
                <a:lnTo>
                  <a:pt x="2214440" y="4525451"/>
                </a:lnTo>
                <a:lnTo>
                  <a:pt x="2166117" y="4523925"/>
                </a:lnTo>
                <a:lnTo>
                  <a:pt x="2118055" y="4521394"/>
                </a:lnTo>
                <a:lnTo>
                  <a:pt x="2070262" y="4517869"/>
                </a:lnTo>
                <a:lnTo>
                  <a:pt x="2022749" y="4513359"/>
                </a:lnTo>
                <a:lnTo>
                  <a:pt x="1975527" y="4507874"/>
                </a:lnTo>
                <a:lnTo>
                  <a:pt x="1928606" y="4501426"/>
                </a:lnTo>
                <a:lnTo>
                  <a:pt x="1881995" y="4494024"/>
                </a:lnTo>
                <a:lnTo>
                  <a:pt x="1835706" y="4485678"/>
                </a:lnTo>
                <a:lnTo>
                  <a:pt x="1789748" y="4476399"/>
                </a:lnTo>
                <a:lnTo>
                  <a:pt x="1744131" y="4466197"/>
                </a:lnTo>
                <a:lnTo>
                  <a:pt x="1698866" y="4455081"/>
                </a:lnTo>
                <a:lnTo>
                  <a:pt x="1653963" y="4443063"/>
                </a:lnTo>
                <a:lnTo>
                  <a:pt x="1609432" y="4430152"/>
                </a:lnTo>
                <a:lnTo>
                  <a:pt x="1565283" y="4416359"/>
                </a:lnTo>
                <a:lnTo>
                  <a:pt x="1521527" y="4401693"/>
                </a:lnTo>
                <a:lnTo>
                  <a:pt x="1478174" y="4386166"/>
                </a:lnTo>
                <a:lnTo>
                  <a:pt x="1435234" y="4369787"/>
                </a:lnTo>
                <a:lnTo>
                  <a:pt x="1392716" y="4352566"/>
                </a:lnTo>
                <a:lnTo>
                  <a:pt x="1350633" y="4334514"/>
                </a:lnTo>
                <a:lnTo>
                  <a:pt x="1308992" y="4315640"/>
                </a:lnTo>
                <a:lnTo>
                  <a:pt x="1267806" y="4295956"/>
                </a:lnTo>
                <a:lnTo>
                  <a:pt x="1227083" y="4275471"/>
                </a:lnTo>
                <a:lnTo>
                  <a:pt x="1186835" y="4254195"/>
                </a:lnTo>
                <a:lnTo>
                  <a:pt x="1147071" y="4232139"/>
                </a:lnTo>
                <a:lnTo>
                  <a:pt x="1107801" y="4209313"/>
                </a:lnTo>
                <a:lnTo>
                  <a:pt x="1069037" y="4185726"/>
                </a:lnTo>
                <a:lnTo>
                  <a:pt x="1030787" y="4161391"/>
                </a:lnTo>
                <a:lnTo>
                  <a:pt x="993063" y="4136315"/>
                </a:lnTo>
                <a:lnTo>
                  <a:pt x="955874" y="4110510"/>
                </a:lnTo>
                <a:lnTo>
                  <a:pt x="919231" y="4083986"/>
                </a:lnTo>
                <a:lnTo>
                  <a:pt x="883143" y="4056754"/>
                </a:lnTo>
                <a:lnTo>
                  <a:pt x="847622" y="4028822"/>
                </a:lnTo>
                <a:lnTo>
                  <a:pt x="812677" y="4000202"/>
                </a:lnTo>
                <a:lnTo>
                  <a:pt x="778318" y="3970904"/>
                </a:lnTo>
                <a:lnTo>
                  <a:pt x="744556" y="3940937"/>
                </a:lnTo>
                <a:lnTo>
                  <a:pt x="711401" y="3910313"/>
                </a:lnTo>
                <a:lnTo>
                  <a:pt x="678863" y="3879041"/>
                </a:lnTo>
                <a:lnTo>
                  <a:pt x="646952" y="3847131"/>
                </a:lnTo>
                <a:lnTo>
                  <a:pt x="615679" y="3814594"/>
                </a:lnTo>
                <a:lnTo>
                  <a:pt x="585053" y="3781440"/>
                </a:lnTo>
                <a:lnTo>
                  <a:pt x="555085" y="3747679"/>
                </a:lnTo>
                <a:lnTo>
                  <a:pt x="525786" y="3713322"/>
                </a:lnTo>
                <a:lnTo>
                  <a:pt x="497165" y="3678378"/>
                </a:lnTo>
                <a:lnTo>
                  <a:pt x="469232" y="3642858"/>
                </a:lnTo>
                <a:lnTo>
                  <a:pt x="441998" y="3606772"/>
                </a:lnTo>
                <a:lnTo>
                  <a:pt x="415473" y="3570130"/>
                </a:lnTo>
                <a:lnTo>
                  <a:pt x="389667" y="3532942"/>
                </a:lnTo>
                <a:lnTo>
                  <a:pt x="364590" y="3495219"/>
                </a:lnTo>
                <a:lnTo>
                  <a:pt x="340253" y="3456970"/>
                </a:lnTo>
                <a:lnTo>
                  <a:pt x="316666" y="3418207"/>
                </a:lnTo>
                <a:lnTo>
                  <a:pt x="293838" y="3378938"/>
                </a:lnTo>
                <a:lnTo>
                  <a:pt x="271781" y="3339176"/>
                </a:lnTo>
                <a:lnTo>
                  <a:pt x="250505" y="3298928"/>
                </a:lnTo>
                <a:lnTo>
                  <a:pt x="230018" y="3258207"/>
                </a:lnTo>
                <a:lnTo>
                  <a:pt x="210333" y="3217021"/>
                </a:lnTo>
                <a:lnTo>
                  <a:pt x="191459" y="3175382"/>
                </a:lnTo>
                <a:lnTo>
                  <a:pt x="173405" y="3133299"/>
                </a:lnTo>
                <a:lnTo>
                  <a:pt x="156184" y="3090783"/>
                </a:lnTo>
                <a:lnTo>
                  <a:pt x="139804" y="3047843"/>
                </a:lnTo>
                <a:lnTo>
                  <a:pt x="124275" y="3004491"/>
                </a:lnTo>
                <a:lnTo>
                  <a:pt x="109609" y="2960735"/>
                </a:lnTo>
                <a:lnTo>
                  <a:pt x="95815" y="2916588"/>
                </a:lnTo>
                <a:lnTo>
                  <a:pt x="82903" y="2872057"/>
                </a:lnTo>
                <a:lnTo>
                  <a:pt x="70884" y="2827155"/>
                </a:lnTo>
                <a:lnTo>
                  <a:pt x="59768" y="2781891"/>
                </a:lnTo>
                <a:lnTo>
                  <a:pt x="49565" y="2736275"/>
                </a:lnTo>
                <a:lnTo>
                  <a:pt x="40286" y="2690317"/>
                </a:lnTo>
                <a:lnTo>
                  <a:pt x="31939" y="2644028"/>
                </a:lnTo>
                <a:lnTo>
                  <a:pt x="24537" y="2597418"/>
                </a:lnTo>
                <a:lnTo>
                  <a:pt x="18088" y="2550497"/>
                </a:lnTo>
                <a:lnTo>
                  <a:pt x="12604" y="2503275"/>
                </a:lnTo>
                <a:lnTo>
                  <a:pt x="8093" y="2455763"/>
                </a:lnTo>
                <a:lnTo>
                  <a:pt x="4568" y="2407970"/>
                </a:lnTo>
                <a:lnTo>
                  <a:pt x="2037" y="2359907"/>
                </a:lnTo>
                <a:lnTo>
                  <a:pt x="510" y="2311585"/>
                </a:lnTo>
                <a:lnTo>
                  <a:pt x="0" y="2263013"/>
                </a:lnTo>
                <a:lnTo>
                  <a:pt x="510" y="2214440"/>
                </a:lnTo>
                <a:lnTo>
                  <a:pt x="2037" y="2166117"/>
                </a:lnTo>
                <a:lnTo>
                  <a:pt x="4568" y="2118055"/>
                </a:lnTo>
                <a:lnTo>
                  <a:pt x="8093" y="2070262"/>
                </a:lnTo>
                <a:lnTo>
                  <a:pt x="12604" y="2022749"/>
                </a:lnTo>
                <a:lnTo>
                  <a:pt x="18088" y="1975527"/>
                </a:lnTo>
                <a:lnTo>
                  <a:pt x="24537" y="1928606"/>
                </a:lnTo>
                <a:lnTo>
                  <a:pt x="31939" y="1881995"/>
                </a:lnTo>
                <a:lnTo>
                  <a:pt x="40286" y="1835706"/>
                </a:lnTo>
                <a:lnTo>
                  <a:pt x="49565" y="1789748"/>
                </a:lnTo>
                <a:lnTo>
                  <a:pt x="59768" y="1744131"/>
                </a:lnTo>
                <a:lnTo>
                  <a:pt x="70884" y="1698866"/>
                </a:lnTo>
                <a:lnTo>
                  <a:pt x="82903" y="1653963"/>
                </a:lnTo>
                <a:lnTo>
                  <a:pt x="95815" y="1609432"/>
                </a:lnTo>
                <a:lnTo>
                  <a:pt x="109609" y="1565283"/>
                </a:lnTo>
                <a:lnTo>
                  <a:pt x="124275" y="1521527"/>
                </a:lnTo>
                <a:lnTo>
                  <a:pt x="139804" y="1478174"/>
                </a:lnTo>
                <a:lnTo>
                  <a:pt x="156184" y="1435234"/>
                </a:lnTo>
                <a:lnTo>
                  <a:pt x="173405" y="1392716"/>
                </a:lnTo>
                <a:lnTo>
                  <a:pt x="191459" y="1350633"/>
                </a:lnTo>
                <a:lnTo>
                  <a:pt x="210333" y="1308992"/>
                </a:lnTo>
                <a:lnTo>
                  <a:pt x="230018" y="1267806"/>
                </a:lnTo>
                <a:lnTo>
                  <a:pt x="250505" y="1227083"/>
                </a:lnTo>
                <a:lnTo>
                  <a:pt x="271781" y="1186835"/>
                </a:lnTo>
                <a:lnTo>
                  <a:pt x="293838" y="1147071"/>
                </a:lnTo>
                <a:lnTo>
                  <a:pt x="316666" y="1107801"/>
                </a:lnTo>
                <a:lnTo>
                  <a:pt x="340253" y="1069037"/>
                </a:lnTo>
                <a:lnTo>
                  <a:pt x="364590" y="1030787"/>
                </a:lnTo>
                <a:lnTo>
                  <a:pt x="389667" y="993063"/>
                </a:lnTo>
                <a:lnTo>
                  <a:pt x="415473" y="955874"/>
                </a:lnTo>
                <a:lnTo>
                  <a:pt x="441998" y="919231"/>
                </a:lnTo>
                <a:lnTo>
                  <a:pt x="469232" y="883143"/>
                </a:lnTo>
                <a:lnTo>
                  <a:pt x="497165" y="847622"/>
                </a:lnTo>
                <a:lnTo>
                  <a:pt x="525786" y="812677"/>
                </a:lnTo>
                <a:lnTo>
                  <a:pt x="555085" y="778318"/>
                </a:lnTo>
                <a:lnTo>
                  <a:pt x="585053" y="744556"/>
                </a:lnTo>
                <a:lnTo>
                  <a:pt x="615679" y="711401"/>
                </a:lnTo>
                <a:lnTo>
                  <a:pt x="646952" y="678863"/>
                </a:lnTo>
                <a:lnTo>
                  <a:pt x="678863" y="646952"/>
                </a:lnTo>
                <a:lnTo>
                  <a:pt x="711401" y="615679"/>
                </a:lnTo>
                <a:lnTo>
                  <a:pt x="744556" y="585053"/>
                </a:lnTo>
                <a:lnTo>
                  <a:pt x="778318" y="555085"/>
                </a:lnTo>
                <a:lnTo>
                  <a:pt x="812677" y="525786"/>
                </a:lnTo>
                <a:lnTo>
                  <a:pt x="847622" y="497165"/>
                </a:lnTo>
                <a:lnTo>
                  <a:pt x="883143" y="469232"/>
                </a:lnTo>
                <a:lnTo>
                  <a:pt x="919231" y="441998"/>
                </a:lnTo>
                <a:lnTo>
                  <a:pt x="955874" y="415473"/>
                </a:lnTo>
                <a:lnTo>
                  <a:pt x="993063" y="389667"/>
                </a:lnTo>
                <a:lnTo>
                  <a:pt x="1030787" y="364590"/>
                </a:lnTo>
                <a:lnTo>
                  <a:pt x="1069037" y="340253"/>
                </a:lnTo>
                <a:lnTo>
                  <a:pt x="1107801" y="316666"/>
                </a:lnTo>
                <a:lnTo>
                  <a:pt x="1147071" y="293838"/>
                </a:lnTo>
                <a:lnTo>
                  <a:pt x="1186835" y="271781"/>
                </a:lnTo>
                <a:lnTo>
                  <a:pt x="1227083" y="250505"/>
                </a:lnTo>
                <a:lnTo>
                  <a:pt x="1267806" y="230018"/>
                </a:lnTo>
                <a:lnTo>
                  <a:pt x="1308992" y="210333"/>
                </a:lnTo>
                <a:lnTo>
                  <a:pt x="1350633" y="191459"/>
                </a:lnTo>
                <a:lnTo>
                  <a:pt x="1392716" y="173405"/>
                </a:lnTo>
                <a:lnTo>
                  <a:pt x="1435234" y="156184"/>
                </a:lnTo>
                <a:lnTo>
                  <a:pt x="1478174" y="139804"/>
                </a:lnTo>
                <a:lnTo>
                  <a:pt x="1521527" y="124275"/>
                </a:lnTo>
                <a:lnTo>
                  <a:pt x="1565283" y="109609"/>
                </a:lnTo>
                <a:lnTo>
                  <a:pt x="1609432" y="95815"/>
                </a:lnTo>
                <a:lnTo>
                  <a:pt x="1653963" y="82903"/>
                </a:lnTo>
                <a:lnTo>
                  <a:pt x="1698866" y="70884"/>
                </a:lnTo>
                <a:lnTo>
                  <a:pt x="1744131" y="59768"/>
                </a:lnTo>
                <a:lnTo>
                  <a:pt x="1789748" y="49565"/>
                </a:lnTo>
                <a:lnTo>
                  <a:pt x="1835706" y="40286"/>
                </a:lnTo>
                <a:lnTo>
                  <a:pt x="1881995" y="31939"/>
                </a:lnTo>
                <a:lnTo>
                  <a:pt x="1928606" y="24537"/>
                </a:lnTo>
                <a:lnTo>
                  <a:pt x="1975527" y="18088"/>
                </a:lnTo>
                <a:lnTo>
                  <a:pt x="2022749" y="12604"/>
                </a:lnTo>
                <a:lnTo>
                  <a:pt x="2070262" y="8093"/>
                </a:lnTo>
                <a:lnTo>
                  <a:pt x="2118055" y="4568"/>
                </a:lnTo>
                <a:lnTo>
                  <a:pt x="2166117" y="2037"/>
                </a:lnTo>
                <a:lnTo>
                  <a:pt x="2214440" y="510"/>
                </a:lnTo>
                <a:lnTo>
                  <a:pt x="2263013" y="0"/>
                </a:lnTo>
                <a:lnTo>
                  <a:pt x="2263013" y="2263013"/>
                </a:lnTo>
                <a:lnTo>
                  <a:pt x="2263013" y="452596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285" y="3750055"/>
            <a:ext cx="1075055" cy="2150110"/>
          </a:xfrm>
          <a:custGeom>
            <a:avLst/>
            <a:gdLst/>
            <a:ahLst/>
            <a:cxnLst/>
            <a:rect l="l" t="t" r="r" b="b"/>
            <a:pathLst>
              <a:path w="1075055" h="2150110">
                <a:moveTo>
                  <a:pt x="1074927" y="0"/>
                </a:moveTo>
                <a:lnTo>
                  <a:pt x="1027041" y="1047"/>
                </a:lnTo>
                <a:lnTo>
                  <a:pt x="979692" y="4159"/>
                </a:lnTo>
                <a:lnTo>
                  <a:pt x="932924" y="9293"/>
                </a:lnTo>
                <a:lnTo>
                  <a:pt x="886779" y="16406"/>
                </a:lnTo>
                <a:lnTo>
                  <a:pt x="841302" y="25452"/>
                </a:lnTo>
                <a:lnTo>
                  <a:pt x="796537" y="36389"/>
                </a:lnTo>
                <a:lnTo>
                  <a:pt x="752527" y="49173"/>
                </a:lnTo>
                <a:lnTo>
                  <a:pt x="709316" y="63761"/>
                </a:lnTo>
                <a:lnTo>
                  <a:pt x="666948" y="80108"/>
                </a:lnTo>
                <a:lnTo>
                  <a:pt x="625465" y="98171"/>
                </a:lnTo>
                <a:lnTo>
                  <a:pt x="584913" y="117906"/>
                </a:lnTo>
                <a:lnTo>
                  <a:pt x="545334" y="139270"/>
                </a:lnTo>
                <a:lnTo>
                  <a:pt x="506772" y="162219"/>
                </a:lnTo>
                <a:lnTo>
                  <a:pt x="469271" y="186709"/>
                </a:lnTo>
                <a:lnTo>
                  <a:pt x="432875" y="212697"/>
                </a:lnTo>
                <a:lnTo>
                  <a:pt x="397627" y="240138"/>
                </a:lnTo>
                <a:lnTo>
                  <a:pt x="363571" y="268990"/>
                </a:lnTo>
                <a:lnTo>
                  <a:pt x="330750" y="299209"/>
                </a:lnTo>
                <a:lnTo>
                  <a:pt x="299209" y="330750"/>
                </a:lnTo>
                <a:lnTo>
                  <a:pt x="268990" y="363571"/>
                </a:lnTo>
                <a:lnTo>
                  <a:pt x="240138" y="397627"/>
                </a:lnTo>
                <a:lnTo>
                  <a:pt x="212697" y="432875"/>
                </a:lnTo>
                <a:lnTo>
                  <a:pt x="186709" y="469271"/>
                </a:lnTo>
                <a:lnTo>
                  <a:pt x="162219" y="506772"/>
                </a:lnTo>
                <a:lnTo>
                  <a:pt x="139270" y="545334"/>
                </a:lnTo>
                <a:lnTo>
                  <a:pt x="117906" y="584913"/>
                </a:lnTo>
                <a:lnTo>
                  <a:pt x="98171" y="625465"/>
                </a:lnTo>
                <a:lnTo>
                  <a:pt x="80108" y="666948"/>
                </a:lnTo>
                <a:lnTo>
                  <a:pt x="63761" y="709316"/>
                </a:lnTo>
                <a:lnTo>
                  <a:pt x="49173" y="752527"/>
                </a:lnTo>
                <a:lnTo>
                  <a:pt x="36389" y="796537"/>
                </a:lnTo>
                <a:lnTo>
                  <a:pt x="25452" y="841302"/>
                </a:lnTo>
                <a:lnTo>
                  <a:pt x="16406" y="886779"/>
                </a:lnTo>
                <a:lnTo>
                  <a:pt x="9293" y="932924"/>
                </a:lnTo>
                <a:lnTo>
                  <a:pt x="4159" y="979692"/>
                </a:lnTo>
                <a:lnTo>
                  <a:pt x="1047" y="1027041"/>
                </a:lnTo>
                <a:lnTo>
                  <a:pt x="0" y="1074928"/>
                </a:lnTo>
                <a:lnTo>
                  <a:pt x="1047" y="1122804"/>
                </a:lnTo>
                <a:lnTo>
                  <a:pt x="4159" y="1170144"/>
                </a:lnTo>
                <a:lnTo>
                  <a:pt x="9293" y="1216904"/>
                </a:lnTo>
                <a:lnTo>
                  <a:pt x="16406" y="1263041"/>
                </a:lnTo>
                <a:lnTo>
                  <a:pt x="25452" y="1308511"/>
                </a:lnTo>
                <a:lnTo>
                  <a:pt x="36389" y="1353271"/>
                </a:lnTo>
                <a:lnTo>
                  <a:pt x="49173" y="1397276"/>
                </a:lnTo>
                <a:lnTo>
                  <a:pt x="63761" y="1440482"/>
                </a:lnTo>
                <a:lnTo>
                  <a:pt x="80108" y="1482847"/>
                </a:lnTo>
                <a:lnTo>
                  <a:pt x="98171" y="1524326"/>
                </a:lnTo>
                <a:lnTo>
                  <a:pt x="117906" y="1564876"/>
                </a:lnTo>
                <a:lnTo>
                  <a:pt x="139270" y="1604452"/>
                </a:lnTo>
                <a:lnTo>
                  <a:pt x="162219" y="1643012"/>
                </a:lnTo>
                <a:lnTo>
                  <a:pt x="186709" y="1680512"/>
                </a:lnTo>
                <a:lnTo>
                  <a:pt x="212697" y="1716907"/>
                </a:lnTo>
                <a:lnTo>
                  <a:pt x="240138" y="1752155"/>
                </a:lnTo>
                <a:lnTo>
                  <a:pt x="268990" y="1786211"/>
                </a:lnTo>
                <a:lnTo>
                  <a:pt x="299209" y="1819032"/>
                </a:lnTo>
                <a:lnTo>
                  <a:pt x="330750" y="1850574"/>
                </a:lnTo>
                <a:lnTo>
                  <a:pt x="363571" y="1880793"/>
                </a:lnTo>
                <a:lnTo>
                  <a:pt x="397627" y="1909646"/>
                </a:lnTo>
                <a:lnTo>
                  <a:pt x="432875" y="1937089"/>
                </a:lnTo>
                <a:lnTo>
                  <a:pt x="469271" y="1963078"/>
                </a:lnTo>
                <a:lnTo>
                  <a:pt x="506772" y="1987569"/>
                </a:lnTo>
                <a:lnTo>
                  <a:pt x="545334" y="2010520"/>
                </a:lnTo>
                <a:lnTo>
                  <a:pt x="584913" y="2031885"/>
                </a:lnTo>
                <a:lnTo>
                  <a:pt x="625465" y="2051622"/>
                </a:lnTo>
                <a:lnTo>
                  <a:pt x="666948" y="2069687"/>
                </a:lnTo>
                <a:lnTo>
                  <a:pt x="709316" y="2086036"/>
                </a:lnTo>
                <a:lnTo>
                  <a:pt x="752527" y="2100625"/>
                </a:lnTo>
                <a:lnTo>
                  <a:pt x="796537" y="2113410"/>
                </a:lnTo>
                <a:lnTo>
                  <a:pt x="841302" y="2124349"/>
                </a:lnTo>
                <a:lnTo>
                  <a:pt x="886779" y="2133396"/>
                </a:lnTo>
                <a:lnTo>
                  <a:pt x="932924" y="2140509"/>
                </a:lnTo>
                <a:lnTo>
                  <a:pt x="979692" y="2145644"/>
                </a:lnTo>
                <a:lnTo>
                  <a:pt x="1027041" y="2148757"/>
                </a:lnTo>
                <a:lnTo>
                  <a:pt x="1074927" y="2149805"/>
                </a:lnTo>
                <a:lnTo>
                  <a:pt x="10749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285" y="3750055"/>
            <a:ext cx="1075055" cy="2150110"/>
          </a:xfrm>
          <a:custGeom>
            <a:avLst/>
            <a:gdLst/>
            <a:ahLst/>
            <a:cxnLst/>
            <a:rect l="l" t="t" r="r" b="b"/>
            <a:pathLst>
              <a:path w="1075055" h="2150110">
                <a:moveTo>
                  <a:pt x="1074927" y="2149805"/>
                </a:moveTo>
                <a:lnTo>
                  <a:pt x="1027041" y="2148757"/>
                </a:lnTo>
                <a:lnTo>
                  <a:pt x="979692" y="2145644"/>
                </a:lnTo>
                <a:lnTo>
                  <a:pt x="932924" y="2140509"/>
                </a:lnTo>
                <a:lnTo>
                  <a:pt x="886779" y="2133396"/>
                </a:lnTo>
                <a:lnTo>
                  <a:pt x="841302" y="2124349"/>
                </a:lnTo>
                <a:lnTo>
                  <a:pt x="796537" y="2113410"/>
                </a:lnTo>
                <a:lnTo>
                  <a:pt x="752527" y="2100625"/>
                </a:lnTo>
                <a:lnTo>
                  <a:pt x="709316" y="2086036"/>
                </a:lnTo>
                <a:lnTo>
                  <a:pt x="666948" y="2069687"/>
                </a:lnTo>
                <a:lnTo>
                  <a:pt x="625465" y="2051622"/>
                </a:lnTo>
                <a:lnTo>
                  <a:pt x="584913" y="2031885"/>
                </a:lnTo>
                <a:lnTo>
                  <a:pt x="545334" y="2010520"/>
                </a:lnTo>
                <a:lnTo>
                  <a:pt x="506772" y="1987569"/>
                </a:lnTo>
                <a:lnTo>
                  <a:pt x="469271" y="1963078"/>
                </a:lnTo>
                <a:lnTo>
                  <a:pt x="432875" y="1937089"/>
                </a:lnTo>
                <a:lnTo>
                  <a:pt x="397627" y="1909646"/>
                </a:lnTo>
                <a:lnTo>
                  <a:pt x="363571" y="1880793"/>
                </a:lnTo>
                <a:lnTo>
                  <a:pt x="330750" y="1850574"/>
                </a:lnTo>
                <a:lnTo>
                  <a:pt x="299209" y="1819032"/>
                </a:lnTo>
                <a:lnTo>
                  <a:pt x="268990" y="1786211"/>
                </a:lnTo>
                <a:lnTo>
                  <a:pt x="240138" y="1752155"/>
                </a:lnTo>
                <a:lnTo>
                  <a:pt x="212697" y="1716907"/>
                </a:lnTo>
                <a:lnTo>
                  <a:pt x="186709" y="1680512"/>
                </a:lnTo>
                <a:lnTo>
                  <a:pt x="162219" y="1643012"/>
                </a:lnTo>
                <a:lnTo>
                  <a:pt x="139270" y="1604452"/>
                </a:lnTo>
                <a:lnTo>
                  <a:pt x="117906" y="1564876"/>
                </a:lnTo>
                <a:lnTo>
                  <a:pt x="98171" y="1524326"/>
                </a:lnTo>
                <a:lnTo>
                  <a:pt x="80108" y="1482847"/>
                </a:lnTo>
                <a:lnTo>
                  <a:pt x="63761" y="1440482"/>
                </a:lnTo>
                <a:lnTo>
                  <a:pt x="49173" y="1397276"/>
                </a:lnTo>
                <a:lnTo>
                  <a:pt x="36389" y="1353271"/>
                </a:lnTo>
                <a:lnTo>
                  <a:pt x="25452" y="1308511"/>
                </a:lnTo>
                <a:lnTo>
                  <a:pt x="16406" y="1263041"/>
                </a:lnTo>
                <a:lnTo>
                  <a:pt x="9293" y="1216904"/>
                </a:lnTo>
                <a:lnTo>
                  <a:pt x="4159" y="1170144"/>
                </a:lnTo>
                <a:lnTo>
                  <a:pt x="1047" y="1122804"/>
                </a:lnTo>
                <a:lnTo>
                  <a:pt x="0" y="1074928"/>
                </a:lnTo>
                <a:lnTo>
                  <a:pt x="1047" y="1027041"/>
                </a:lnTo>
                <a:lnTo>
                  <a:pt x="4159" y="979692"/>
                </a:lnTo>
                <a:lnTo>
                  <a:pt x="9293" y="932924"/>
                </a:lnTo>
                <a:lnTo>
                  <a:pt x="16406" y="886779"/>
                </a:lnTo>
                <a:lnTo>
                  <a:pt x="25452" y="841302"/>
                </a:lnTo>
                <a:lnTo>
                  <a:pt x="36389" y="796537"/>
                </a:lnTo>
                <a:lnTo>
                  <a:pt x="49173" y="752527"/>
                </a:lnTo>
                <a:lnTo>
                  <a:pt x="63761" y="709316"/>
                </a:lnTo>
                <a:lnTo>
                  <a:pt x="80108" y="666948"/>
                </a:lnTo>
                <a:lnTo>
                  <a:pt x="98171" y="625465"/>
                </a:lnTo>
                <a:lnTo>
                  <a:pt x="117906" y="584913"/>
                </a:lnTo>
                <a:lnTo>
                  <a:pt x="139270" y="545334"/>
                </a:lnTo>
                <a:lnTo>
                  <a:pt x="162219" y="506772"/>
                </a:lnTo>
                <a:lnTo>
                  <a:pt x="186709" y="469271"/>
                </a:lnTo>
                <a:lnTo>
                  <a:pt x="212697" y="432875"/>
                </a:lnTo>
                <a:lnTo>
                  <a:pt x="240138" y="397627"/>
                </a:lnTo>
                <a:lnTo>
                  <a:pt x="268990" y="363571"/>
                </a:lnTo>
                <a:lnTo>
                  <a:pt x="299209" y="330750"/>
                </a:lnTo>
                <a:lnTo>
                  <a:pt x="330750" y="299209"/>
                </a:lnTo>
                <a:lnTo>
                  <a:pt x="363571" y="268990"/>
                </a:lnTo>
                <a:lnTo>
                  <a:pt x="397627" y="240138"/>
                </a:lnTo>
                <a:lnTo>
                  <a:pt x="432875" y="212697"/>
                </a:lnTo>
                <a:lnTo>
                  <a:pt x="469271" y="186709"/>
                </a:lnTo>
                <a:lnTo>
                  <a:pt x="506772" y="162219"/>
                </a:lnTo>
                <a:lnTo>
                  <a:pt x="545334" y="139270"/>
                </a:lnTo>
                <a:lnTo>
                  <a:pt x="584913" y="117906"/>
                </a:lnTo>
                <a:lnTo>
                  <a:pt x="625465" y="98171"/>
                </a:lnTo>
                <a:lnTo>
                  <a:pt x="666948" y="80108"/>
                </a:lnTo>
                <a:lnTo>
                  <a:pt x="709316" y="63761"/>
                </a:lnTo>
                <a:lnTo>
                  <a:pt x="752527" y="49173"/>
                </a:lnTo>
                <a:lnTo>
                  <a:pt x="796537" y="36389"/>
                </a:lnTo>
                <a:lnTo>
                  <a:pt x="841302" y="25452"/>
                </a:lnTo>
                <a:lnTo>
                  <a:pt x="886779" y="16406"/>
                </a:lnTo>
                <a:lnTo>
                  <a:pt x="932924" y="9293"/>
                </a:lnTo>
                <a:lnTo>
                  <a:pt x="979692" y="4159"/>
                </a:lnTo>
                <a:lnTo>
                  <a:pt x="1027041" y="1047"/>
                </a:lnTo>
                <a:lnTo>
                  <a:pt x="1074927" y="0"/>
                </a:lnTo>
                <a:lnTo>
                  <a:pt x="1074927" y="1074928"/>
                </a:lnTo>
                <a:lnTo>
                  <a:pt x="1074927" y="214980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07513" y="1587436"/>
          <a:ext cx="5966460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9475">
                <a:tc>
                  <a:txBody>
                    <a:bodyPr/>
                    <a:lstStyle/>
                    <a:p>
                      <a:pPr marL="144780" marR="3089910" indent="-4445" algn="ctr">
                        <a:lnSpc>
                          <a:spcPct val="91600"/>
                        </a:lnSpc>
                        <a:spcBef>
                          <a:spcPts val="86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This </a:t>
                      </a:r>
                      <a:r>
                        <a:rPr sz="2700" spc="-2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those 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techniques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27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2700" spc="-25" dirty="0">
                          <a:latin typeface="Calibri"/>
                          <a:cs typeface="Calibri"/>
                        </a:rPr>
                        <a:t>hackers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700" spc="-30" dirty="0">
                          <a:latin typeface="Calibri"/>
                          <a:cs typeface="Calibri"/>
                        </a:rPr>
                        <a:t>crackers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already  </a:t>
                      </a:r>
                      <a:r>
                        <a:rPr sz="2700" spc="-40" dirty="0">
                          <a:latin typeface="Calibri"/>
                          <a:cs typeface="Calibri"/>
                        </a:rPr>
                        <a:t>knew.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475">
                <a:tc>
                  <a:txBody>
                    <a:bodyPr/>
                    <a:lstStyle/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869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Binders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7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packers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splitter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ts val="1450"/>
                        </a:lnSpc>
                        <a:spcBef>
                          <a:spcPts val="140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Code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conversion from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EXE</a:t>
                      </a:r>
                      <a:r>
                        <a:rPr sz="17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to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784860">
                        <a:lnSpc>
                          <a:spcPts val="2620"/>
                        </a:lnSpc>
                        <a:tabLst>
                          <a:tab pos="3233420" algn="l"/>
                        </a:tabLst>
                      </a:pPr>
                      <a:r>
                        <a:rPr sz="4050" spc="-7" baseline="-9259" dirty="0">
                          <a:latin typeface="Calibri"/>
                          <a:cs typeface="Calibri"/>
                        </a:rPr>
                        <a:t>These </a:t>
                      </a:r>
                      <a:r>
                        <a:rPr sz="4050" spc="-22" baseline="-9259" dirty="0">
                          <a:latin typeface="Calibri"/>
                          <a:cs typeface="Calibri"/>
                        </a:rPr>
                        <a:t>are:	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client side</a:t>
                      </a:r>
                      <a:r>
                        <a:rPr sz="17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script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ts val="2010"/>
                        </a:lnSpc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Code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obfuscation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145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metasploit</a:t>
                      </a:r>
                      <a:r>
                        <a:rPr sz="17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framework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233420" indent="-17208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3234055" algn="l"/>
                        </a:tabLst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Code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or DLL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Injection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3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229D-CF6A-804B-BA04-EA2DA729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and Obfuscated Malware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DE37D5A-D2EA-AA4D-A17C-96087839B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23" y="3653592"/>
            <a:ext cx="5730645" cy="275440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49FD0B-A4F2-C34D-8BB7-6008ED7F4F05}"/>
              </a:ext>
            </a:extLst>
          </p:cNvPr>
          <p:cNvSpPr/>
          <p:nvPr/>
        </p:nvSpPr>
        <p:spPr>
          <a:xfrm>
            <a:off x="300038" y="874455"/>
            <a:ext cx="8290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Malware writers often use </a:t>
            </a:r>
            <a:r>
              <a:rPr lang="en-US" b="1" dirty="0"/>
              <a:t>packing or obfuscation </a:t>
            </a:r>
            <a:r>
              <a:rPr lang="en-US" dirty="0"/>
              <a:t>to make their files more difficult to detect or analyze.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Obfuscated</a:t>
            </a:r>
            <a:r>
              <a:rPr lang="en-US" dirty="0"/>
              <a:t> programs are ones whose execution the malware author has attempted to hide.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Packed</a:t>
            </a:r>
            <a:r>
              <a:rPr lang="en-US" dirty="0"/>
              <a:t> programs are a subset of obfuscated programs in which the malicious program is compressed and cannot be analyzed.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techniques will severely limit your attempts to statically analyze the malware.</a:t>
            </a:r>
          </a:p>
        </p:txBody>
      </p:sp>
    </p:spTree>
    <p:extLst>
      <p:ext uri="{BB962C8B-B14F-4D97-AF65-F5344CB8AC3E}">
        <p14:creationId xmlns:p14="http://schemas.microsoft.com/office/powerpoint/2010/main" val="144983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E3F-5FEE-7242-8F23-A3B3327A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Packers and Cryptos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1143CCA-9444-B243-A986-CF16D8D9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" y="1514366"/>
            <a:ext cx="8140700" cy="2260600"/>
          </a:xfrm>
        </p:spPr>
      </p:pic>
    </p:spTree>
    <p:extLst>
      <p:ext uri="{BB962C8B-B14F-4D97-AF65-F5344CB8AC3E}">
        <p14:creationId xmlns:p14="http://schemas.microsoft.com/office/powerpoint/2010/main" val="416280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8806-8507-014D-BF16-EF9F589F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and Obfuscated Malware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F38DD2F-CE83-D54C-BB58-BF4DB84C8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12" y="1355544"/>
            <a:ext cx="5461000" cy="3111500"/>
          </a:xfrm>
        </p:spPr>
      </p:pic>
    </p:spTree>
    <p:extLst>
      <p:ext uri="{BB962C8B-B14F-4D97-AF65-F5344CB8AC3E}">
        <p14:creationId xmlns:p14="http://schemas.microsoft.com/office/powerpoint/2010/main" val="104822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8443"/>
            <a:ext cx="4647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Binders </a:t>
            </a:r>
            <a:r>
              <a:rPr dirty="0"/>
              <a:t>and</a:t>
            </a:r>
            <a:r>
              <a:rPr spc="-80" dirty="0"/>
              <a:t> </a:t>
            </a:r>
            <a:r>
              <a:rPr spc="-40" dirty="0"/>
              <a:t>Packers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16046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Binders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667000"/>
            <a:ext cx="7848600" cy="265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6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90" y="123391"/>
            <a:ext cx="591874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Splitting </a:t>
            </a:r>
            <a:r>
              <a:rPr dirty="0"/>
              <a:t>the</a:t>
            </a:r>
            <a:r>
              <a:rPr spc="-80" dirty="0"/>
              <a:t> </a:t>
            </a:r>
            <a:r>
              <a:rPr spc="-5" dirty="0"/>
              <a:t>File</a:t>
            </a:r>
            <a:r>
              <a:rPr lang="en-US" spc="-5" dirty="0"/>
              <a:t> and Code Obfuscation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5323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These </a:t>
            </a:r>
            <a:r>
              <a:rPr spc="-15" dirty="0">
                <a:latin typeface="+mn-lt"/>
                <a:cs typeface="Calibri"/>
              </a:rPr>
              <a:t>are </a:t>
            </a:r>
            <a:r>
              <a:rPr dirty="0">
                <a:latin typeface="+mn-lt"/>
                <a:cs typeface="Calibri"/>
              </a:rPr>
              <a:t>those </a:t>
            </a:r>
            <a:r>
              <a:rPr spc="-20" dirty="0">
                <a:latin typeface="+mn-lt"/>
                <a:cs typeface="Calibri"/>
              </a:rPr>
              <a:t>programs </a:t>
            </a:r>
            <a:r>
              <a:rPr spc="-10" dirty="0">
                <a:latin typeface="+mn-lt"/>
                <a:cs typeface="Calibri"/>
              </a:rPr>
              <a:t>that </a:t>
            </a:r>
            <a:r>
              <a:rPr spc="-5" dirty="0">
                <a:latin typeface="+mn-lt"/>
                <a:cs typeface="Calibri"/>
              </a:rPr>
              <a:t>split </a:t>
            </a:r>
            <a:r>
              <a:rPr dirty="0">
                <a:latin typeface="+mn-lt"/>
                <a:cs typeface="Calibri"/>
              </a:rPr>
              <a:t>a </a:t>
            </a:r>
            <a:r>
              <a:rPr spc="-10" dirty="0">
                <a:latin typeface="+mn-lt"/>
                <a:cs typeface="Calibri"/>
              </a:rPr>
              <a:t>single </a:t>
            </a:r>
            <a:r>
              <a:rPr spc="-5" dirty="0">
                <a:latin typeface="+mn-lt"/>
                <a:cs typeface="Calibri"/>
              </a:rPr>
              <a:t>files </a:t>
            </a:r>
            <a:r>
              <a:rPr spc="-20" dirty="0">
                <a:latin typeface="+mn-lt"/>
                <a:cs typeface="Calibri"/>
              </a:rPr>
              <a:t>into </a:t>
            </a:r>
            <a:r>
              <a:rPr spc="-5" dirty="0">
                <a:latin typeface="+mn-lt"/>
                <a:cs typeface="Calibri"/>
              </a:rPr>
              <a:t>no. </a:t>
            </a:r>
            <a:r>
              <a:rPr dirty="0">
                <a:latin typeface="+mn-lt"/>
                <a:cs typeface="Calibri"/>
              </a:rPr>
              <a:t>of </a:t>
            </a:r>
            <a:r>
              <a:rPr spc="-5" dirty="0">
                <a:latin typeface="+mn-lt"/>
                <a:cs typeface="Calibri"/>
              </a:rPr>
              <a:t>small </a:t>
            </a:r>
            <a:r>
              <a:rPr spc="-20" dirty="0">
                <a:latin typeface="+mn-lt"/>
                <a:cs typeface="Calibri"/>
              </a:rPr>
              <a:t>sized</a:t>
            </a:r>
            <a:r>
              <a:rPr spc="40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files.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36583"/>
            <a:ext cx="9144000" cy="2887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BCA77-4113-FF4D-8BA1-26F2F6FE667F}"/>
              </a:ext>
            </a:extLst>
          </p:cNvPr>
          <p:cNvSpPr/>
          <p:nvPr/>
        </p:nvSpPr>
        <p:spPr>
          <a:xfrm>
            <a:off x="422728" y="5250435"/>
            <a:ext cx="803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+mn-lt"/>
                <a:cs typeface="Calibri"/>
              </a:rPr>
              <a:t>One </a:t>
            </a:r>
            <a:r>
              <a:rPr lang="en-US" spc="-20" dirty="0">
                <a:latin typeface="+mn-lt"/>
                <a:cs typeface="Calibri"/>
              </a:rPr>
              <a:t>may </a:t>
            </a:r>
            <a:r>
              <a:rPr lang="en-US" spc="-5" dirty="0">
                <a:latin typeface="+mn-lt"/>
                <a:cs typeface="Calibri"/>
              </a:rPr>
              <a:t>change some </a:t>
            </a:r>
            <a:r>
              <a:rPr lang="en-US" spc="-10" dirty="0">
                <a:latin typeface="+mn-lt"/>
                <a:cs typeface="Calibri"/>
              </a:rPr>
              <a:t>code </a:t>
            </a:r>
            <a:r>
              <a:rPr lang="en-US" spc="-20" dirty="0">
                <a:latin typeface="+mn-lt"/>
                <a:cs typeface="Calibri"/>
              </a:rPr>
              <a:t>into </a:t>
            </a:r>
            <a:r>
              <a:rPr lang="en-US" spc="-5" dirty="0">
                <a:latin typeface="+mn-lt"/>
                <a:cs typeface="Calibri"/>
              </a:rPr>
              <a:t>some small </a:t>
            </a:r>
            <a:r>
              <a:rPr lang="en-US" spc="-15" dirty="0">
                <a:latin typeface="+mn-lt"/>
                <a:cs typeface="Calibri"/>
              </a:rPr>
              <a:t>chunked </a:t>
            </a:r>
            <a:r>
              <a:rPr lang="en-US" spc="-5" dirty="0">
                <a:latin typeface="+mn-lt"/>
                <a:cs typeface="Calibri"/>
              </a:rPr>
              <a:t>file </a:t>
            </a:r>
            <a:r>
              <a:rPr lang="en-US" spc="-20" dirty="0">
                <a:latin typeface="+mn-lt"/>
                <a:cs typeface="Calibri"/>
              </a:rPr>
              <a:t>to </a:t>
            </a:r>
            <a:r>
              <a:rPr lang="en-US" spc="-10" dirty="0">
                <a:latin typeface="+mn-lt"/>
                <a:cs typeface="Calibri"/>
              </a:rPr>
              <a:t>evade </a:t>
            </a:r>
            <a:r>
              <a:rPr lang="en-US" spc="-75" dirty="0">
                <a:latin typeface="+mn-lt"/>
                <a:cs typeface="Calibri"/>
              </a:rPr>
              <a:t>AV </a:t>
            </a:r>
            <a:r>
              <a:rPr lang="en-US" spc="-10" dirty="0">
                <a:latin typeface="+mn-lt"/>
                <a:cs typeface="Calibri"/>
              </a:rPr>
              <a:t>detection </a:t>
            </a:r>
            <a:r>
              <a:rPr lang="en-US" spc="-5" dirty="0">
                <a:latin typeface="+mn-lt"/>
                <a:cs typeface="Calibri"/>
              </a:rPr>
              <a:t>and </a:t>
            </a:r>
            <a:r>
              <a:rPr lang="en-US" spc="-15" dirty="0">
                <a:latin typeface="+mn-lt"/>
                <a:cs typeface="Calibri"/>
              </a:rPr>
              <a:t>again </a:t>
            </a:r>
            <a:r>
              <a:rPr lang="en-US" spc="-5" dirty="0">
                <a:latin typeface="+mn-lt"/>
                <a:cs typeface="Calibri"/>
              </a:rPr>
              <a:t>join it and </a:t>
            </a:r>
            <a:r>
              <a:rPr lang="en-US" spc="-10" dirty="0">
                <a:latin typeface="+mn-lt"/>
                <a:cs typeface="Calibri"/>
              </a:rPr>
              <a:t>scan </a:t>
            </a:r>
            <a:r>
              <a:rPr lang="en-US" dirty="0">
                <a:latin typeface="+mn-lt"/>
                <a:cs typeface="Calibri"/>
              </a:rPr>
              <a:t>it </a:t>
            </a:r>
            <a:r>
              <a:rPr lang="en-US" spc="-20" dirty="0">
                <a:latin typeface="+mn-lt"/>
                <a:cs typeface="Calibri"/>
              </a:rPr>
              <a:t>to </a:t>
            </a:r>
            <a:r>
              <a:rPr lang="en-US" dirty="0">
                <a:latin typeface="+mn-lt"/>
                <a:cs typeface="Calibri"/>
              </a:rPr>
              <a:t>check </a:t>
            </a:r>
            <a:r>
              <a:rPr lang="en-US" spc="-5" dirty="0">
                <a:latin typeface="+mn-lt"/>
                <a:cs typeface="Calibri"/>
              </a:rPr>
              <a:t>whether </a:t>
            </a:r>
            <a:r>
              <a:rPr lang="en-US" spc="-75" dirty="0">
                <a:latin typeface="+mn-lt"/>
                <a:cs typeface="Calibri"/>
              </a:rPr>
              <a:t>AV </a:t>
            </a:r>
            <a:r>
              <a:rPr lang="en-US" spc="-5" dirty="0">
                <a:latin typeface="+mn-lt"/>
                <a:cs typeface="Calibri"/>
              </a:rPr>
              <a:t>flags </a:t>
            </a:r>
            <a:r>
              <a:rPr lang="en-US" dirty="0">
                <a:latin typeface="+mn-lt"/>
                <a:cs typeface="Calibri"/>
              </a:rPr>
              <a:t>it malicious </a:t>
            </a:r>
            <a:r>
              <a:rPr lang="en-US" spc="-5" dirty="0">
                <a:latin typeface="+mn-lt"/>
                <a:cs typeface="Calibri"/>
              </a:rPr>
              <a:t>or not. </a:t>
            </a:r>
            <a:r>
              <a:rPr lang="en-US" dirty="0">
                <a:latin typeface="+mn-lt"/>
                <a:cs typeface="Calibri"/>
              </a:rPr>
              <a:t>A </a:t>
            </a:r>
            <a:r>
              <a:rPr lang="en-US" spc="-5" dirty="0">
                <a:latin typeface="+mn-lt"/>
                <a:cs typeface="Calibri"/>
              </a:rPr>
              <a:t>trial and </a:t>
            </a:r>
            <a:r>
              <a:rPr lang="en-US" spc="-15" dirty="0">
                <a:latin typeface="+mn-lt"/>
                <a:cs typeface="Calibri"/>
              </a:rPr>
              <a:t>Error</a:t>
            </a:r>
            <a:r>
              <a:rPr lang="en-US" dirty="0">
                <a:latin typeface="+mn-lt"/>
                <a:cs typeface="Calibri"/>
              </a:rPr>
              <a:t> </a:t>
            </a:r>
            <a:r>
              <a:rPr lang="en-US" spc="-5" dirty="0">
                <a:latin typeface="+mn-lt"/>
                <a:cs typeface="Calibri"/>
              </a:rPr>
              <a:t>method..</a:t>
            </a:r>
            <a:endParaRPr lang="en-US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82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908" y="135917"/>
            <a:ext cx="6339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Behavioral </a:t>
            </a:r>
            <a:r>
              <a:rPr dirty="0"/>
              <a:t>based</a:t>
            </a:r>
            <a:r>
              <a:rPr spc="-55" dirty="0"/>
              <a:t> </a:t>
            </a:r>
            <a:r>
              <a:rPr spc="-10" dirty="0"/>
              <a:t>detection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310" y="1119049"/>
            <a:ext cx="7513320" cy="19627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Just </a:t>
            </a:r>
            <a:r>
              <a:rPr spc="-5" dirty="0">
                <a:latin typeface="+mn-lt"/>
                <a:cs typeface="Calibri"/>
              </a:rPr>
              <a:t>observes how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20" dirty="0">
                <a:latin typeface="+mn-lt"/>
                <a:cs typeface="Calibri"/>
              </a:rPr>
              <a:t>program executes,  </a:t>
            </a:r>
            <a:r>
              <a:rPr spc="-15" dirty="0">
                <a:latin typeface="+mn-lt"/>
                <a:cs typeface="Calibri"/>
              </a:rPr>
              <a:t>rather </a:t>
            </a:r>
            <a:r>
              <a:rPr dirty="0">
                <a:latin typeface="+mn-lt"/>
                <a:cs typeface="Calibri"/>
              </a:rPr>
              <a:t>than </a:t>
            </a:r>
            <a:r>
              <a:rPr spc="-5" dirty="0">
                <a:latin typeface="+mn-lt"/>
                <a:cs typeface="Calibri"/>
              </a:rPr>
              <a:t>merely emulating its</a:t>
            </a:r>
            <a:r>
              <a:rPr spc="-25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execution.</a:t>
            </a: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marR="2260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Identify </a:t>
            </a:r>
            <a:r>
              <a:rPr spc="-15" dirty="0">
                <a:latin typeface="+mn-lt"/>
                <a:cs typeface="Calibri"/>
              </a:rPr>
              <a:t>malware </a:t>
            </a:r>
            <a:r>
              <a:rPr spc="-10" dirty="0">
                <a:latin typeface="+mn-lt"/>
                <a:cs typeface="Calibri"/>
              </a:rPr>
              <a:t>by </a:t>
            </a:r>
            <a:r>
              <a:rPr spc="-5" dirty="0">
                <a:latin typeface="+mn-lt"/>
                <a:cs typeface="Calibri"/>
              </a:rPr>
              <a:t>looking </a:t>
            </a:r>
            <a:r>
              <a:rPr spc="-25" dirty="0">
                <a:latin typeface="+mn-lt"/>
                <a:cs typeface="Calibri"/>
              </a:rPr>
              <a:t>for </a:t>
            </a:r>
            <a:r>
              <a:rPr spc="-5" dirty="0">
                <a:latin typeface="+mn-lt"/>
                <a:cs typeface="Calibri"/>
              </a:rPr>
              <a:t>suspicious</a:t>
            </a:r>
            <a:r>
              <a:rPr lang="en-US" spc="-5" dirty="0">
                <a:latin typeface="+mn-lt"/>
                <a:cs typeface="Calibri"/>
              </a:rPr>
              <a:t> </a:t>
            </a:r>
            <a:r>
              <a:rPr spc="-45" dirty="0">
                <a:latin typeface="+mn-lt"/>
                <a:cs typeface="Calibri"/>
              </a:rPr>
              <a:t>behavior.</a:t>
            </a: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Disadvantage</a:t>
            </a:r>
            <a:r>
              <a:rPr dirty="0">
                <a:latin typeface="+mn-lt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180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969"/>
            <a:ext cx="6572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Sandboxing </a:t>
            </a:r>
            <a:r>
              <a:rPr dirty="0"/>
              <a:t>Based</a:t>
            </a:r>
            <a:r>
              <a:rPr spc="-114" dirty="0"/>
              <a:t> </a:t>
            </a:r>
            <a:r>
              <a:rPr spc="-10" dirty="0"/>
              <a:t>detection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622" y="1297547"/>
            <a:ext cx="76911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What </a:t>
            </a:r>
            <a:r>
              <a:rPr spc="-10" dirty="0">
                <a:latin typeface="+mn-lt"/>
                <a:cs typeface="Calibri"/>
              </a:rPr>
              <a:t>is “sandbox”</a:t>
            </a:r>
            <a:r>
              <a:rPr spc="0" dirty="0">
                <a:latin typeface="+mn-lt"/>
                <a:cs typeface="Calibri"/>
              </a:rPr>
              <a:t> </a:t>
            </a:r>
            <a:r>
              <a:rPr dirty="0">
                <a:latin typeface="+mn-lt"/>
                <a:cs typeface="Calibri"/>
              </a:rPr>
              <a:t>?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Isolate </a:t>
            </a:r>
            <a:r>
              <a:rPr spc="-5" dirty="0">
                <a:latin typeface="+mn-lt"/>
                <a:cs typeface="Calibri"/>
              </a:rPr>
              <a:t>the files </a:t>
            </a:r>
            <a:r>
              <a:rPr dirty="0">
                <a:latin typeface="+mn-lt"/>
                <a:cs typeface="Calibri"/>
              </a:rPr>
              <a:t>which </a:t>
            </a:r>
            <a:r>
              <a:rPr spc="-15" dirty="0">
                <a:latin typeface="+mn-lt"/>
                <a:cs typeface="Calibri"/>
              </a:rPr>
              <a:t>are </a:t>
            </a:r>
            <a:r>
              <a:rPr spc="-25" dirty="0">
                <a:latin typeface="+mn-lt"/>
                <a:cs typeface="Calibri"/>
              </a:rPr>
              <a:t>to </a:t>
            </a:r>
            <a:r>
              <a:rPr spc="-5" dirty="0">
                <a:latin typeface="+mn-lt"/>
                <a:cs typeface="Calibri"/>
              </a:rPr>
              <a:t>be </a:t>
            </a:r>
            <a:r>
              <a:rPr spc="-10" dirty="0">
                <a:latin typeface="+mn-lt"/>
                <a:cs typeface="Calibri"/>
              </a:rPr>
              <a:t>scanned </a:t>
            </a:r>
            <a:r>
              <a:rPr spc="-5" dirty="0">
                <a:latin typeface="+mn-lt"/>
                <a:cs typeface="Calibri"/>
              </a:rPr>
              <a:t>and </a:t>
            </a:r>
            <a:r>
              <a:rPr spc="-15" dirty="0">
                <a:latin typeface="+mn-lt"/>
                <a:cs typeface="Calibri"/>
              </a:rPr>
              <a:t>monitors </a:t>
            </a:r>
            <a:r>
              <a:rPr dirty="0">
                <a:latin typeface="+mn-lt"/>
                <a:cs typeface="Calibri"/>
              </a:rPr>
              <a:t>their</a:t>
            </a:r>
            <a:r>
              <a:rPr spc="15" dirty="0">
                <a:latin typeface="+mn-lt"/>
                <a:cs typeface="Calibri"/>
              </a:rPr>
              <a:t> </a:t>
            </a:r>
            <a:r>
              <a:rPr spc="-30" dirty="0">
                <a:latin typeface="+mn-lt"/>
                <a:cs typeface="Calibri"/>
              </a:rPr>
              <a:t>activity.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27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7678-A7D8-3841-ABE3-7B666D41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spc="-5" dirty="0"/>
              <a:t>we’ve </a:t>
            </a:r>
            <a:r>
              <a:rPr lang="en-US" dirty="0"/>
              <a:t>learned so</a:t>
            </a:r>
            <a:r>
              <a:rPr lang="en-US" spc="-95" dirty="0"/>
              <a:t> </a:t>
            </a:r>
            <a:r>
              <a:rPr lang="en-US" spc="-105" dirty="0"/>
              <a:t>far...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415A-92C5-AC4B-AFBC-62AEED6E3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Analysis</a:t>
            </a:r>
          </a:p>
          <a:p>
            <a:pPr lvl="1"/>
            <a:r>
              <a:rPr lang="en-US" sz="2000" dirty="0"/>
              <a:t>Quickly glean information from the sample(s)</a:t>
            </a:r>
          </a:p>
          <a:p>
            <a:pPr lvl="1"/>
            <a:r>
              <a:rPr lang="en-US" sz="2000" dirty="0"/>
              <a:t>Help guide and focus Advanced Analysis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904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Engines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075716"/>
            <a:ext cx="8524875" cy="4313238"/>
          </a:xfrm>
        </p:spPr>
        <p:txBody>
          <a:bodyPr/>
          <a:lstStyle/>
          <a:p>
            <a:r>
              <a:rPr lang="en-US" dirty="0"/>
              <a:t>Heuristic engines are basically statistical and rule based analyze mechanisms. </a:t>
            </a:r>
          </a:p>
          <a:p>
            <a:r>
              <a:rPr lang="en-US" dirty="0"/>
              <a:t>Their main purpose is detecting new generation(previously unknown) viruses by categorizing and giving threat/risk grades to code fragments according to predefined criteria</a:t>
            </a:r>
            <a:r>
              <a:rPr lang="en-US" altLang="zh-CN" dirty="0"/>
              <a:t>.</a:t>
            </a:r>
            <a:endParaRPr lang="en-US" dirty="0"/>
          </a:p>
          <a:p>
            <a:r>
              <a:rPr lang="en-US" dirty="0"/>
              <a:t>Heuristic engines are the most advanced part of AV products they use significant amount of rules and criteria</a:t>
            </a:r>
            <a:r>
              <a:rPr lang="en-US" altLang="zh-CN" dirty="0"/>
              <a:t>.</a:t>
            </a:r>
            <a:r>
              <a:rPr lang="en-US" dirty="0"/>
              <a:t> </a:t>
            </a:r>
          </a:p>
          <a:p>
            <a:r>
              <a:rPr lang="en-US" altLang="zh-CN" dirty="0"/>
              <a:t>S</a:t>
            </a:r>
            <a:r>
              <a:rPr lang="en-US" dirty="0"/>
              <a:t>ince no anti virus company releases blueprints or documentation about their heuristic engines all known selective criteria's about their threat/risk grading policy are </a:t>
            </a:r>
            <a:r>
              <a:rPr lang="en-US" dirty="0">
                <a:solidFill>
                  <a:srgbClr val="FF0000"/>
                </a:solidFill>
              </a:rPr>
              <a:t>found with trial and error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104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6C0A-0CD7-8D41-969A-6393733D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Heuristic Analysis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8691E-4252-554F-8141-06261AB3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84"/>
            <a:ext cx="9144000" cy="1847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F7768-45A1-4B42-BC1E-BE7DC07ED572}"/>
              </a:ext>
            </a:extLst>
          </p:cNvPr>
          <p:cNvSpPr txBox="1"/>
          <p:nvPr/>
        </p:nvSpPr>
        <p:spPr>
          <a:xfrm>
            <a:off x="323850" y="347063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81E50-F1F0-FF4C-BBD9-86415C9149A7}"/>
              </a:ext>
            </a:extLst>
          </p:cNvPr>
          <p:cNvSpPr txBox="1"/>
          <p:nvPr/>
        </p:nvSpPr>
        <p:spPr>
          <a:xfrm>
            <a:off x="2390862" y="3472883"/>
            <a:ext cx="178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contains C:\, D:\, E:\</a:t>
            </a:r>
          </a:p>
          <a:p>
            <a:r>
              <a:rPr lang="en-US" sz="1200" dirty="0"/>
              <a:t>And windows, System32 Folder and system file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4B6A9-BCEE-BC45-B510-BF13CB16BBB7}"/>
              </a:ext>
            </a:extLst>
          </p:cNvPr>
          <p:cNvSpPr txBox="1"/>
          <p:nvPr/>
        </p:nvSpPr>
        <p:spPr>
          <a:xfrm>
            <a:off x="4966284" y="3472883"/>
            <a:ext cx="178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monitoring the behavior of the unknow sample, logging the function call, parameters,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255B0-F104-464C-BEB1-1DC4F9D3EDEC}"/>
              </a:ext>
            </a:extLst>
          </p:cNvPr>
          <p:cNvSpPr txBox="1"/>
          <p:nvPr/>
        </p:nvSpPr>
        <p:spPr>
          <a:xfrm>
            <a:off x="7195219" y="3470630"/>
            <a:ext cx="178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malware expert use the log file to find the key features and add it to the malware database</a:t>
            </a:r>
          </a:p>
        </p:txBody>
      </p:sp>
    </p:spTree>
    <p:extLst>
      <p:ext uri="{BB962C8B-B14F-4D97-AF65-F5344CB8AC3E}">
        <p14:creationId xmlns:p14="http://schemas.microsoft.com/office/powerpoint/2010/main" val="235392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known rules about threat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90035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– Decryption loop detected</a:t>
            </a:r>
          </a:p>
          <a:p>
            <a:pPr marL="0" indent="0">
              <a:buNone/>
            </a:pPr>
            <a:r>
              <a:rPr lang="en-US" sz="1600" dirty="0"/>
              <a:t>– Reads active computer name</a:t>
            </a:r>
          </a:p>
          <a:p>
            <a:pPr marL="0" indent="0">
              <a:buNone/>
            </a:pPr>
            <a:r>
              <a:rPr lang="en-US" sz="1600" dirty="0"/>
              <a:t>– Reads the cryptographic machine GUID</a:t>
            </a:r>
          </a:p>
          <a:p>
            <a:pPr marL="0" indent="0">
              <a:buNone/>
            </a:pPr>
            <a:r>
              <a:rPr lang="en-US" sz="1600" dirty="0"/>
              <a:t>– Contacts random domain names</a:t>
            </a:r>
          </a:p>
          <a:p>
            <a:pPr marL="0" indent="0">
              <a:buNone/>
            </a:pPr>
            <a:r>
              <a:rPr lang="en-US" sz="1600" dirty="0"/>
              <a:t>– Reads the windows installation date</a:t>
            </a:r>
          </a:p>
          <a:p>
            <a:pPr marL="0" indent="0">
              <a:buNone/>
            </a:pPr>
            <a:r>
              <a:rPr lang="en-US" sz="1600" dirty="0"/>
              <a:t>– Drops executable files</a:t>
            </a:r>
          </a:p>
          <a:p>
            <a:pPr marL="0" indent="0">
              <a:buNone/>
            </a:pPr>
            <a:r>
              <a:rPr lang="en-US" sz="1600" dirty="0"/>
              <a:t>– Found potential IP address in binary memory</a:t>
            </a:r>
          </a:p>
          <a:p>
            <a:pPr marL="0" indent="0">
              <a:buNone/>
            </a:pPr>
            <a:r>
              <a:rPr lang="en-US" sz="1600" dirty="0"/>
              <a:t>– Modifies proxy settings</a:t>
            </a:r>
          </a:p>
          <a:p>
            <a:pPr marL="0" indent="0">
              <a:buNone/>
            </a:pPr>
            <a:r>
              <a:rPr lang="en-US" sz="1600" dirty="0"/>
              <a:t>– Installs hooks/patches the running process</a:t>
            </a:r>
          </a:p>
          <a:p>
            <a:pPr marL="0" indent="0">
              <a:buNone/>
            </a:pPr>
            <a:r>
              <a:rPr lang="en-US" sz="1600" dirty="0"/>
              <a:t>– Injects into explorer</a:t>
            </a:r>
          </a:p>
          <a:p>
            <a:pPr marL="0" indent="0">
              <a:buNone/>
            </a:pPr>
            <a:r>
              <a:rPr lang="en-US" sz="1600" dirty="0"/>
              <a:t>– Injects into remote process</a:t>
            </a:r>
          </a:p>
          <a:p>
            <a:pPr marL="0" indent="0">
              <a:buNone/>
            </a:pPr>
            <a:r>
              <a:rPr lang="en-US" sz="1600" dirty="0"/>
              <a:t>– Queries process information</a:t>
            </a:r>
          </a:p>
          <a:p>
            <a:pPr marL="0" indent="0">
              <a:buNone/>
            </a:pPr>
            <a:r>
              <a:rPr lang="en-US" sz="1600" dirty="0"/>
              <a:t>– Sets the process error mode to suppress error box</a:t>
            </a:r>
          </a:p>
          <a:p>
            <a:pPr marL="0" indent="0">
              <a:buNone/>
            </a:pPr>
            <a:r>
              <a:rPr lang="en-US" sz="1600" dirty="0"/>
              <a:t>– Unusual </a:t>
            </a:r>
            <a:r>
              <a:rPr lang="en-US" sz="1600" dirty="0" err="1"/>
              <a:t>entrophy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– Possibly checks for the presence of antivirus engine</a:t>
            </a:r>
          </a:p>
          <a:p>
            <a:pPr marL="0" indent="0">
              <a:buNone/>
            </a:pPr>
            <a:r>
              <a:rPr lang="en-US" sz="1600" dirty="0"/>
              <a:t>– Monitors specific registry key for changes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3135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known rules about threat grading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275" y="1093235"/>
            <a:ext cx="91320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– Contains ability to elevate privileges</a:t>
            </a:r>
          </a:p>
          <a:p>
            <a:pPr marL="0" indent="0">
              <a:buNone/>
            </a:pPr>
            <a:r>
              <a:rPr lang="en-US" sz="1600" dirty="0"/>
              <a:t>– Modifies software policy settings</a:t>
            </a:r>
          </a:p>
          <a:p>
            <a:pPr marL="0" indent="0">
              <a:buNone/>
            </a:pPr>
            <a:r>
              <a:rPr lang="en-US" sz="1600" dirty="0"/>
              <a:t>– Reads the system/video BIOS version</a:t>
            </a:r>
          </a:p>
          <a:p>
            <a:pPr marL="0" indent="0">
              <a:buNone/>
            </a:pPr>
            <a:r>
              <a:rPr lang="en-US" sz="1600" dirty="0"/>
              <a:t>– Endpoint in PE header is within an uncommon section</a:t>
            </a:r>
          </a:p>
          <a:p>
            <a:pPr marL="0" indent="0">
              <a:buNone/>
            </a:pPr>
            <a:r>
              <a:rPr lang="en-US" sz="1600" dirty="0"/>
              <a:t>– Creates guarded memory regions</a:t>
            </a:r>
          </a:p>
          <a:p>
            <a:pPr marL="0" indent="0">
              <a:buNone/>
            </a:pPr>
            <a:r>
              <a:rPr lang="en-US" sz="1600" dirty="0"/>
              <a:t>– Spawns a lot of processes</a:t>
            </a:r>
          </a:p>
          <a:p>
            <a:pPr marL="0" indent="0">
              <a:buNone/>
            </a:pPr>
            <a:r>
              <a:rPr lang="en-US" sz="1600" dirty="0"/>
              <a:t>– Tries to sleep for a long time</a:t>
            </a:r>
          </a:p>
          <a:p>
            <a:pPr marL="0" indent="0">
              <a:buNone/>
            </a:pPr>
            <a:r>
              <a:rPr lang="en-US" sz="1600" dirty="0"/>
              <a:t>– Unusual sections</a:t>
            </a:r>
          </a:p>
          <a:p>
            <a:pPr marL="0" indent="0">
              <a:buNone/>
            </a:pPr>
            <a:r>
              <a:rPr lang="en-US" sz="1600" dirty="0"/>
              <a:t>– Reads windows product id</a:t>
            </a:r>
          </a:p>
          <a:p>
            <a:pPr marL="0" indent="0">
              <a:buNone/>
            </a:pPr>
            <a:r>
              <a:rPr lang="en-US" sz="1600" dirty="0"/>
              <a:t>– Contains decryption loop</a:t>
            </a:r>
          </a:p>
          <a:p>
            <a:pPr marL="0" indent="0">
              <a:buNone/>
            </a:pPr>
            <a:r>
              <a:rPr lang="en-US" sz="1600" dirty="0"/>
              <a:t>– Contains ability to start/interact device drivers</a:t>
            </a:r>
          </a:p>
          <a:p>
            <a:pPr marL="0" indent="0">
              <a:buNone/>
            </a:pPr>
            <a:r>
              <a:rPr lang="en-US" sz="1600" dirty="0"/>
              <a:t>– Contains ability to block user input</a:t>
            </a:r>
          </a:p>
        </p:txBody>
      </p:sp>
    </p:spTree>
    <p:extLst>
      <p:ext uri="{BB962C8B-B14F-4D97-AF65-F5344CB8AC3E}">
        <p14:creationId xmlns:p14="http://schemas.microsoft.com/office/powerpoint/2010/main" val="363574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8C6E-50D1-DB4A-B265-3F193F83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52429A-8CD5-694B-9802-57A86DB94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92097"/>
              </p:ext>
            </p:extLst>
          </p:nvPr>
        </p:nvGraphicFramePr>
        <p:xfrm>
          <a:off x="295275" y="2327974"/>
          <a:ext cx="852487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625">
                  <a:extLst>
                    <a:ext uri="{9D8B030D-6E8A-4147-A177-3AD203B41FA5}">
                      <a16:colId xmlns:a16="http://schemas.microsoft.com/office/drawing/2014/main" val="1740736731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183248869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97306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Static Heuristic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Fast, 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handle shell, code obfuscation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8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Dynamic Heuristic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can “reveal” the malware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attacked by the anti-VM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48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43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8AD8-7F9F-6A4D-8A4A-253FEC51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A63B-E759-324C-98D5-FF6A81BF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28349"/>
            <a:ext cx="8524875" cy="4313238"/>
          </a:xfrm>
        </p:spPr>
        <p:txBody>
          <a:bodyPr/>
          <a:lstStyle/>
          <a:p>
            <a:r>
              <a:rPr lang="en-US" dirty="0"/>
              <a:t>In today’s experiment, we want to monitoring the behavior of a ransomware, generate a log file. And analysis it.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01FA3-4CEF-414D-BF96-9D75B655E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363"/>
            <a:ext cx="9144000" cy="18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9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C9B7-910A-5542-AFEB-B68CF93E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708A1-16B2-B243-8E0D-DA5A78EC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Ransomware</a:t>
            </a:r>
            <a:r>
              <a:rPr lang="en-US" dirty="0"/>
              <a:t> is a type of malicious software, or malware, designed to deny access to a computer system or data until a ransom is paid.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7AC62-4343-1449-9CD2-B01697C1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6" y="3690471"/>
            <a:ext cx="3164449" cy="2373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6D08F-5CA6-1241-A541-6999D3FD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55" y="2224661"/>
            <a:ext cx="5253720" cy="41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8EB8-1850-EF45-882A-73CCE1BC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9E67-060A-0F40-8ED4-90FAB19F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behavior(s):</a:t>
            </a:r>
          </a:p>
          <a:p>
            <a:pPr lvl="1"/>
            <a:r>
              <a:rPr lang="en-US" dirty="0"/>
              <a:t>Find all </a:t>
            </a:r>
            <a:r>
              <a:rPr lang="en-US" dirty="0" err="1"/>
              <a:t>docx</a:t>
            </a:r>
            <a:r>
              <a:rPr lang="en-US" dirty="0"/>
              <a:t> file in the current folder</a:t>
            </a:r>
          </a:p>
          <a:p>
            <a:pPr lvl="1"/>
            <a:r>
              <a:rPr lang="en-US" dirty="0"/>
              <a:t>change their filename to it’s CRC32 (hash) value, and change the filename to crc32</a:t>
            </a:r>
          </a:p>
          <a:p>
            <a:pPr lvl="1"/>
            <a:r>
              <a:rPr lang="en-US" dirty="0"/>
              <a:t>Use the first 16 bytes to do XOR with 0x01 </a:t>
            </a:r>
            <a:r>
              <a:rPr lang="en-US" dirty="0">
                <a:sym typeface="Wingdings" pitchFamily="2" charset="2"/>
              </a:rPr>
              <a:t> to simulate file encryption</a:t>
            </a:r>
          </a:p>
          <a:p>
            <a:pPr lvl="1"/>
            <a:r>
              <a:rPr lang="en-US" dirty="0">
                <a:sym typeface="Wingdings" pitchFamily="2" charset="2"/>
              </a:rPr>
              <a:t>generate a txt file to ask for money (or bitcoin )</a:t>
            </a:r>
          </a:p>
          <a:p>
            <a:pPr lvl="1"/>
            <a:r>
              <a:rPr lang="en-US" dirty="0"/>
              <a:t>delete itself </a:t>
            </a:r>
            <a:r>
              <a:rPr lang="en-US" dirty="0">
                <a:sym typeface="Wingdings" pitchFamily="2" charset="2"/>
              </a:rPr>
              <a:t> the best way</a:t>
            </a:r>
            <a:r>
              <a:rPr lang="en-US" dirty="0"/>
              <a:t> to protect itself</a:t>
            </a:r>
          </a:p>
        </p:txBody>
      </p:sp>
    </p:spTree>
    <p:extLst>
      <p:ext uri="{BB962C8B-B14F-4D97-AF65-F5344CB8AC3E}">
        <p14:creationId xmlns:p14="http://schemas.microsoft.com/office/powerpoint/2010/main" val="495936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7678-A7D8-3841-ABE3-7B666D41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spc="-5" dirty="0"/>
              <a:t>we’ve </a:t>
            </a:r>
            <a:r>
              <a:rPr lang="en-US" dirty="0"/>
              <a:t>learned so</a:t>
            </a:r>
            <a:r>
              <a:rPr lang="en-US" spc="-95" dirty="0"/>
              <a:t> </a:t>
            </a:r>
            <a:r>
              <a:rPr lang="en-US" spc="-105" dirty="0"/>
              <a:t>far...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415A-92C5-AC4B-AFBC-62AEED6E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52848"/>
            <a:ext cx="8524875" cy="4313238"/>
          </a:xfrm>
        </p:spPr>
        <p:txBody>
          <a:bodyPr/>
          <a:lstStyle/>
          <a:p>
            <a:r>
              <a:rPr lang="en-US" sz="2400" dirty="0"/>
              <a:t>Advanced Analysis - Static</a:t>
            </a:r>
          </a:p>
          <a:p>
            <a:pPr lvl="1"/>
            <a:r>
              <a:rPr lang="en-US" sz="2000" dirty="0"/>
              <a:t>Used to see what is going on</a:t>
            </a:r>
          </a:p>
          <a:p>
            <a:pPr lvl="1"/>
            <a:r>
              <a:rPr lang="en-US" sz="2000" dirty="0"/>
              <a:t>Confirm suspicions aroused during basic analysis</a:t>
            </a:r>
          </a:p>
          <a:p>
            <a:pPr lvl="1"/>
            <a:r>
              <a:rPr lang="en-US" sz="2000" dirty="0"/>
              <a:t>Identify functionality</a:t>
            </a:r>
          </a:p>
          <a:p>
            <a:r>
              <a:rPr lang="en-US" sz="2400" dirty="0"/>
              <a:t>Advanced Analysis - Dynamic</a:t>
            </a:r>
          </a:p>
          <a:p>
            <a:pPr lvl="1"/>
            <a:r>
              <a:rPr lang="en-US" sz="2000" dirty="0"/>
              <a:t>Control the program</a:t>
            </a:r>
          </a:p>
          <a:p>
            <a:pPr lvl="2"/>
            <a:r>
              <a:rPr lang="en-US" sz="2000" dirty="0"/>
              <a:t>Take new code paths</a:t>
            </a:r>
          </a:p>
          <a:p>
            <a:pPr lvl="2"/>
            <a:r>
              <a:rPr lang="en-US" sz="2000" dirty="0"/>
              <a:t>Change data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93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7678-A7D8-3841-ABE3-7B666D41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spc="-5" dirty="0"/>
              <a:t>we’ve </a:t>
            </a:r>
            <a:r>
              <a:rPr lang="en-US" dirty="0"/>
              <a:t>learned so</a:t>
            </a:r>
            <a:r>
              <a:rPr lang="en-US" spc="-95" dirty="0"/>
              <a:t> </a:t>
            </a:r>
            <a:r>
              <a:rPr lang="en-US" spc="-105" dirty="0"/>
              <a:t>far...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415A-92C5-AC4B-AFBC-62AEED6E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52848"/>
            <a:ext cx="8524875" cy="4313238"/>
          </a:xfrm>
        </p:spPr>
        <p:txBody>
          <a:bodyPr/>
          <a:lstStyle/>
          <a:p>
            <a:r>
              <a:rPr lang="en-US" sz="2400" dirty="0"/>
              <a:t>Windows API and systems</a:t>
            </a:r>
          </a:p>
          <a:p>
            <a:pPr lvl="1"/>
            <a:r>
              <a:rPr lang="en-US" sz="2000" dirty="0"/>
              <a:t>How does malware interact with Windows?</a:t>
            </a:r>
          </a:p>
          <a:p>
            <a:pPr lvl="1"/>
            <a:r>
              <a:rPr lang="en-US" sz="2000" dirty="0"/>
              <a:t>How does Windows make malware author’s lives easier?</a:t>
            </a:r>
          </a:p>
          <a:p>
            <a:pPr lvl="1"/>
            <a:r>
              <a:rPr lang="en-US" sz="2000" dirty="0"/>
              <a:t>How does it make their lives harder?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EBCCCD1-58F4-F049-A3C9-37142FB35E2E}"/>
              </a:ext>
            </a:extLst>
          </p:cNvPr>
          <p:cNvSpPr/>
          <p:nvPr/>
        </p:nvSpPr>
        <p:spPr>
          <a:xfrm>
            <a:off x="773344" y="3951523"/>
            <a:ext cx="2459757" cy="1957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2981945-09C6-7044-B45C-847B0A467315}"/>
              </a:ext>
            </a:extLst>
          </p:cNvPr>
          <p:cNvSpPr/>
          <p:nvPr/>
        </p:nvSpPr>
        <p:spPr>
          <a:xfrm>
            <a:off x="2968889" y="3556268"/>
            <a:ext cx="1395610" cy="739990"/>
          </a:xfrm>
          <a:custGeom>
            <a:avLst/>
            <a:gdLst/>
            <a:ahLst/>
            <a:cxnLst/>
            <a:rect l="l" t="t" r="r" b="b"/>
            <a:pathLst>
              <a:path w="1679575" h="923289">
                <a:moveTo>
                  <a:pt x="1644709" y="14561"/>
                </a:moveTo>
                <a:lnTo>
                  <a:pt x="0" y="911733"/>
                </a:lnTo>
                <a:lnTo>
                  <a:pt x="6096" y="922909"/>
                </a:lnTo>
                <a:lnTo>
                  <a:pt x="1650852" y="25712"/>
                </a:lnTo>
                <a:lnTo>
                  <a:pt x="1657370" y="14926"/>
                </a:lnTo>
                <a:lnTo>
                  <a:pt x="1644709" y="14561"/>
                </a:lnTo>
                <a:close/>
              </a:path>
              <a:path w="1679575" h="923289">
                <a:moveTo>
                  <a:pt x="1679218" y="3301"/>
                </a:moveTo>
                <a:lnTo>
                  <a:pt x="1665351" y="3301"/>
                </a:lnTo>
                <a:lnTo>
                  <a:pt x="1671447" y="14478"/>
                </a:lnTo>
                <a:lnTo>
                  <a:pt x="1650852" y="25712"/>
                </a:lnTo>
                <a:lnTo>
                  <a:pt x="1617345" y="81153"/>
                </a:lnTo>
                <a:lnTo>
                  <a:pt x="1615567" y="84200"/>
                </a:lnTo>
                <a:lnTo>
                  <a:pt x="1616456" y="88011"/>
                </a:lnTo>
                <a:lnTo>
                  <a:pt x="1619503" y="89916"/>
                </a:lnTo>
                <a:lnTo>
                  <a:pt x="1622552" y="91694"/>
                </a:lnTo>
                <a:lnTo>
                  <a:pt x="1626362" y="90678"/>
                </a:lnTo>
                <a:lnTo>
                  <a:pt x="1628267" y="87757"/>
                </a:lnTo>
                <a:lnTo>
                  <a:pt x="1679218" y="3301"/>
                </a:lnTo>
                <a:close/>
              </a:path>
              <a:path w="1679575" h="923289">
                <a:moveTo>
                  <a:pt x="1657370" y="14926"/>
                </a:moveTo>
                <a:lnTo>
                  <a:pt x="1650852" y="25712"/>
                </a:lnTo>
                <a:lnTo>
                  <a:pt x="1670050" y="15240"/>
                </a:lnTo>
                <a:lnTo>
                  <a:pt x="1668272" y="15240"/>
                </a:lnTo>
                <a:lnTo>
                  <a:pt x="1657370" y="14926"/>
                </a:lnTo>
                <a:close/>
              </a:path>
              <a:path w="1679575" h="923289">
                <a:moveTo>
                  <a:pt x="1662938" y="5715"/>
                </a:moveTo>
                <a:lnTo>
                  <a:pt x="1657370" y="14926"/>
                </a:lnTo>
                <a:lnTo>
                  <a:pt x="1668272" y="15240"/>
                </a:lnTo>
                <a:lnTo>
                  <a:pt x="1662938" y="5715"/>
                </a:lnTo>
                <a:close/>
              </a:path>
              <a:path w="1679575" h="923289">
                <a:moveTo>
                  <a:pt x="1666667" y="5715"/>
                </a:moveTo>
                <a:lnTo>
                  <a:pt x="1662938" y="5715"/>
                </a:lnTo>
                <a:lnTo>
                  <a:pt x="1668272" y="15240"/>
                </a:lnTo>
                <a:lnTo>
                  <a:pt x="1670050" y="15240"/>
                </a:lnTo>
                <a:lnTo>
                  <a:pt x="1671447" y="14478"/>
                </a:lnTo>
                <a:lnTo>
                  <a:pt x="1666667" y="5715"/>
                </a:lnTo>
                <a:close/>
              </a:path>
              <a:path w="1679575" h="923289">
                <a:moveTo>
                  <a:pt x="1665351" y="3301"/>
                </a:moveTo>
                <a:lnTo>
                  <a:pt x="1644709" y="14561"/>
                </a:lnTo>
                <a:lnTo>
                  <a:pt x="1657370" y="14926"/>
                </a:lnTo>
                <a:lnTo>
                  <a:pt x="1662938" y="5715"/>
                </a:lnTo>
                <a:lnTo>
                  <a:pt x="1666667" y="5715"/>
                </a:lnTo>
                <a:lnTo>
                  <a:pt x="1665351" y="3301"/>
                </a:lnTo>
                <a:close/>
              </a:path>
              <a:path w="1679575" h="923289">
                <a:moveTo>
                  <a:pt x="1580388" y="0"/>
                </a:moveTo>
                <a:lnTo>
                  <a:pt x="1576959" y="0"/>
                </a:lnTo>
                <a:lnTo>
                  <a:pt x="1574038" y="2667"/>
                </a:lnTo>
                <a:lnTo>
                  <a:pt x="1573784" y="9779"/>
                </a:lnTo>
                <a:lnTo>
                  <a:pt x="1576577" y="12700"/>
                </a:lnTo>
                <a:lnTo>
                  <a:pt x="1580007" y="12700"/>
                </a:lnTo>
                <a:lnTo>
                  <a:pt x="1644709" y="14561"/>
                </a:lnTo>
                <a:lnTo>
                  <a:pt x="1665351" y="3301"/>
                </a:lnTo>
                <a:lnTo>
                  <a:pt x="1679218" y="3301"/>
                </a:lnTo>
                <a:lnTo>
                  <a:pt x="1679448" y="2921"/>
                </a:lnTo>
                <a:lnTo>
                  <a:pt x="158038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F26AD2D-B3ED-4840-8BCC-E7CAF34E5372}"/>
              </a:ext>
            </a:extLst>
          </p:cNvPr>
          <p:cNvSpPr/>
          <p:nvPr/>
        </p:nvSpPr>
        <p:spPr>
          <a:xfrm>
            <a:off x="3441381" y="4701947"/>
            <a:ext cx="1837773" cy="456514"/>
          </a:xfrm>
          <a:custGeom>
            <a:avLst/>
            <a:gdLst/>
            <a:ahLst/>
            <a:cxnLst/>
            <a:rect l="l" t="t" r="r" b="b"/>
            <a:pathLst>
              <a:path w="2211704" h="569595">
                <a:moveTo>
                  <a:pt x="2174843" y="537304"/>
                </a:moveTo>
                <a:lnTo>
                  <a:pt x="2109470" y="556895"/>
                </a:lnTo>
                <a:lnTo>
                  <a:pt x="2107565" y="560451"/>
                </a:lnTo>
                <a:lnTo>
                  <a:pt x="2108454" y="563880"/>
                </a:lnTo>
                <a:lnTo>
                  <a:pt x="2109470" y="567182"/>
                </a:lnTo>
                <a:lnTo>
                  <a:pt x="2113026" y="569087"/>
                </a:lnTo>
                <a:lnTo>
                  <a:pt x="2200731" y="542798"/>
                </a:lnTo>
                <a:lnTo>
                  <a:pt x="2197608" y="542798"/>
                </a:lnTo>
                <a:lnTo>
                  <a:pt x="2174843" y="537304"/>
                </a:lnTo>
                <a:close/>
              </a:path>
              <a:path w="2211704" h="569595">
                <a:moveTo>
                  <a:pt x="2186819" y="533720"/>
                </a:moveTo>
                <a:lnTo>
                  <a:pt x="2174843" y="537304"/>
                </a:lnTo>
                <a:lnTo>
                  <a:pt x="2197608" y="542798"/>
                </a:lnTo>
                <a:lnTo>
                  <a:pt x="2197985" y="541274"/>
                </a:lnTo>
                <a:lnTo>
                  <a:pt x="2194687" y="541274"/>
                </a:lnTo>
                <a:lnTo>
                  <a:pt x="2186819" y="533720"/>
                </a:lnTo>
                <a:close/>
              </a:path>
              <a:path w="2211704" h="569595">
                <a:moveTo>
                  <a:pt x="2137283" y="468630"/>
                </a:moveTo>
                <a:lnTo>
                  <a:pt x="2133346" y="468630"/>
                </a:lnTo>
                <a:lnTo>
                  <a:pt x="2130933" y="471170"/>
                </a:lnTo>
                <a:lnTo>
                  <a:pt x="2128393" y="473710"/>
                </a:lnTo>
                <a:lnTo>
                  <a:pt x="2128520" y="477774"/>
                </a:lnTo>
                <a:lnTo>
                  <a:pt x="2131060" y="480187"/>
                </a:lnTo>
                <a:lnTo>
                  <a:pt x="2177661" y="524928"/>
                </a:lnTo>
                <a:lnTo>
                  <a:pt x="2200656" y="530479"/>
                </a:lnTo>
                <a:lnTo>
                  <a:pt x="2197608" y="542798"/>
                </a:lnTo>
                <a:lnTo>
                  <a:pt x="2200731" y="542798"/>
                </a:lnTo>
                <a:lnTo>
                  <a:pt x="2211324" y="539623"/>
                </a:lnTo>
                <a:lnTo>
                  <a:pt x="2137283" y="468630"/>
                </a:lnTo>
                <a:close/>
              </a:path>
              <a:path w="2211704" h="569595">
                <a:moveTo>
                  <a:pt x="2197227" y="530606"/>
                </a:moveTo>
                <a:lnTo>
                  <a:pt x="2186819" y="533720"/>
                </a:lnTo>
                <a:lnTo>
                  <a:pt x="2194687" y="541274"/>
                </a:lnTo>
                <a:lnTo>
                  <a:pt x="2197227" y="530606"/>
                </a:lnTo>
                <a:close/>
              </a:path>
              <a:path w="2211704" h="569595">
                <a:moveTo>
                  <a:pt x="2200624" y="530606"/>
                </a:moveTo>
                <a:lnTo>
                  <a:pt x="2197227" y="530606"/>
                </a:lnTo>
                <a:lnTo>
                  <a:pt x="2194687" y="541274"/>
                </a:lnTo>
                <a:lnTo>
                  <a:pt x="2197985" y="541274"/>
                </a:lnTo>
                <a:lnTo>
                  <a:pt x="2200624" y="530606"/>
                </a:lnTo>
                <a:close/>
              </a:path>
              <a:path w="2211704" h="569595">
                <a:moveTo>
                  <a:pt x="3048" y="0"/>
                </a:moveTo>
                <a:lnTo>
                  <a:pt x="0" y="12446"/>
                </a:lnTo>
                <a:lnTo>
                  <a:pt x="2174843" y="537304"/>
                </a:lnTo>
                <a:lnTo>
                  <a:pt x="2186819" y="533720"/>
                </a:lnTo>
                <a:lnTo>
                  <a:pt x="2177661" y="524928"/>
                </a:lnTo>
                <a:lnTo>
                  <a:pt x="3048" y="0"/>
                </a:lnTo>
                <a:close/>
              </a:path>
              <a:path w="2211704" h="569595">
                <a:moveTo>
                  <a:pt x="2177661" y="524928"/>
                </a:moveTo>
                <a:lnTo>
                  <a:pt x="2186819" y="533720"/>
                </a:lnTo>
                <a:lnTo>
                  <a:pt x="2197227" y="530606"/>
                </a:lnTo>
                <a:lnTo>
                  <a:pt x="2200624" y="530606"/>
                </a:lnTo>
                <a:lnTo>
                  <a:pt x="2177661" y="52492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1779E63-D393-EF43-BAFF-3EF3A6FB1D69}"/>
              </a:ext>
            </a:extLst>
          </p:cNvPr>
          <p:cNvSpPr/>
          <p:nvPr/>
        </p:nvSpPr>
        <p:spPr>
          <a:xfrm>
            <a:off x="4462949" y="2575193"/>
            <a:ext cx="2216092" cy="182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8C069C3-E5BB-1242-8804-B85EC5D00247}"/>
              </a:ext>
            </a:extLst>
          </p:cNvPr>
          <p:cNvSpPr/>
          <p:nvPr/>
        </p:nvSpPr>
        <p:spPr>
          <a:xfrm>
            <a:off x="5368542" y="4649237"/>
            <a:ext cx="2049146" cy="1976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95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566" y="123391"/>
            <a:ext cx="8041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Anti-virus: </a:t>
            </a:r>
            <a:r>
              <a:rPr spc="-5" dirty="0"/>
              <a:t>How </a:t>
            </a:r>
            <a:r>
              <a:rPr spc="-10" dirty="0"/>
              <a:t>they actually</a:t>
            </a:r>
            <a:r>
              <a:rPr dirty="0"/>
              <a:t> </a:t>
            </a:r>
            <a:r>
              <a:rPr spc="-15" dirty="0"/>
              <a:t>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158" y="1312570"/>
            <a:ext cx="7922259" cy="1872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44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Now</a:t>
            </a:r>
            <a:r>
              <a:rPr dirty="0">
                <a:latin typeface="+mn-lt"/>
                <a:cs typeface="Calibri"/>
              </a:rPr>
              <a:t>a</a:t>
            </a:r>
            <a:r>
              <a:rPr spc="-20" dirty="0">
                <a:latin typeface="+mn-lt"/>
                <a:cs typeface="Calibri"/>
              </a:rPr>
              <a:t>days </a:t>
            </a:r>
            <a:r>
              <a:rPr spc="-75" dirty="0">
                <a:latin typeface="+mn-lt"/>
                <a:cs typeface="Calibri"/>
              </a:rPr>
              <a:t>AV </a:t>
            </a:r>
            <a:r>
              <a:rPr spc="-10" dirty="0">
                <a:latin typeface="+mn-lt"/>
                <a:cs typeface="Calibri"/>
              </a:rPr>
              <a:t>scans </a:t>
            </a:r>
            <a:r>
              <a:rPr spc="-5" dirty="0">
                <a:latin typeface="+mn-lt"/>
                <a:cs typeface="Calibri"/>
              </a:rPr>
              <a:t>our </a:t>
            </a:r>
            <a:r>
              <a:rPr spc="-30" dirty="0">
                <a:latin typeface="+mn-lt"/>
                <a:cs typeface="Calibri"/>
              </a:rPr>
              <a:t>system </a:t>
            </a:r>
            <a:r>
              <a:rPr spc="-5" dirty="0">
                <a:latin typeface="+mn-lt"/>
                <a:cs typeface="Calibri"/>
              </a:rPr>
              <a:t>on real-time basis.</a:t>
            </a:r>
            <a:endParaRPr lang="en-US" spc="-5" dirty="0">
              <a:latin typeface="+mn-lt"/>
              <a:cs typeface="Calibri"/>
            </a:endParaRPr>
          </a:p>
          <a:p>
            <a:pPr marL="355600" marR="1244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+mn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Information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15" dirty="0">
                <a:latin typeface="+mn-lt"/>
                <a:cs typeface="Calibri"/>
              </a:rPr>
              <a:t>analyzed </a:t>
            </a:r>
            <a:r>
              <a:rPr spc="-5" dirty="0">
                <a:latin typeface="+mn-lt"/>
                <a:cs typeface="Calibri"/>
              </a:rPr>
              <a:t>based </a:t>
            </a:r>
            <a:r>
              <a:rPr dirty="0">
                <a:latin typeface="+mn-lt"/>
                <a:cs typeface="Calibri"/>
              </a:rPr>
              <a:t>on the origin of the </a:t>
            </a:r>
            <a:r>
              <a:rPr spc="-15" dirty="0">
                <a:latin typeface="+mn-lt"/>
                <a:cs typeface="Calibri"/>
              </a:rPr>
              <a:t>information </a:t>
            </a:r>
            <a:endParaRPr lang="en-US" spc="-15" dirty="0">
              <a:latin typeface="+mn-lt"/>
              <a:cs typeface="Calibri"/>
            </a:endParaRPr>
          </a:p>
          <a:p>
            <a:pPr marL="812800" marR="508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i.e. </a:t>
            </a:r>
            <a:r>
              <a:rPr spc="-10" dirty="0">
                <a:latin typeface="+mn-lt"/>
                <a:cs typeface="Calibri"/>
              </a:rPr>
              <a:t>source </a:t>
            </a:r>
            <a:r>
              <a:rPr dirty="0">
                <a:latin typeface="+mn-lt"/>
                <a:cs typeface="Calibri"/>
              </a:rPr>
              <a:t>of</a:t>
            </a:r>
            <a:r>
              <a:rPr spc="0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information.</a:t>
            </a:r>
            <a:endParaRPr lang="en-US" spc="-15" dirty="0">
              <a:latin typeface="+mn-lt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+mn-lt"/>
              <a:cs typeface="Times New Roman"/>
            </a:endParaRPr>
          </a:p>
          <a:p>
            <a:pPr marL="355600" marR="2717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>
                <a:latin typeface="+mn-lt"/>
                <a:cs typeface="Calibri"/>
              </a:rPr>
              <a:t>Operates differently </a:t>
            </a:r>
            <a:r>
              <a:rPr spc="-5" dirty="0">
                <a:latin typeface="+mn-lt"/>
                <a:cs typeface="Calibri"/>
              </a:rPr>
              <a:t>depending upon </a:t>
            </a:r>
            <a:r>
              <a:rPr spc="-10" dirty="0">
                <a:latin typeface="+mn-lt"/>
                <a:cs typeface="Calibri"/>
              </a:rPr>
              <a:t>source </a:t>
            </a:r>
            <a:r>
              <a:rPr spc="-5" dirty="0">
                <a:latin typeface="+mn-lt"/>
                <a:cs typeface="Calibri"/>
              </a:rPr>
              <a:t>of</a:t>
            </a:r>
            <a:r>
              <a:rPr spc="-30"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information.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D591B5F-7AE3-B84F-B77A-0DB0843AD8A5}"/>
              </a:ext>
            </a:extLst>
          </p:cNvPr>
          <p:cNvSpPr/>
          <p:nvPr/>
        </p:nvSpPr>
        <p:spPr>
          <a:xfrm>
            <a:off x="2214693" y="3429000"/>
            <a:ext cx="4557316" cy="243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99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464" y="1232482"/>
            <a:ext cx="77724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806" y="100208"/>
            <a:ext cx="65836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Anti-virus working </a:t>
            </a:r>
            <a:r>
              <a:rPr sz="2800" spc="-10" dirty="0"/>
              <a:t>from </a:t>
            </a:r>
            <a:r>
              <a:rPr sz="2800" spc="-15" dirty="0"/>
              <a:t>top </a:t>
            </a:r>
            <a:r>
              <a:rPr sz="2800" spc="-10" dirty="0"/>
              <a:t>level</a:t>
            </a:r>
            <a:r>
              <a:rPr sz="2800" spc="-60" dirty="0"/>
              <a:t> </a:t>
            </a:r>
            <a:r>
              <a:rPr sz="2800" spc="-10" dirty="0"/>
              <a:t>view</a:t>
            </a:r>
            <a:r>
              <a:rPr sz="2800" b="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403" y="3678883"/>
            <a:ext cx="678434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+mn-lt"/>
                <a:cs typeface="Calibri"/>
              </a:rPr>
              <a:t>If the </a:t>
            </a:r>
            <a:r>
              <a:rPr spc="-5" dirty="0">
                <a:latin typeface="+mn-lt"/>
                <a:cs typeface="Calibri"/>
              </a:rPr>
              <a:t>file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20" dirty="0">
                <a:latin typeface="+mn-lt"/>
                <a:cs typeface="Calibri"/>
              </a:rPr>
              <a:t>found </a:t>
            </a:r>
            <a:r>
              <a:rPr dirty="0">
                <a:latin typeface="+mn-lt"/>
                <a:cs typeface="Calibri"/>
              </a:rPr>
              <a:t>malicious then the  </a:t>
            </a:r>
            <a:r>
              <a:rPr spc="-15" dirty="0">
                <a:latin typeface="+mn-lt"/>
                <a:cs typeface="Calibri"/>
              </a:rPr>
              <a:t>information </a:t>
            </a:r>
            <a:r>
              <a:rPr dirty="0">
                <a:latin typeface="+mn-lt"/>
                <a:cs typeface="Calibri"/>
              </a:rPr>
              <a:t>will </a:t>
            </a:r>
            <a:r>
              <a:rPr spc="-5" dirty="0">
                <a:latin typeface="+mn-lt"/>
                <a:cs typeface="Calibri"/>
              </a:rPr>
              <a:t>not be </a:t>
            </a:r>
            <a:r>
              <a:rPr spc="-10" dirty="0">
                <a:latin typeface="+mn-lt"/>
                <a:cs typeface="Calibri"/>
              </a:rPr>
              <a:t>copied </a:t>
            </a:r>
            <a:r>
              <a:rPr spc="-20" dirty="0">
                <a:latin typeface="+mn-lt"/>
                <a:cs typeface="Calibri"/>
              </a:rPr>
              <a:t>onto </a:t>
            </a:r>
            <a:r>
              <a:rPr dirty="0">
                <a:latin typeface="+mn-lt"/>
                <a:cs typeface="Calibri"/>
              </a:rPr>
              <a:t>the  </a:t>
            </a:r>
            <a:r>
              <a:rPr spc="-10" dirty="0">
                <a:latin typeface="+mn-lt"/>
                <a:cs typeface="Calibri"/>
              </a:rPr>
              <a:t>destination </a:t>
            </a:r>
            <a:r>
              <a:rPr spc="-5" dirty="0">
                <a:latin typeface="+mn-lt"/>
                <a:cs typeface="Calibri"/>
              </a:rPr>
              <a:t>location. </a:t>
            </a:r>
            <a:endParaRPr lang="en-US" spc="-5" dirty="0">
              <a:latin typeface="+mn-lt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+mn-lt"/>
                <a:cs typeface="Calibri"/>
              </a:rPr>
              <a:t>(Here destination </a:t>
            </a:r>
            <a:r>
              <a:rPr dirty="0">
                <a:latin typeface="+mn-lt"/>
                <a:cs typeface="Calibri"/>
              </a:rPr>
              <a:t>in  </a:t>
            </a:r>
            <a:r>
              <a:rPr spc="-5" dirty="0">
                <a:latin typeface="+mn-lt"/>
                <a:cs typeface="Calibri"/>
              </a:rPr>
              <a:t>our </a:t>
            </a:r>
            <a:r>
              <a:rPr spc="-10" dirty="0">
                <a:latin typeface="+mn-lt"/>
                <a:cs typeface="Calibri"/>
              </a:rPr>
              <a:t>case </a:t>
            </a:r>
            <a:r>
              <a:rPr dirty="0">
                <a:latin typeface="+mn-lt"/>
                <a:cs typeface="Calibri"/>
              </a:rPr>
              <a:t>is</a:t>
            </a:r>
            <a:r>
              <a:rPr spc="-5" dirty="0">
                <a:latin typeface="+mn-lt"/>
                <a:cs typeface="Calibri"/>
              </a:rPr>
              <a:t> HD)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5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679" y="137817"/>
            <a:ext cx="786765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D9D9D9"/>
                </a:solidFill>
                <a:latin typeface="+mn-lt"/>
                <a:cs typeface="Calibri"/>
              </a:rPr>
              <a:t>One of the </a:t>
            </a:r>
            <a:r>
              <a:rPr b="1" spc="-5" dirty="0">
                <a:solidFill>
                  <a:srgbClr val="D9D9D9"/>
                </a:solidFill>
                <a:latin typeface="+mn-lt"/>
                <a:cs typeface="Calibri"/>
              </a:rPr>
              <a:t>two </a:t>
            </a:r>
            <a:r>
              <a:rPr b="1" dirty="0">
                <a:solidFill>
                  <a:srgbClr val="D9D9D9"/>
                </a:solidFill>
                <a:latin typeface="+mn-lt"/>
                <a:cs typeface="Calibri"/>
              </a:rPr>
              <a:t>possibilities </a:t>
            </a:r>
            <a:r>
              <a:rPr b="1" spc="-25" dirty="0">
                <a:solidFill>
                  <a:srgbClr val="D9D9D9"/>
                </a:solidFill>
                <a:latin typeface="+mn-lt"/>
                <a:cs typeface="Calibri"/>
              </a:rPr>
              <a:t>takes</a:t>
            </a:r>
            <a:r>
              <a:rPr b="1" spc="-70" dirty="0">
                <a:solidFill>
                  <a:srgbClr val="D9D9D9"/>
                </a:solidFill>
                <a:latin typeface="+mn-lt"/>
                <a:cs typeface="Calibri"/>
              </a:rPr>
              <a:t> </a:t>
            </a:r>
            <a:r>
              <a:rPr b="1" dirty="0">
                <a:solidFill>
                  <a:srgbClr val="D9D9D9"/>
                </a:solidFill>
                <a:latin typeface="+mn-lt"/>
                <a:cs typeface="Calibri"/>
              </a:rPr>
              <a:t>place</a:t>
            </a:r>
            <a:endParaRPr lang="en-US" b="1" dirty="0">
              <a:solidFill>
                <a:srgbClr val="D9D9D9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+mn-lt"/>
              <a:cs typeface="Times New Roman"/>
            </a:endParaRPr>
          </a:p>
          <a:p>
            <a:pPr marL="355600" marR="2667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+mn-lt"/>
                <a:cs typeface="Calibri"/>
              </a:rPr>
              <a:t>When the </a:t>
            </a:r>
            <a:r>
              <a:rPr spc="-20" dirty="0">
                <a:solidFill>
                  <a:srgbClr val="FF0000"/>
                </a:solidFill>
                <a:latin typeface="+mn-lt"/>
                <a:cs typeface="Calibri"/>
              </a:rPr>
              <a:t>data</a:t>
            </a:r>
            <a:r>
              <a:rPr spc="-20" dirty="0">
                <a:latin typeface="+mn-lt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+mn-lt"/>
                <a:cs typeface="Calibri"/>
              </a:rPr>
              <a:t>is </a:t>
            </a:r>
            <a:r>
              <a:rPr spc="-20" dirty="0">
                <a:solidFill>
                  <a:srgbClr val="FF0000"/>
                </a:solidFill>
                <a:latin typeface="+mn-lt"/>
                <a:cs typeface="Calibri"/>
              </a:rPr>
              <a:t>found </a:t>
            </a:r>
            <a:r>
              <a:rPr spc="-25" dirty="0">
                <a:solidFill>
                  <a:srgbClr val="FF0000"/>
                </a:solidFill>
                <a:latin typeface="+mn-lt"/>
                <a:cs typeface="Calibri"/>
              </a:rPr>
              <a:t>to </a:t>
            </a:r>
            <a:r>
              <a:rPr spc="-5" dirty="0">
                <a:solidFill>
                  <a:srgbClr val="FF0000"/>
                </a:solidFill>
                <a:latin typeface="+mn-lt"/>
                <a:cs typeface="Calibri"/>
              </a:rPr>
              <a:t>be </a:t>
            </a:r>
            <a:r>
              <a:rPr spc="-10" dirty="0">
                <a:solidFill>
                  <a:srgbClr val="FF0000"/>
                </a:solidFill>
                <a:latin typeface="+mn-lt"/>
                <a:cs typeface="Calibri"/>
              </a:rPr>
              <a:t>legitimate</a:t>
            </a:r>
            <a:r>
              <a:rPr spc="-10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the</a:t>
            </a:r>
            <a:r>
              <a:rPr lang="en-US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scanner </a:t>
            </a:r>
            <a:r>
              <a:rPr spc="-25" dirty="0">
                <a:latin typeface="+mn-lt"/>
                <a:cs typeface="Calibri"/>
              </a:rPr>
              <a:t>forwards </a:t>
            </a:r>
            <a:r>
              <a:rPr spc="-10" dirty="0">
                <a:latin typeface="+mn-lt"/>
                <a:cs typeface="Calibri"/>
              </a:rPr>
              <a:t>that </a:t>
            </a:r>
            <a:r>
              <a:rPr spc="-20" dirty="0">
                <a:latin typeface="+mn-lt"/>
                <a:cs typeface="Calibri"/>
              </a:rPr>
              <a:t>data to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10" dirty="0">
                <a:latin typeface="+mn-lt"/>
                <a:cs typeface="Calibri"/>
              </a:rPr>
              <a:t>destination location.</a:t>
            </a:r>
            <a:endParaRPr dirty="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dirty="0">
              <a:latin typeface="+mn-lt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+mn-lt"/>
                <a:cs typeface="Calibri"/>
              </a:rPr>
              <a:t>When </a:t>
            </a:r>
            <a:r>
              <a:rPr dirty="0">
                <a:solidFill>
                  <a:srgbClr val="FF0000"/>
                </a:solidFill>
                <a:latin typeface="+mn-lt"/>
                <a:cs typeface="Calibri"/>
              </a:rPr>
              <a:t>virus is </a:t>
            </a:r>
            <a:r>
              <a:rPr spc="-15" dirty="0">
                <a:solidFill>
                  <a:srgbClr val="FF0000"/>
                </a:solidFill>
                <a:latin typeface="+mn-lt"/>
                <a:cs typeface="Calibri"/>
              </a:rPr>
              <a:t>detected </a:t>
            </a:r>
            <a:r>
              <a:rPr spc="-5" dirty="0">
                <a:latin typeface="+mn-lt"/>
                <a:cs typeface="Calibri"/>
              </a:rPr>
              <a:t>then </a:t>
            </a:r>
            <a:r>
              <a:rPr dirty="0">
                <a:latin typeface="+mn-lt"/>
                <a:cs typeface="Calibri"/>
              </a:rPr>
              <a:t>a </a:t>
            </a:r>
            <a:r>
              <a:rPr spc="-10" dirty="0">
                <a:latin typeface="+mn-lt"/>
                <a:cs typeface="Calibri"/>
              </a:rPr>
              <a:t>warning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10" dirty="0">
                <a:latin typeface="+mn-lt"/>
                <a:cs typeface="Calibri"/>
              </a:rPr>
              <a:t>sent </a:t>
            </a:r>
            <a:r>
              <a:rPr spc="-25" dirty="0">
                <a:latin typeface="+mn-lt"/>
                <a:cs typeface="Calibri"/>
              </a:rPr>
              <a:t>to </a:t>
            </a:r>
            <a:r>
              <a:rPr dirty="0">
                <a:latin typeface="+mn-lt"/>
                <a:cs typeface="Calibri"/>
              </a:rPr>
              <a:t>UI </a:t>
            </a:r>
            <a:r>
              <a:rPr spc="-30" dirty="0">
                <a:latin typeface="+mn-lt"/>
                <a:cs typeface="Calibri"/>
              </a:rPr>
              <a:t>for </a:t>
            </a:r>
            <a:r>
              <a:rPr spc="-5" dirty="0">
                <a:latin typeface="+mn-lt"/>
                <a:cs typeface="Calibri"/>
              </a:rPr>
              <a:t>user`s action. </a:t>
            </a:r>
            <a:r>
              <a:rPr spc="-20" dirty="0">
                <a:latin typeface="+mn-lt"/>
                <a:cs typeface="Calibri"/>
              </a:rPr>
              <a:t>Interface may</a:t>
            </a:r>
            <a:r>
              <a:rPr spc="80" dirty="0">
                <a:latin typeface="+mn-lt"/>
                <a:cs typeface="Calibri"/>
              </a:rPr>
              <a:t> </a:t>
            </a:r>
            <a:r>
              <a:rPr spc="-50" dirty="0">
                <a:latin typeface="+mn-lt"/>
                <a:cs typeface="Calibri"/>
              </a:rPr>
              <a:t>vary.</a:t>
            </a:r>
            <a:endParaRPr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2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96056"/>
            <a:ext cx="511175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/>
              <a:t>Process flow </a:t>
            </a:r>
            <a:r>
              <a:rPr sz="2400" dirty="0"/>
              <a:t>of </a:t>
            </a:r>
            <a:r>
              <a:rPr sz="2400" spc="-5" dirty="0"/>
              <a:t>working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155" dirty="0"/>
              <a:t>AV.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524000" y="1240235"/>
            <a:ext cx="6495288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600" y="2002172"/>
            <a:ext cx="228600" cy="3505200"/>
          </a:xfrm>
          <a:custGeom>
            <a:avLst/>
            <a:gdLst/>
            <a:ahLst/>
            <a:cxnLst/>
            <a:rect l="l" t="t" r="r" b="b"/>
            <a:pathLst>
              <a:path w="228600" h="3505200">
                <a:moveTo>
                  <a:pt x="228600" y="3505200"/>
                </a:moveTo>
                <a:lnTo>
                  <a:pt x="184112" y="3503702"/>
                </a:lnTo>
                <a:lnTo>
                  <a:pt x="147780" y="3499618"/>
                </a:lnTo>
                <a:lnTo>
                  <a:pt x="123283" y="3493562"/>
                </a:lnTo>
                <a:lnTo>
                  <a:pt x="114300" y="3486150"/>
                </a:lnTo>
                <a:lnTo>
                  <a:pt x="114300" y="1771650"/>
                </a:lnTo>
                <a:lnTo>
                  <a:pt x="105316" y="1764226"/>
                </a:lnTo>
                <a:lnTo>
                  <a:pt x="80819" y="1758172"/>
                </a:lnTo>
                <a:lnTo>
                  <a:pt x="44487" y="1754094"/>
                </a:lnTo>
                <a:lnTo>
                  <a:pt x="0" y="1752600"/>
                </a:lnTo>
                <a:lnTo>
                  <a:pt x="44487" y="1751105"/>
                </a:lnTo>
                <a:lnTo>
                  <a:pt x="80819" y="1747027"/>
                </a:lnTo>
                <a:lnTo>
                  <a:pt x="105316" y="1740973"/>
                </a:lnTo>
                <a:lnTo>
                  <a:pt x="114300" y="1733550"/>
                </a:lnTo>
                <a:lnTo>
                  <a:pt x="114300" y="19050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03082"/>
            <a:ext cx="1600200" cy="103505"/>
          </a:xfrm>
          <a:custGeom>
            <a:avLst/>
            <a:gdLst/>
            <a:ahLst/>
            <a:cxnLst/>
            <a:rect l="l" t="t" r="r" b="b"/>
            <a:pathLst>
              <a:path w="1600200" h="103504">
                <a:moveTo>
                  <a:pt x="1575090" y="51688"/>
                </a:moveTo>
                <a:lnTo>
                  <a:pt x="1505204" y="92456"/>
                </a:lnTo>
                <a:lnTo>
                  <a:pt x="1504188" y="96265"/>
                </a:lnTo>
                <a:lnTo>
                  <a:pt x="1507744" y="102362"/>
                </a:lnTo>
                <a:lnTo>
                  <a:pt x="1511554" y="103377"/>
                </a:lnTo>
                <a:lnTo>
                  <a:pt x="1589309" y="58038"/>
                </a:lnTo>
                <a:lnTo>
                  <a:pt x="1587627" y="58038"/>
                </a:lnTo>
                <a:lnTo>
                  <a:pt x="1587627" y="57150"/>
                </a:lnTo>
                <a:lnTo>
                  <a:pt x="1584452" y="57150"/>
                </a:lnTo>
                <a:lnTo>
                  <a:pt x="1575090" y="51688"/>
                </a:lnTo>
                <a:close/>
              </a:path>
              <a:path w="1600200" h="103504">
                <a:moveTo>
                  <a:pt x="1564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564204" y="58038"/>
                </a:lnTo>
                <a:lnTo>
                  <a:pt x="1575090" y="51688"/>
                </a:lnTo>
                <a:lnTo>
                  <a:pt x="1564204" y="45338"/>
                </a:lnTo>
                <a:close/>
              </a:path>
              <a:path w="1600200" h="103504">
                <a:moveTo>
                  <a:pt x="1589309" y="45338"/>
                </a:moveTo>
                <a:lnTo>
                  <a:pt x="1587627" y="45338"/>
                </a:lnTo>
                <a:lnTo>
                  <a:pt x="1587627" y="58038"/>
                </a:lnTo>
                <a:lnTo>
                  <a:pt x="1589309" y="58038"/>
                </a:lnTo>
                <a:lnTo>
                  <a:pt x="1600200" y="51688"/>
                </a:lnTo>
                <a:lnTo>
                  <a:pt x="1589309" y="45338"/>
                </a:lnTo>
                <a:close/>
              </a:path>
              <a:path w="1600200" h="103504">
                <a:moveTo>
                  <a:pt x="1584452" y="46227"/>
                </a:moveTo>
                <a:lnTo>
                  <a:pt x="1575090" y="51688"/>
                </a:lnTo>
                <a:lnTo>
                  <a:pt x="1584452" y="57150"/>
                </a:lnTo>
                <a:lnTo>
                  <a:pt x="1584452" y="46227"/>
                </a:lnTo>
                <a:close/>
              </a:path>
              <a:path w="1600200" h="103504">
                <a:moveTo>
                  <a:pt x="1587627" y="46227"/>
                </a:moveTo>
                <a:lnTo>
                  <a:pt x="1584452" y="46227"/>
                </a:lnTo>
                <a:lnTo>
                  <a:pt x="1584452" y="57150"/>
                </a:lnTo>
                <a:lnTo>
                  <a:pt x="1587627" y="57150"/>
                </a:lnTo>
                <a:lnTo>
                  <a:pt x="1587627" y="46227"/>
                </a:lnTo>
                <a:close/>
              </a:path>
              <a:path w="1600200" h="103504">
                <a:moveTo>
                  <a:pt x="1511554" y="0"/>
                </a:moveTo>
                <a:lnTo>
                  <a:pt x="1507744" y="1015"/>
                </a:lnTo>
                <a:lnTo>
                  <a:pt x="1504188" y="7112"/>
                </a:lnTo>
                <a:lnTo>
                  <a:pt x="1505204" y="10921"/>
                </a:lnTo>
                <a:lnTo>
                  <a:pt x="1575090" y="51688"/>
                </a:lnTo>
                <a:lnTo>
                  <a:pt x="1584452" y="46227"/>
                </a:lnTo>
                <a:lnTo>
                  <a:pt x="1587627" y="46227"/>
                </a:lnTo>
                <a:lnTo>
                  <a:pt x="1587627" y="45338"/>
                </a:lnTo>
                <a:lnTo>
                  <a:pt x="1589309" y="45338"/>
                </a:lnTo>
                <a:lnTo>
                  <a:pt x="151155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2579894"/>
            <a:ext cx="14128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AV </a:t>
            </a:r>
            <a:r>
              <a:rPr sz="1800" spc="-25" dirty="0">
                <a:latin typeface="Calibri"/>
                <a:cs typeface="Calibri"/>
              </a:rPr>
              <a:t>scanner,  </a:t>
            </a:r>
            <a:r>
              <a:rPr sz="1800" spc="-5" dirty="0">
                <a:latin typeface="Calibri"/>
                <a:cs typeface="Calibri"/>
              </a:rPr>
              <a:t>scanning 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  </a:t>
            </a:r>
            <a:r>
              <a:rPr sz="1800" spc="-10" dirty="0">
                <a:latin typeface="Calibri"/>
                <a:cs typeface="Calibri"/>
              </a:rPr>
              <a:t>real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81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288" y="125260"/>
            <a:ext cx="65627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105" dirty="0"/>
              <a:t>AV </a:t>
            </a:r>
            <a:r>
              <a:rPr sz="2400" spc="-15" dirty="0"/>
              <a:t>detection techniques(Scan </a:t>
            </a:r>
            <a:r>
              <a:rPr sz="2400" spc="-5" dirty="0"/>
              <a:t>-  Engines)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2076" y="913265"/>
            <a:ext cx="7856855" cy="257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98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+mn-lt"/>
                <a:cs typeface="Calibri"/>
              </a:rPr>
              <a:t>Signature </a:t>
            </a:r>
            <a:r>
              <a:rPr spc="-5" dirty="0">
                <a:latin typeface="+mn-lt"/>
                <a:cs typeface="Calibri"/>
              </a:rPr>
              <a:t>Based </a:t>
            </a:r>
            <a:r>
              <a:rPr spc="-10" dirty="0">
                <a:latin typeface="+mn-lt"/>
                <a:cs typeface="Calibri"/>
              </a:rPr>
              <a:t>detection </a:t>
            </a:r>
            <a:r>
              <a:rPr spc="-5" dirty="0">
                <a:latin typeface="+mn-lt"/>
                <a:cs typeface="Calibri"/>
              </a:rPr>
              <a:t>(also sometimes </a:t>
            </a:r>
            <a:r>
              <a:rPr spc="-10" dirty="0">
                <a:latin typeface="+mn-lt"/>
                <a:cs typeface="Calibri"/>
              </a:rPr>
              <a:t>called </a:t>
            </a:r>
            <a:r>
              <a:rPr dirty="0">
                <a:latin typeface="+mn-lt"/>
                <a:cs typeface="Calibri"/>
              </a:rPr>
              <a:t>as </a:t>
            </a:r>
            <a:r>
              <a:rPr spc="-20" dirty="0">
                <a:latin typeface="+mn-lt"/>
                <a:cs typeface="Calibri"/>
              </a:rPr>
              <a:t>“string </a:t>
            </a:r>
            <a:r>
              <a:rPr spc="-5" dirty="0">
                <a:latin typeface="+mn-lt"/>
                <a:cs typeface="Calibri"/>
              </a:rPr>
              <a:t>based”</a:t>
            </a:r>
            <a:r>
              <a:rPr spc="5" dirty="0">
                <a:latin typeface="+mn-lt"/>
                <a:cs typeface="Calibri"/>
              </a:rPr>
              <a:t> </a:t>
            </a:r>
            <a:r>
              <a:rPr spc="-10" dirty="0">
                <a:latin typeface="+mn-lt"/>
                <a:cs typeface="Calibri"/>
              </a:rPr>
              <a:t>detection)</a:t>
            </a:r>
            <a:endParaRPr dirty="0">
              <a:latin typeface="+mn-lt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75" dirty="0">
                <a:latin typeface="+mn-lt"/>
                <a:cs typeface="Calibri"/>
              </a:rPr>
              <a:t>AV </a:t>
            </a:r>
            <a:r>
              <a:rPr spc="-15" dirty="0">
                <a:latin typeface="+mn-lt"/>
                <a:cs typeface="Calibri"/>
              </a:rPr>
              <a:t>maintains </a:t>
            </a:r>
            <a:r>
              <a:rPr dirty="0">
                <a:latin typeface="+mn-lt"/>
                <a:cs typeface="Calibri"/>
              </a:rPr>
              <a:t>a </a:t>
            </a:r>
            <a:r>
              <a:rPr spc="-5" dirty="0">
                <a:latin typeface="+mn-lt"/>
                <a:cs typeface="Calibri"/>
              </a:rPr>
              <a:t>dictionary of </a:t>
            </a:r>
            <a:r>
              <a:rPr dirty="0">
                <a:latin typeface="+mn-lt"/>
                <a:cs typeface="Calibri"/>
              </a:rPr>
              <a:t>the </a:t>
            </a:r>
            <a:r>
              <a:rPr spc="-10" dirty="0">
                <a:latin typeface="+mn-lt"/>
                <a:cs typeface="Calibri"/>
              </a:rPr>
              <a:t>signatures </a:t>
            </a:r>
            <a:r>
              <a:rPr spc="-5" dirty="0">
                <a:latin typeface="+mn-lt"/>
                <a:cs typeface="Calibri"/>
              </a:rPr>
              <a:t>of known Viruses, </a:t>
            </a:r>
            <a:r>
              <a:rPr spc="-10" dirty="0">
                <a:latin typeface="+mn-lt"/>
                <a:cs typeface="Calibri"/>
              </a:rPr>
              <a:t>malwares, </a:t>
            </a:r>
            <a:r>
              <a:rPr spc="-15" dirty="0">
                <a:latin typeface="+mn-lt"/>
                <a:cs typeface="Calibri"/>
              </a:rPr>
              <a:t>spywares</a:t>
            </a:r>
            <a:r>
              <a:rPr dirty="0">
                <a:latin typeface="+mn-lt"/>
                <a:cs typeface="Calibri"/>
              </a:rPr>
              <a:t> </a:t>
            </a:r>
            <a:r>
              <a:rPr spc="-15" dirty="0">
                <a:latin typeface="+mn-lt"/>
                <a:cs typeface="Calibri"/>
              </a:rPr>
              <a:t>etc.</a:t>
            </a:r>
            <a:endParaRPr dirty="0">
              <a:latin typeface="+mn-lt"/>
              <a:cs typeface="Calibri"/>
            </a:endParaRPr>
          </a:p>
          <a:p>
            <a:pPr marL="355600" marR="3441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+mn-lt"/>
                <a:cs typeface="Calibri"/>
              </a:rPr>
              <a:t>This dictionary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20" dirty="0">
                <a:latin typeface="+mn-lt"/>
                <a:cs typeface="Calibri"/>
              </a:rPr>
              <a:t>stored </a:t>
            </a:r>
            <a:r>
              <a:rPr spc="-15" dirty="0">
                <a:latin typeface="+mn-lt"/>
                <a:cs typeface="Calibri"/>
              </a:rPr>
              <a:t>at </a:t>
            </a:r>
            <a:r>
              <a:rPr spc="-5" dirty="0">
                <a:latin typeface="+mn-lt"/>
                <a:cs typeface="Calibri"/>
              </a:rPr>
              <a:t>client side and </a:t>
            </a:r>
            <a:r>
              <a:rPr dirty="0">
                <a:latin typeface="+mn-lt"/>
                <a:cs typeface="Calibri"/>
              </a:rPr>
              <a:t>is </a:t>
            </a:r>
            <a:r>
              <a:rPr spc="-5" dirty="0">
                <a:latin typeface="+mn-lt"/>
                <a:cs typeface="Calibri"/>
              </a:rPr>
              <a:t>usually </a:t>
            </a:r>
            <a:r>
              <a:rPr dirty="0">
                <a:latin typeface="+mn-lt"/>
                <a:cs typeface="Calibri"/>
              </a:rPr>
              <a:t>in</a:t>
            </a:r>
            <a:r>
              <a:rPr spc="10" dirty="0">
                <a:latin typeface="+mn-lt"/>
                <a:cs typeface="Calibri"/>
              </a:rPr>
              <a:t> </a:t>
            </a:r>
            <a:r>
              <a:rPr spc="-35" dirty="0">
                <a:latin typeface="+mn-lt"/>
                <a:cs typeface="Calibri"/>
              </a:rPr>
              <a:t>binary.</a:t>
            </a:r>
            <a:endParaRPr dirty="0">
              <a:latin typeface="+mn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Next-generation </a:t>
            </a:r>
            <a:r>
              <a:rPr spc="-10" dirty="0">
                <a:latin typeface="+mn-lt"/>
                <a:cs typeface="Calibri"/>
              </a:rPr>
              <a:t>signature </a:t>
            </a:r>
            <a:r>
              <a:rPr spc="-5" dirty="0">
                <a:latin typeface="+mn-lt"/>
                <a:cs typeface="Calibri"/>
              </a:rPr>
              <a:t>based</a:t>
            </a:r>
            <a:r>
              <a:rPr spc="-15" dirty="0">
                <a:latin typeface="+mn-lt"/>
                <a:cs typeface="Calibri"/>
              </a:rPr>
              <a:t> </a:t>
            </a:r>
            <a:r>
              <a:rPr spc="-5" dirty="0">
                <a:latin typeface="+mn-lt"/>
                <a:cs typeface="Calibri"/>
              </a:rPr>
              <a:t>detection</a:t>
            </a:r>
            <a:endParaRPr dirty="0">
              <a:latin typeface="+mn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latin typeface="+mn-lt"/>
                <a:cs typeface="Calibri"/>
              </a:rPr>
              <a:t>Disadvantage</a:t>
            </a:r>
            <a:r>
              <a:rPr dirty="0">
                <a:latin typeface="+mn-lt"/>
                <a:cs typeface="Calibri"/>
              </a:rPr>
              <a:t>?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236C0A2-AB93-D34F-8DEB-1BC283880A82}"/>
              </a:ext>
            </a:extLst>
          </p:cNvPr>
          <p:cNvSpPr/>
          <p:nvPr/>
        </p:nvSpPr>
        <p:spPr>
          <a:xfrm>
            <a:off x="1540328" y="3622164"/>
            <a:ext cx="6063343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9687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47600</TotalTime>
  <Words>1072</Words>
  <Application>Microsoft Macintosh PowerPoint</Application>
  <PresentationFormat>On-screen Show (4:3)</PresentationFormat>
  <Paragraphs>153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Agency FB</vt:lpstr>
      <vt:lpstr>Arial</vt:lpstr>
      <vt:lpstr>Calibri</vt:lpstr>
      <vt:lpstr>Franklin Gothic Book</vt:lpstr>
      <vt:lpstr>Franklin Gothic Medium</vt:lpstr>
      <vt:lpstr>Times New Roman</vt:lpstr>
      <vt:lpstr>Wingdings</vt:lpstr>
      <vt:lpstr>Standarddesign</vt:lpstr>
      <vt:lpstr>PowerPoint Presentation</vt:lpstr>
      <vt:lpstr>What we’ve learned so far...</vt:lpstr>
      <vt:lpstr>What we’ve learned so far...</vt:lpstr>
      <vt:lpstr>What we’ve learned so far...</vt:lpstr>
      <vt:lpstr>Anti-virus: How they actually work</vt:lpstr>
      <vt:lpstr>Anti-virus working from top level view.</vt:lpstr>
      <vt:lpstr>PowerPoint Presentation</vt:lpstr>
      <vt:lpstr>Process flow of working of AV.</vt:lpstr>
      <vt:lpstr>AV detection techniques(Scan -  Engines)</vt:lpstr>
      <vt:lpstr>AV detection techniques(Scan -  Engines)</vt:lpstr>
      <vt:lpstr>Heuristic based Detection</vt:lpstr>
      <vt:lpstr>AV bypassing techniques</vt:lpstr>
      <vt:lpstr>Packed and Obfuscated Malware</vt:lpstr>
      <vt:lpstr>Packers and Cryptos</vt:lpstr>
      <vt:lpstr>Packed and Obfuscated Malware</vt:lpstr>
      <vt:lpstr>Binders and Packers</vt:lpstr>
      <vt:lpstr>Splitting the File and Code Obfuscation</vt:lpstr>
      <vt:lpstr>Behavioral based detection</vt:lpstr>
      <vt:lpstr>Sandboxing Based detection</vt:lpstr>
      <vt:lpstr>Heuristic Engines  </vt:lpstr>
      <vt:lpstr>Dynamic Heuristic Analysis  </vt:lpstr>
      <vt:lpstr>Some of the known rules about threat grading</vt:lpstr>
      <vt:lpstr>Some of the known rules about threat grading</vt:lpstr>
      <vt:lpstr>PowerPoint Presentation</vt:lpstr>
      <vt:lpstr>Experiment</vt:lpstr>
      <vt:lpstr>Ransomware</vt:lpstr>
      <vt:lpstr>Experiment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1278</cp:revision>
  <dcterms:created xsi:type="dcterms:W3CDTF">2011-12-10T02:50:46Z</dcterms:created>
  <dcterms:modified xsi:type="dcterms:W3CDTF">2019-03-26T17:45:13Z</dcterms:modified>
</cp:coreProperties>
</file>