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87" r:id="rId2"/>
    <p:sldId id="1012" r:id="rId3"/>
    <p:sldId id="1011" r:id="rId4"/>
    <p:sldId id="1022" r:id="rId5"/>
    <p:sldId id="1006" r:id="rId6"/>
    <p:sldId id="1013" r:id="rId7"/>
    <p:sldId id="1008" r:id="rId8"/>
    <p:sldId id="1007" r:id="rId9"/>
    <p:sldId id="1014" r:id="rId10"/>
    <p:sldId id="1009" r:id="rId11"/>
    <p:sldId id="1010" r:id="rId12"/>
    <p:sldId id="1016" r:id="rId13"/>
    <p:sldId id="1015" r:id="rId14"/>
    <p:sldId id="1017" r:id="rId15"/>
    <p:sldId id="1019" r:id="rId16"/>
    <p:sldId id="1018" r:id="rId17"/>
    <p:sldId id="1021" r:id="rId18"/>
    <p:sldId id="955" r:id="rId19"/>
    <p:sldId id="939" r:id="rId20"/>
    <p:sldId id="962" r:id="rId21"/>
    <p:sldId id="961" r:id="rId22"/>
    <p:sldId id="952" r:id="rId23"/>
    <p:sldId id="963" r:id="rId24"/>
    <p:sldId id="964" r:id="rId25"/>
    <p:sldId id="1023" r:id="rId26"/>
    <p:sldId id="1024" r:id="rId27"/>
    <p:sldId id="71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10BEB"/>
    <a:srgbClr val="00F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5" autoAdjust="0"/>
    <p:restoredTop sz="83333"/>
  </p:normalViewPr>
  <p:slideViewPr>
    <p:cSldViewPr snapToGrid="0" snapToObjects="1">
      <p:cViewPr varScale="1">
        <p:scale>
          <a:sx n="105" d="100"/>
          <a:sy n="105" d="100"/>
        </p:scale>
        <p:origin x="14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886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483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5575" y="1279972"/>
            <a:ext cx="89884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</a:t>
            </a: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7</a:t>
            </a:r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/583 Advanced Topics in Computer Security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Modern Malware Analysis</a:t>
            </a:r>
          </a:p>
          <a:p>
            <a:pPr algn="ctr"/>
            <a:r>
              <a:rPr lang="en-US" altLang="zh-Han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Hooks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59749" y="-133062"/>
            <a:ext cx="1989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12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 descr="A picture containing rain, clock, nature, object&#13;&#10;&#13;&#10;Description automatically generated">
            <a:extLst>
              <a:ext uri="{FF2B5EF4-FFF2-40B4-BE49-F238E27FC236}">
                <a16:creationId xmlns:a16="http://schemas.microsoft.com/office/drawing/2014/main" id="{BC0292AE-5682-D341-B3F7-F6CF886DE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3716402"/>
            <a:ext cx="3290400" cy="21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6CED5-4BDE-D449-9100-99E89DC8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C20996-1CA2-6F4E-B373-E1C7FC319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52" y="101600"/>
            <a:ext cx="5517632" cy="67564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F2BFED-C408-9A48-892F-8FE5861F44FA}"/>
              </a:ext>
            </a:extLst>
          </p:cNvPr>
          <p:cNvSpPr/>
          <p:nvPr/>
        </p:nvSpPr>
        <p:spPr bwMode="auto">
          <a:xfrm>
            <a:off x="2328672" y="2919730"/>
            <a:ext cx="4693920" cy="17678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5DD53B-5B12-1E40-926D-A570D26ABD0B}"/>
              </a:ext>
            </a:extLst>
          </p:cNvPr>
          <p:cNvSpPr/>
          <p:nvPr/>
        </p:nvSpPr>
        <p:spPr bwMode="auto">
          <a:xfrm>
            <a:off x="2328672" y="6290818"/>
            <a:ext cx="4693920" cy="4386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23462-AE0C-B545-BE50-6000E97D7B72}"/>
              </a:ext>
            </a:extLst>
          </p:cNvPr>
          <p:cNvSpPr/>
          <p:nvPr/>
        </p:nvSpPr>
        <p:spPr bwMode="auto">
          <a:xfrm>
            <a:off x="2328672" y="5276088"/>
            <a:ext cx="4693920" cy="97840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781DF-98D0-C84F-8011-F677A7C26A7B}"/>
              </a:ext>
            </a:extLst>
          </p:cNvPr>
          <p:cNvSpPr/>
          <p:nvPr/>
        </p:nvSpPr>
        <p:spPr bwMode="auto">
          <a:xfrm>
            <a:off x="2322576" y="4762500"/>
            <a:ext cx="4693920" cy="43865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80EA1-B83D-2B42-B5EA-1EAEE3D6600F}"/>
              </a:ext>
            </a:extLst>
          </p:cNvPr>
          <p:cNvSpPr txBox="1"/>
          <p:nvPr/>
        </p:nvSpPr>
        <p:spPr>
          <a:xfrm>
            <a:off x="7418848" y="2350974"/>
            <a:ext cx="1725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LoadDLL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HookStart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HookStop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UnloadDLL</a:t>
            </a:r>
            <a:r>
              <a:rPr lang="en-US" b="1" dirty="0">
                <a:solidFill>
                  <a:srgbClr val="FF000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630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7B87-75BA-5B4C-A874-385A8AB6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4" y="113792"/>
            <a:ext cx="8520112" cy="6477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04C3872-A95B-EE4D-8C5D-51E37AFCE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28" y="1"/>
            <a:ext cx="3850104" cy="6858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7AF09-3B57-0F4B-99A5-987EB7EA2C4D}"/>
              </a:ext>
            </a:extLst>
          </p:cNvPr>
          <p:cNvSpPr/>
          <p:nvPr/>
        </p:nvSpPr>
        <p:spPr bwMode="auto">
          <a:xfrm>
            <a:off x="2292096" y="853440"/>
            <a:ext cx="3696636" cy="153619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5EE78-7310-AF4D-B933-27997469FD49}"/>
              </a:ext>
            </a:extLst>
          </p:cNvPr>
          <p:cNvSpPr/>
          <p:nvPr/>
        </p:nvSpPr>
        <p:spPr bwMode="auto">
          <a:xfrm>
            <a:off x="2288460" y="2389632"/>
            <a:ext cx="3696636" cy="2401824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C62A9-07C4-534C-97FF-7D83AB91D7F6}"/>
              </a:ext>
            </a:extLst>
          </p:cNvPr>
          <p:cNvSpPr/>
          <p:nvPr/>
        </p:nvSpPr>
        <p:spPr bwMode="auto">
          <a:xfrm>
            <a:off x="2284824" y="4791455"/>
            <a:ext cx="3696636" cy="206654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9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780F8-525B-124E-8FD0-F8CAAEBB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45346"/>
            <a:ext cx="8520112" cy="647700"/>
          </a:xfrm>
        </p:spPr>
        <p:txBody>
          <a:bodyPr/>
          <a:lstStyle/>
          <a:p>
            <a:r>
              <a:rPr lang="en-US" dirty="0"/>
              <a:t>Analysis Source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0D7B71-F4C1-C64A-B41F-564F1BB96F05}"/>
              </a:ext>
            </a:extLst>
          </p:cNvPr>
          <p:cNvSpPr/>
          <p:nvPr/>
        </p:nvSpPr>
        <p:spPr>
          <a:xfrm>
            <a:off x="513556" y="934269"/>
            <a:ext cx="8524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g_hHook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SetWindowsHookEx</a:t>
            </a:r>
            <a:r>
              <a:rPr lang="en-US" sz="1600" b="1" dirty="0">
                <a:solidFill>
                  <a:srgbClr val="FF0000"/>
                </a:solidFill>
              </a:rPr>
              <a:t>(WH_KEYBOARD, </a:t>
            </a:r>
            <a:r>
              <a:rPr lang="en-US" sz="1600" b="1" dirty="0" err="1">
                <a:solidFill>
                  <a:srgbClr val="FF0000"/>
                </a:solidFill>
              </a:rPr>
              <a:t>KeyboardProc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g_hInstance</a:t>
            </a:r>
            <a:r>
              <a:rPr lang="en-US" sz="1600" b="1" dirty="0">
                <a:solidFill>
                  <a:srgbClr val="FF0000"/>
                </a:solidFill>
              </a:rPr>
              <a:t>, 0);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29433E-5F6D-2C4A-B9AE-337864E5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6" y="1414046"/>
            <a:ext cx="8029448" cy="48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6D73-22D9-6B40-8022-893CE9DF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06BB5C-13CD-5942-A3A7-97BCACFA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5" y="749300"/>
            <a:ext cx="6916550" cy="43132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2D68C1-1537-4445-B240-E15403F22278}"/>
              </a:ext>
            </a:extLst>
          </p:cNvPr>
          <p:cNvSpPr/>
          <p:nvPr/>
        </p:nvSpPr>
        <p:spPr>
          <a:xfrm>
            <a:off x="300038" y="5356295"/>
            <a:ext cx="795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docs.microsoft.com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-us/windows/desktop/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winuser</a:t>
            </a:r>
            <a:r>
              <a:rPr lang="en-US" dirty="0"/>
              <a:t>/</a:t>
            </a:r>
            <a:r>
              <a:rPr lang="en-US" dirty="0" err="1"/>
              <a:t>nf-winuser-setwindowshookexa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9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C4D3-D9A5-2046-932D-E431D806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4E9987-E77A-C84B-A247-EBAF9DD2D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1812576"/>
            <a:ext cx="8382000" cy="11303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576681-747E-3443-A1BC-25C147EE3CD7}"/>
              </a:ext>
            </a:extLst>
          </p:cNvPr>
          <p:cNvSpPr/>
          <p:nvPr/>
        </p:nvSpPr>
        <p:spPr>
          <a:xfrm>
            <a:off x="42672" y="1055687"/>
            <a:ext cx="905865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g_hHook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SetWindowsHookEx</a:t>
            </a:r>
            <a:r>
              <a:rPr lang="en-US" sz="1600" b="1" dirty="0">
                <a:solidFill>
                  <a:srgbClr val="FF0000"/>
                </a:solidFill>
              </a:rPr>
              <a:t>(WH_KEYBOARD, </a:t>
            </a:r>
            <a:r>
              <a:rPr lang="en-US" sz="1600" b="1" dirty="0" err="1">
                <a:solidFill>
                  <a:srgbClr val="FF0000"/>
                </a:solidFill>
              </a:rPr>
              <a:t>KeyboardProc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g_hInstance</a:t>
            </a:r>
            <a:r>
              <a:rPr lang="en-US" sz="1600" b="1" dirty="0">
                <a:solidFill>
                  <a:srgbClr val="FF0000"/>
                </a:solidFill>
              </a:rPr>
              <a:t>, 0);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990EDD-D367-0140-B0BE-3FD1EB884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" y="2937651"/>
            <a:ext cx="7145464" cy="39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7E33-13CC-BB4D-ABDE-AAD3C8AD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6AE3A-2CA3-A947-B995-27F08549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762000"/>
            <a:ext cx="7518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FFEC-E805-884A-A568-C5CD46A4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5B5FB0-FF21-4E41-B33A-A59635BB6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74" y="871220"/>
            <a:ext cx="7260654" cy="5456980"/>
          </a:xfrm>
        </p:spPr>
      </p:pic>
    </p:spTree>
    <p:extLst>
      <p:ext uri="{BB962C8B-B14F-4D97-AF65-F5344CB8AC3E}">
        <p14:creationId xmlns:p14="http://schemas.microsoft.com/office/powerpoint/2010/main" val="419738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3460745" y="2582902"/>
            <a:ext cx="2193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 Hook</a:t>
            </a:r>
          </a:p>
        </p:txBody>
      </p:sp>
    </p:spTree>
    <p:extLst>
      <p:ext uri="{BB962C8B-B14F-4D97-AF65-F5344CB8AC3E}">
        <p14:creationId xmlns:p14="http://schemas.microsoft.com/office/powerpoint/2010/main" val="463548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 class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1760621" y="2554958"/>
            <a:ext cx="5622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IAT (Import Address Table)</a:t>
            </a:r>
          </a:p>
          <a:p>
            <a:pPr algn="ctr"/>
            <a:r>
              <a:rPr lang="en-US" sz="2400" dirty="0"/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133321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7E8-4279-C342-872A-6DD25610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PE file (</a:t>
            </a:r>
            <a:r>
              <a:rPr lang="en-US" dirty="0" err="1"/>
              <a:t>Notepad.exe</a:t>
            </a:r>
            <a:r>
              <a:rPr lang="en-US" dirty="0"/>
              <a:t>) into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2E560-1E9E-6D44-8B2D-B6E56C2F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75" y="715734"/>
            <a:ext cx="5090190" cy="6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A305-FF80-0C48-B8AE-73F5A5EA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02B6-3AED-0048-8AC0-F26085DE6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  <a:p>
            <a:pPr lvl="1"/>
            <a:r>
              <a:rPr lang="en-US" dirty="0"/>
              <a:t>Definition </a:t>
            </a:r>
          </a:p>
          <a:p>
            <a:pPr lvl="1"/>
            <a:r>
              <a:rPr lang="en-US" dirty="0"/>
              <a:t>Message Hook</a:t>
            </a:r>
          </a:p>
          <a:p>
            <a:pPr lvl="2"/>
            <a:r>
              <a:rPr lang="en-US" dirty="0"/>
              <a:t>Message Hook Chain</a:t>
            </a:r>
          </a:p>
          <a:p>
            <a:pPr lvl="2"/>
            <a:r>
              <a:rPr lang="en-US" dirty="0"/>
              <a:t>Message Hook Example 1 – Keyboard Event Hook</a:t>
            </a:r>
          </a:p>
          <a:p>
            <a:pPr lvl="1"/>
            <a:r>
              <a:rPr lang="en-US" dirty="0"/>
              <a:t>IAT Hook</a:t>
            </a:r>
          </a:p>
          <a:p>
            <a:pPr lvl="2"/>
            <a:r>
              <a:rPr lang="en-US" dirty="0"/>
              <a:t>IAT Hook Basics</a:t>
            </a:r>
          </a:p>
          <a:p>
            <a:pPr lvl="2"/>
            <a:r>
              <a:rPr lang="en-US" dirty="0"/>
              <a:t>IAT Hook Example </a:t>
            </a:r>
            <a:r>
              <a:rPr lang="en-US" dirty="0">
                <a:sym typeface="Wingdings" pitchFamily="2" charset="2"/>
              </a:rPr>
              <a:t>– A ”Big” </a:t>
            </a:r>
            <a:r>
              <a:rPr lang="en-US" dirty="0" err="1">
                <a:sym typeface="Wingdings" pitchFamily="2" charset="2"/>
              </a:rPr>
              <a:t>MessageBox</a:t>
            </a:r>
            <a:endParaRPr lang="en-US" dirty="0">
              <a:sym typeface="Wingdings" pitchFamily="2" charset="2"/>
            </a:endParaRPr>
          </a:p>
          <a:p>
            <a:pPr marL="4460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6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7BE-6F78-CB41-813E-72F52872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IAT Table with </a:t>
            </a:r>
            <a:r>
              <a:rPr lang="en-US" dirty="0" err="1"/>
              <a:t>PEview</a:t>
            </a:r>
            <a:endParaRPr lang="en-US" dirty="0"/>
          </a:p>
        </p:txBody>
      </p:sp>
      <p:pic>
        <p:nvPicPr>
          <p:cNvPr id="5" name="Content Placeholder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50AF2BC8-F9AF-0149-B827-BD4E3EEFA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3" y="702586"/>
            <a:ext cx="8132482" cy="6155413"/>
          </a:xfrm>
        </p:spPr>
      </p:pic>
    </p:spTree>
    <p:extLst>
      <p:ext uri="{BB962C8B-B14F-4D97-AF65-F5344CB8AC3E}">
        <p14:creationId xmlns:p14="http://schemas.microsoft.com/office/powerpoint/2010/main" val="198834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Implicit Linking and IAT (Import Address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C4987-48D6-AB4A-A218-BC723167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1147352"/>
            <a:ext cx="8524875" cy="4313238"/>
          </a:xfrm>
        </p:spPr>
        <p:txBody>
          <a:bodyPr/>
          <a:lstStyle/>
          <a:p>
            <a:r>
              <a:rPr lang="en-US" sz="1600" dirty="0" err="1"/>
              <a:t>Notepad.exe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Call </a:t>
            </a:r>
            <a:r>
              <a:rPr lang="en-US" sz="1600" dirty="0" err="1">
                <a:sym typeface="Wingdings" pitchFamily="2" charset="2"/>
              </a:rPr>
              <a:t>CreateFileW</a:t>
            </a:r>
            <a:r>
              <a:rPr lang="en-US" sz="1600" dirty="0">
                <a:sym typeface="Wingdings" pitchFamily="2" charset="2"/>
              </a:rPr>
              <a:t>()  Call </a:t>
            </a:r>
            <a:r>
              <a:rPr lang="en-US" sz="1600" b="1" dirty="0">
                <a:sym typeface="Wingdings" pitchFamily="2" charset="2"/>
              </a:rPr>
              <a:t>0x01001104</a:t>
            </a:r>
            <a:r>
              <a:rPr lang="en-US" sz="1600" dirty="0">
                <a:sym typeface="Wingdings" pitchFamily="2" charset="2"/>
              </a:rPr>
              <a:t>  Call </a:t>
            </a:r>
            <a:r>
              <a:rPr lang="en-US" sz="1600" b="1" dirty="0">
                <a:solidFill>
                  <a:srgbClr val="FF0000"/>
                </a:solidFill>
                <a:sym typeface="Wingdings" pitchFamily="2" charset="2"/>
              </a:rPr>
              <a:t>0x7C810CD9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2460268" y="1509785"/>
            <a:ext cx="211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28AE38E-687E-0147-BA19-FE776709B56E}"/>
              </a:ext>
            </a:extLst>
          </p:cNvPr>
          <p:cNvSpPr/>
          <p:nvPr/>
        </p:nvSpPr>
        <p:spPr>
          <a:xfrm>
            <a:off x="641784" y="4832112"/>
            <a:ext cx="76576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When the application was first compiled, it was designed so that all API calls will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 use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direct hardcoded addresses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but rather work through a function pointer.</a:t>
            </a:r>
          </a:p>
          <a:p>
            <a:endParaRPr lang="en-US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This was accomplished through the use of 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an import address table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. This is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</a:rPr>
              <a:t>a table of function pointers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filled in by the windows loader as the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</a:rPr>
              <a:t>dlls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 are loaded. 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343797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A082-428C-CC44-932E-4D3E4AB8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B10804-E0A4-D649-B31B-BE95CB3A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3889" y="2648572"/>
            <a:ext cx="8524875" cy="43132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IAT?</a:t>
            </a:r>
          </a:p>
        </p:txBody>
      </p:sp>
    </p:spTree>
    <p:extLst>
      <p:ext uri="{BB962C8B-B14F-4D97-AF65-F5344CB8AC3E}">
        <p14:creationId xmlns:p14="http://schemas.microsoft.com/office/powerpoint/2010/main" val="3291446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7837A-1AF3-B84A-8844-4F8942CA4E6A}"/>
              </a:ext>
            </a:extLst>
          </p:cNvPr>
          <p:cNvSpPr txBox="1"/>
          <p:nvPr/>
        </p:nvSpPr>
        <p:spPr>
          <a:xfrm>
            <a:off x="1719369" y="1535063"/>
            <a:ext cx="468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</a:t>
            </a:r>
            <a:r>
              <a:rPr lang="en-US" dirty="0" err="1">
                <a:sym typeface="Wingdings" pitchFamily="2" charset="2"/>
              </a:rPr>
              <a:t>CreateFileW</a:t>
            </a:r>
            <a:r>
              <a:rPr lang="en-US" dirty="0">
                <a:sym typeface="Wingdings" pitchFamily="2" charset="2"/>
              </a:rPr>
              <a:t>() --&gt; Call </a:t>
            </a:r>
            <a:r>
              <a:rPr lang="en-US" b="1" dirty="0">
                <a:sym typeface="Wingdings" pitchFamily="2" charset="2"/>
              </a:rPr>
              <a:t>0x01001104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35C9F9-0627-254E-9933-D9C31ED354B2}"/>
              </a:ext>
            </a:extLst>
          </p:cNvPr>
          <p:cNvCxnSpPr>
            <a:cxnSpLocks/>
          </p:cNvCxnSpPr>
          <p:nvPr/>
        </p:nvCxnSpPr>
        <p:spPr bwMode="auto">
          <a:xfrm>
            <a:off x="3512457" y="1933480"/>
            <a:ext cx="1" cy="5923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ECF8F8F-8855-EE44-BEC6-8957D02CCD6A}"/>
              </a:ext>
            </a:extLst>
          </p:cNvPr>
          <p:cNvSpPr txBox="1"/>
          <p:nvPr/>
        </p:nvSpPr>
        <p:spPr>
          <a:xfrm>
            <a:off x="2892223" y="2572956"/>
            <a:ext cx="1240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IAT Table</a:t>
            </a:r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519F429-940C-6247-B43E-78E6A1CFB7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30519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0x7C810CD9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318CB-4569-C741-8E01-E6AF6E3310FC}"/>
              </a:ext>
            </a:extLst>
          </p:cNvPr>
          <p:cNvSpPr txBox="1"/>
          <p:nvPr/>
        </p:nvSpPr>
        <p:spPr>
          <a:xfrm>
            <a:off x="3512457" y="202283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different Windows Version (9X, 2K, XP, Vista, 7, 8,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F524A-15F4-654B-BE1C-0FCFA9757CB6}"/>
              </a:ext>
            </a:extLst>
          </p:cNvPr>
          <p:cNvSpPr txBox="1"/>
          <p:nvPr/>
        </p:nvSpPr>
        <p:spPr>
          <a:xfrm>
            <a:off x="546755" y="2572956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XP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852AF5-539D-174B-A77B-D272995875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4400" y="478135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071255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25278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815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IAT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79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9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CreateFileW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ym typeface="Wingdings" pitchFamily="2" charset="2"/>
                        </a:rPr>
                        <a:t>0x01001104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0x7C81FFFF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3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3296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A4AD50F-3758-7D43-9465-FCDD9A2A5EAC}"/>
              </a:ext>
            </a:extLst>
          </p:cNvPr>
          <p:cNvSpPr txBox="1"/>
          <p:nvPr/>
        </p:nvSpPr>
        <p:spPr>
          <a:xfrm>
            <a:off x="-21190" y="4463208"/>
            <a:ext cx="1520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Windows 7</a:t>
            </a:r>
          </a:p>
        </p:txBody>
      </p:sp>
    </p:spTree>
    <p:extLst>
      <p:ext uri="{BB962C8B-B14F-4D97-AF65-F5344CB8AC3E}">
        <p14:creationId xmlns:p14="http://schemas.microsoft.com/office/powerpoint/2010/main" val="1159912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12E1-A961-6541-B58E-AA66FB0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0" y="99287"/>
            <a:ext cx="8520112" cy="647700"/>
          </a:xfrm>
        </p:spPr>
        <p:txBody>
          <a:bodyPr/>
          <a:lstStyle/>
          <a:p>
            <a:r>
              <a:rPr lang="en-US" dirty="0"/>
              <a:t>IAT (Import Address Table)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3C8A26-4B22-BB41-8B7F-3603F63A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2" y="895309"/>
            <a:ext cx="8524875" cy="4313238"/>
          </a:xfrm>
        </p:spPr>
        <p:txBody>
          <a:bodyPr/>
          <a:lstStyle/>
          <a:p>
            <a:r>
              <a:rPr lang="en-US" b="1" dirty="0"/>
              <a:t>Support DLL Relocation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88D36-593B-574E-B1AB-870809AB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104900"/>
            <a:ext cx="6527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3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43C6-9D42-3B49-9FF1-03FDEA8B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 Hook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664-88FD-7448-855F-3C3664603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IATHookMsgBox.zip</a:t>
            </a:r>
            <a:endParaRPr lang="en-US" dirty="0"/>
          </a:p>
          <a:p>
            <a:r>
              <a:rPr lang="en-US" dirty="0"/>
              <a:t>Unzip and run it</a:t>
            </a:r>
          </a:p>
        </p:txBody>
      </p:sp>
    </p:spTree>
    <p:extLst>
      <p:ext uri="{BB962C8B-B14F-4D97-AF65-F5344CB8AC3E}">
        <p14:creationId xmlns:p14="http://schemas.microsoft.com/office/powerpoint/2010/main" val="482628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F39A6-DDB9-E442-8039-9E9722B5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38176"/>
            <a:ext cx="8520112" cy="647700"/>
          </a:xfrm>
        </p:spPr>
        <p:txBody>
          <a:bodyPr/>
          <a:lstStyle/>
          <a:p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IAT</a:t>
            </a:r>
            <a:r>
              <a:rPr lang="zh-CN" altLang="en-US" dirty="0"/>
              <a:t> </a:t>
            </a:r>
            <a:r>
              <a:rPr lang="en-US" altLang="zh-CN" dirty="0"/>
              <a:t>Hook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CE5A-41C9-0149-ACD9-B9EC85D4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/>
              <a:t>Ollydbg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  <p:pic>
        <p:nvPicPr>
          <p:cNvPr id="5" name="Picture 9" descr="imgr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11" y="3385498"/>
            <a:ext cx="1662089" cy="16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0DF-B83D-AD40-9438-5A122470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A851-88FA-5F4D-8DF2-6413786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hook is a point in the system message-handling mechanism where an application can </a:t>
            </a:r>
            <a:r>
              <a:rPr lang="en-US" sz="2400" b="1" dirty="0">
                <a:solidFill>
                  <a:srgbClr val="FF0000"/>
                </a:solidFill>
              </a:rPr>
              <a:t>install a subroutine </a:t>
            </a:r>
            <a:r>
              <a:rPr lang="en-US" sz="2400" dirty="0"/>
              <a:t>to monitor the message traffic in the system and process certain types of messages before they reach the target window procedure.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2939D-BB6F-BA44-B225-F886178C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" y="3429000"/>
            <a:ext cx="793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6201-B0CE-AD4A-8600-F87CA7BB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3ABB-3CD0-DC48-9641-D3ED17C3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73F0F-76ED-D04A-B644-AE66A8B7AA8F}"/>
              </a:ext>
            </a:extLst>
          </p:cNvPr>
          <p:cNvSpPr/>
          <p:nvPr/>
        </p:nvSpPr>
        <p:spPr>
          <a:xfrm>
            <a:off x="3094985" y="2607286"/>
            <a:ext cx="3390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Message  Hook</a:t>
            </a:r>
          </a:p>
        </p:txBody>
      </p:sp>
    </p:spTree>
    <p:extLst>
      <p:ext uri="{BB962C8B-B14F-4D97-AF65-F5344CB8AC3E}">
        <p14:creationId xmlns:p14="http://schemas.microsoft.com/office/powerpoint/2010/main" val="106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CB61-FB7A-E849-B52C-C9A0A818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38A63-5795-3E41-B9D2-7FB90931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44650"/>
            <a:ext cx="7899400" cy="3568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30FF7C-F11D-3A44-8596-0F5D2CF929DF}"/>
              </a:ext>
            </a:extLst>
          </p:cNvPr>
          <p:cNvSpPr/>
          <p:nvPr/>
        </p:nvSpPr>
        <p:spPr>
          <a:xfrm>
            <a:off x="182118" y="808990"/>
            <a:ext cx="86380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The system supports many different types of hooks; each type provides access to a different aspect of its </a:t>
            </a:r>
            <a:r>
              <a:rPr lang="en-US" b="1" dirty="0">
                <a:solidFill>
                  <a:srgbClr val="FF0000"/>
                </a:solidFill>
                <a:latin typeface="Segoe UI"/>
              </a:rPr>
              <a:t>message-handling mechanism.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7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5108-4D09-B746-A5D8-96251873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 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616F97-33F7-0F43-8A83-C286C1E12CBB}"/>
              </a:ext>
            </a:extLst>
          </p:cNvPr>
          <p:cNvSpPr/>
          <p:nvPr/>
        </p:nvSpPr>
        <p:spPr>
          <a:xfrm>
            <a:off x="295275" y="865311"/>
            <a:ext cx="85201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A </a:t>
            </a:r>
            <a:r>
              <a:rPr lang="en-US" b="1" i="1" dirty="0">
                <a:solidFill>
                  <a:srgbClr val="000000"/>
                </a:solidFill>
                <a:latin typeface="Segoe UI"/>
              </a:rPr>
              <a:t>hook chain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 is a list of pointers to special, application-defined callback functions called </a:t>
            </a:r>
            <a:r>
              <a:rPr lang="en-US" i="1" dirty="0">
                <a:solidFill>
                  <a:srgbClr val="000000"/>
                </a:solidFill>
                <a:latin typeface="Segoe UI"/>
              </a:rPr>
              <a:t>hook procedures</a:t>
            </a:r>
            <a:r>
              <a:rPr lang="en-US" dirty="0">
                <a:solidFill>
                  <a:srgbClr val="000000"/>
                </a:solidFill>
                <a:latin typeface="Segoe UI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2156A-E188-EB47-8FFF-884D47857E3D}"/>
              </a:ext>
            </a:extLst>
          </p:cNvPr>
          <p:cNvSpPr txBox="1"/>
          <p:nvPr/>
        </p:nvSpPr>
        <p:spPr>
          <a:xfrm>
            <a:off x="295275" y="5213350"/>
            <a:ext cx="80954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Segoe UI"/>
              </a:rPr>
              <a:t>When a message occurs that is associated with a particular type of hook, the system passes the message to each hook procedure referenced in the hook chain, one after the other.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93A09-1F33-9C42-BEA9-F26DC815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644650"/>
            <a:ext cx="7899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2B7B-7B2B-FF41-BB2B-04B12714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8E22-A9B8-FE4F-86C4-FA0459719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</a:t>
            </a:r>
            <a:r>
              <a:rPr lang="en-US" dirty="0" err="1"/>
              <a:t>Hook.zip</a:t>
            </a:r>
            <a:r>
              <a:rPr lang="en-US" dirty="0"/>
              <a:t> from our course website, unzip it  (password: infected)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Try </a:t>
            </a:r>
            <a:r>
              <a:rPr lang="en-US" dirty="0" err="1"/>
              <a:t>HookMain.exe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CB61-FB7A-E849-B52C-C9A0A818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432FC-BFA1-1843-9DA4-E1BDFA6E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26" y="921692"/>
            <a:ext cx="9413819" cy="397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9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AAE4-AABF-D44D-AB6B-75D6BBDB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51C08-799C-A443-9363-7339F007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example, we use two files:</a:t>
            </a:r>
          </a:p>
          <a:p>
            <a:pPr lvl="1"/>
            <a:r>
              <a:rPr lang="en-US" dirty="0" err="1"/>
              <a:t>HookMain.exe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Launch the attack</a:t>
            </a:r>
          </a:p>
          <a:p>
            <a:pPr lvl="1"/>
            <a:r>
              <a:rPr lang="en-US" dirty="0" err="1">
                <a:sym typeface="Wingdings" pitchFamily="2" charset="2"/>
              </a:rPr>
              <a:t>KeyHook.dll</a:t>
            </a:r>
            <a:r>
              <a:rPr lang="en-US" dirty="0">
                <a:sym typeface="Wingdings" pitchFamily="2" charset="2"/>
              </a:rPr>
              <a:t>  Provide “Hook”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771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47450</TotalTime>
  <Words>516</Words>
  <Application>Microsoft Macintosh PowerPoint</Application>
  <PresentationFormat>On-screen Show (4:3)</PresentationFormat>
  <Paragraphs>106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Segoe UI</vt:lpstr>
      <vt:lpstr>Agency FB</vt:lpstr>
      <vt:lpstr>Arial</vt:lpstr>
      <vt:lpstr>Franklin Gothic Book</vt:lpstr>
      <vt:lpstr>Franklin Gothic Medium</vt:lpstr>
      <vt:lpstr>verdana</vt:lpstr>
      <vt:lpstr>Wingdings</vt:lpstr>
      <vt:lpstr>Standarddesign</vt:lpstr>
      <vt:lpstr>PowerPoint Presentation</vt:lpstr>
      <vt:lpstr>Overview</vt:lpstr>
      <vt:lpstr>Hooks</vt:lpstr>
      <vt:lpstr>PowerPoint Presentation</vt:lpstr>
      <vt:lpstr>Message Hook</vt:lpstr>
      <vt:lpstr>Message Hook Chain</vt:lpstr>
      <vt:lpstr>Message Hook Example</vt:lpstr>
      <vt:lpstr>Message Hook</vt:lpstr>
      <vt:lpstr>Analysis Source Code</vt:lpstr>
      <vt:lpstr>PowerPoint Presentation</vt:lpstr>
      <vt:lpstr>PowerPoint Presentation</vt:lpstr>
      <vt:lpstr>Analysis Source Code</vt:lpstr>
      <vt:lpstr>Analysis Source Code</vt:lpstr>
      <vt:lpstr>Analysis Source Code</vt:lpstr>
      <vt:lpstr>Message Hook</vt:lpstr>
      <vt:lpstr>Analysis Source Code</vt:lpstr>
      <vt:lpstr>PowerPoint Presentation</vt:lpstr>
      <vt:lpstr>PowerPoint Presentation</vt:lpstr>
      <vt:lpstr>Load PE file (Notepad.exe) into Memory</vt:lpstr>
      <vt:lpstr>Look up IAT Table with PEview</vt:lpstr>
      <vt:lpstr>Implicit Linking and IAT (Import Address Table)</vt:lpstr>
      <vt:lpstr>IAT (Import Address Table)</vt:lpstr>
      <vt:lpstr>IAT (Import Address Table)</vt:lpstr>
      <vt:lpstr>IAT (Import Address Table)</vt:lpstr>
      <vt:lpstr>IAT Hook Example</vt:lpstr>
      <vt:lpstr>Analysis IAT Hook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1226</cp:revision>
  <dcterms:created xsi:type="dcterms:W3CDTF">2011-12-10T02:50:46Z</dcterms:created>
  <dcterms:modified xsi:type="dcterms:W3CDTF">2019-03-19T17:52:14Z</dcterms:modified>
</cp:coreProperties>
</file>