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587" r:id="rId2"/>
    <p:sldId id="719" r:id="rId3"/>
    <p:sldId id="721" r:id="rId4"/>
    <p:sldId id="761" r:id="rId5"/>
    <p:sldId id="956" r:id="rId6"/>
    <p:sldId id="759" r:id="rId7"/>
    <p:sldId id="804" r:id="rId8"/>
    <p:sldId id="760" r:id="rId9"/>
    <p:sldId id="957" r:id="rId10"/>
    <p:sldId id="805" r:id="rId11"/>
    <p:sldId id="767" r:id="rId12"/>
    <p:sldId id="768" r:id="rId13"/>
    <p:sldId id="769" r:id="rId14"/>
    <p:sldId id="770" r:id="rId15"/>
    <p:sldId id="771" r:id="rId16"/>
    <p:sldId id="958" r:id="rId17"/>
    <p:sldId id="959" r:id="rId18"/>
    <p:sldId id="960" r:id="rId19"/>
    <p:sldId id="961" r:id="rId20"/>
    <p:sldId id="962" r:id="rId21"/>
    <p:sldId id="963" r:id="rId22"/>
    <p:sldId id="964" r:id="rId23"/>
    <p:sldId id="965" r:id="rId24"/>
    <p:sldId id="966" r:id="rId25"/>
    <p:sldId id="967" r:id="rId26"/>
    <p:sldId id="968" r:id="rId27"/>
    <p:sldId id="969" r:id="rId28"/>
    <p:sldId id="970" r:id="rId29"/>
    <p:sldId id="971" r:id="rId30"/>
    <p:sldId id="972" r:id="rId31"/>
    <p:sldId id="973" r:id="rId32"/>
    <p:sldId id="974" r:id="rId33"/>
    <p:sldId id="975" r:id="rId34"/>
    <p:sldId id="976" r:id="rId35"/>
    <p:sldId id="796" r:id="rId36"/>
    <p:sldId id="798" r:id="rId37"/>
    <p:sldId id="797" r:id="rId38"/>
    <p:sldId id="799" r:id="rId39"/>
    <p:sldId id="800" r:id="rId40"/>
    <p:sldId id="801" r:id="rId41"/>
    <p:sldId id="802" r:id="rId42"/>
    <p:sldId id="803" r:id="rId43"/>
    <p:sldId id="716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10BEB"/>
    <a:srgbClr val="00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9" autoAdjust="0"/>
    <p:restoredTop sz="83291"/>
  </p:normalViewPr>
  <p:slideViewPr>
    <p:cSldViewPr snapToGrid="0" snapToObjects="1">
      <p:cViewPr varScale="1">
        <p:scale>
          <a:sx n="123" d="100"/>
          <a:sy n="123" d="100"/>
        </p:scale>
        <p:origin x="184" y="1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497492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33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920563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71329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12FFC0</a:t>
            </a:r>
            <a:endParaRPr lang="en-US" altLang="zh-CN" dirty="0"/>
          </a:p>
          <a:p>
            <a:r>
              <a:rPr lang="en-US" altLang="zh-CN" dirty="0"/>
              <a:t>ESP</a:t>
            </a:r>
            <a:r>
              <a:rPr lang="zh-CN" altLang="en-US" dirty="0"/>
              <a:t> </a:t>
            </a:r>
            <a:r>
              <a:rPr lang="en-US" altLang="zh-CN" dirty="0"/>
              <a:t>12FF7C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6512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</a:p>
          <a:p>
            <a:r>
              <a:rPr lang="en-US" altLang="zh-CN" dirty="0"/>
              <a:t>ESP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740514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</a:p>
          <a:p>
            <a:r>
              <a:rPr lang="en-US" altLang="zh-CN" dirty="0"/>
              <a:t>ESP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23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13342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</a:p>
          <a:p>
            <a:r>
              <a:rPr lang="en-US" altLang="zh-CN" dirty="0"/>
              <a:t>ESP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63434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587015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27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342121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28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769869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29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1472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5575" y="1279972"/>
            <a:ext cx="89884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7</a:t>
            </a:r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/583 Advanced Topics in Computer Security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Modern Malware Analysis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Stack Frame, Calling Convention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96167" y="-144463"/>
            <a:ext cx="14478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dirty="0">
                <a:solidFill>
                  <a:srgbClr val="247793">
                    <a:lumMod val="60000"/>
                    <a:lumOff val="40000"/>
                  </a:srgbClr>
                </a:solidFill>
                <a:latin typeface="Franklin Gothic Book" panose="020B0503020102020204"/>
              </a:rPr>
              <a:t>9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Picture 6" descr="A picture containing rain, clock, nature, object&#13;&#10;&#13;&#10;Description automatically generated">
            <a:extLst>
              <a:ext uri="{FF2B5EF4-FFF2-40B4-BE49-F238E27FC236}">
                <a16:creationId xmlns:a16="http://schemas.microsoft.com/office/drawing/2014/main" id="{BC0292AE-5682-D341-B3F7-F6CF886D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00" y="3716402"/>
            <a:ext cx="3290400" cy="21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dirty="0"/>
              <a:t>Register</a:t>
            </a:r>
            <a:r>
              <a:rPr lang="en-US" altLang="zh-CN" dirty="0"/>
              <a:t>(s)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/>
              <a:t>Store</a:t>
            </a:r>
            <a:r>
              <a:rPr lang="zh-CN" altLang="en-US" dirty="0"/>
              <a:t> </a:t>
            </a:r>
            <a:r>
              <a:rPr lang="en-US" i="1" dirty="0"/>
              <a:t>Local Variable</a:t>
            </a:r>
            <a:r>
              <a:rPr lang="zh-CN" altLang="en-US" i="1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i="1" dirty="0" err="1">
                <a:solidFill>
                  <a:srgbClr val="FF0000"/>
                </a:solidFill>
              </a:rPr>
              <a:t>esp</a:t>
            </a:r>
            <a:r>
              <a:rPr lang="en-US" dirty="0"/>
              <a:t> </a:t>
            </a:r>
            <a:r>
              <a:rPr lang="en-US" altLang="zh-CN" dirty="0"/>
              <a:t>and</a:t>
            </a:r>
            <a:r>
              <a:rPr lang="en-US" dirty="0"/>
              <a:t> </a:t>
            </a:r>
            <a:r>
              <a:rPr lang="en-US" i="1" dirty="0" err="1">
                <a:solidFill>
                  <a:srgbClr val="FF0000"/>
                </a:solidFill>
              </a:rPr>
              <a:t>ebp</a:t>
            </a:r>
            <a:r>
              <a:rPr lang="en-US" dirty="0"/>
              <a:t> 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define</a:t>
            </a:r>
            <a:r>
              <a:rPr 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dirty="0"/>
              <a:t>stack </a:t>
            </a:r>
            <a:r>
              <a:rPr lang="en-US" altLang="zh-CN" dirty="0"/>
              <a:t>frame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endParaRPr lang="en-US" dirty="0"/>
          </a:p>
          <a:p>
            <a:pPr lvl="1"/>
            <a:r>
              <a:rPr lang="en-US" altLang="zh-CN" dirty="0"/>
              <a:t>Use</a:t>
            </a:r>
            <a:r>
              <a:rPr lang="en-US" dirty="0"/>
              <a:t> </a:t>
            </a:r>
            <a:r>
              <a:rPr lang="en-US" altLang="zh-CN" dirty="0"/>
              <a:t>relative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i="1" dirty="0" err="1">
                <a:solidFill>
                  <a:srgbClr val="FF0000"/>
                </a:solidFill>
              </a:rPr>
              <a:t>esp</a:t>
            </a:r>
            <a:r>
              <a:rPr lang="en-US" dirty="0"/>
              <a:t> </a:t>
            </a:r>
            <a:r>
              <a:rPr lang="en-US" altLang="zh-CN" dirty="0"/>
              <a:t>or</a:t>
            </a:r>
            <a:r>
              <a:rPr lang="en-US" dirty="0"/>
              <a:t> </a:t>
            </a:r>
            <a:r>
              <a:rPr lang="en-US" i="1" dirty="0" err="1">
                <a:solidFill>
                  <a:srgbClr val="FF0000"/>
                </a:solidFill>
              </a:rPr>
              <a:t>ebp</a:t>
            </a:r>
            <a:r>
              <a:rPr lang="en-US" dirty="0"/>
              <a:t> 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retrieving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storing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  <a:p>
            <a:pPr lvl="2"/>
            <a:r>
              <a:rPr lang="en-US" altLang="zh-CN" dirty="0"/>
              <a:t>e.g.</a:t>
            </a:r>
            <a:r>
              <a:rPr lang="zh-CN" altLang="en-US" dirty="0"/>
              <a:t> </a:t>
            </a:r>
            <a:r>
              <a:rPr lang="en-US" dirty="0" err="1"/>
              <a:t>mov</a:t>
            </a:r>
            <a:r>
              <a:rPr lang="en-US" dirty="0"/>
              <a:t> </a:t>
            </a:r>
            <a:r>
              <a:rPr lang="en-US" dirty="0" err="1"/>
              <a:t>eax</a:t>
            </a:r>
            <a:r>
              <a:rPr lang="en-US" dirty="0"/>
              <a:t>, [esp+124]</a:t>
            </a:r>
          </a:p>
          <a:p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easy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en-US" dirty="0"/>
              <a:t> recursive call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19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47" y="1489075"/>
            <a:ext cx="6549731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67800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70" y="1489075"/>
            <a:ext cx="6381085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1617192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98" y="1489075"/>
            <a:ext cx="6278629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2373582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84" y="1489075"/>
            <a:ext cx="6469857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1526139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74" y="1489075"/>
            <a:ext cx="6299877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2654818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8969829" cy="54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85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969169"/>
            <a:ext cx="47529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58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8094" cy="47997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03" y="1114500"/>
            <a:ext cx="2840193" cy="2492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23" y="5809380"/>
            <a:ext cx="2374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91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6" y="1075716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177447" y="3594970"/>
            <a:ext cx="3995802" cy="576197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09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3581400" cy="558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400" y="869356"/>
            <a:ext cx="5562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verdana" charset="0"/>
              </a:rPr>
              <a:t>Stack: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verdana" charset="0"/>
              </a:rPr>
              <a:t>A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 special region of your computer's memory that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stores temporary variables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created by each </a:t>
            </a:r>
            <a:r>
              <a:rPr lang="en-US" altLang="zh-CN" sz="1400" dirty="0">
                <a:solidFill>
                  <a:srgbClr val="000000"/>
                </a:solidFill>
                <a:latin typeface="verdana" charset="0"/>
              </a:rPr>
              <a:t>functions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stack is a "</a:t>
            </a:r>
            <a:r>
              <a:rPr lang="en-US" sz="1400" b="1" dirty="0">
                <a:solidFill>
                  <a:srgbClr val="FF0000"/>
                </a:solidFill>
                <a:latin typeface="verdana" charset="0"/>
              </a:rPr>
              <a:t>LIFO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" (last in, first out) data 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Once a stack variable is freed, that region of memory becomes available for other stack variables.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404000" y="5666400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Bottom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1491259" y="1397000"/>
            <a:ext cx="636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Top</a:t>
            </a:r>
            <a:endParaRPr lang="en-US" b="1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885600" y="1569953"/>
            <a:ext cx="0" cy="44694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891095" y="2943135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PUSH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830800" y="1526554"/>
            <a:ext cx="0" cy="451285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104319" y="4120265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POP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3599248" y="2581382"/>
            <a:ext cx="5443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verdana" charset="0"/>
              </a:rPr>
              <a:t>Properties</a:t>
            </a:r>
            <a:r>
              <a:rPr lang="en-US" altLang="zh-CN" sz="1400" dirty="0">
                <a:solidFill>
                  <a:srgbClr val="000000"/>
                </a:solidFill>
                <a:latin typeface="verdana" charset="0"/>
              </a:rPr>
              <a:t>:</a:t>
            </a:r>
            <a:r>
              <a:rPr lang="zh-CN" altLang="en-US" sz="1400" dirty="0">
                <a:solidFill>
                  <a:srgbClr val="000000"/>
                </a:solidFill>
                <a:latin typeface="verdana" charset="0"/>
              </a:rPr>
              <a:t> </a:t>
            </a:r>
            <a:endParaRPr lang="en-US" altLang="zh-CN" sz="1400" dirty="0">
              <a:solidFill>
                <a:srgbClr val="000000"/>
              </a:solidFill>
              <a:latin typeface="verdan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stack grows and shrinks as functions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push and pop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local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variables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there is no need to manage the memory yourself, variables are allocated and freed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automatically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stack </a:t>
            </a:r>
            <a:r>
              <a:rPr lang="en-US" sz="1400" b="1" dirty="0">
                <a:solidFill>
                  <a:srgbClr val="FF0000"/>
                </a:solidFill>
                <a:latin typeface="verdana" charset="0"/>
              </a:rPr>
              <a:t>has size limits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stack variables only exist while the function that created them, is running</a:t>
            </a:r>
            <a:endParaRPr lang="en-US" sz="1400" b="0" i="0" dirty="0">
              <a:solidFill>
                <a:srgbClr val="000000"/>
              </a:solidFill>
              <a:effectLst/>
              <a:latin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25852" y="4766349"/>
            <a:ext cx="469563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EBP—Pointer to data on the stack ESP—Stack pointer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3D642-D7AC-104D-B09F-ED59BBA57246}"/>
              </a:ext>
            </a:extLst>
          </p:cNvPr>
          <p:cNvSpPr txBox="1"/>
          <p:nvPr/>
        </p:nvSpPr>
        <p:spPr>
          <a:xfrm>
            <a:off x="93564" y="1538440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12E00</a:t>
            </a:r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F8D5D0-34DC-8444-8770-878C90836A4C}"/>
              </a:ext>
            </a:extLst>
          </p:cNvPr>
          <p:cNvSpPr txBox="1"/>
          <p:nvPr/>
        </p:nvSpPr>
        <p:spPr>
          <a:xfrm>
            <a:off x="90602" y="5758733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13000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6152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23631" cy="4812256"/>
          </a:xfrm>
        </p:spPr>
      </p:pic>
    </p:spTree>
    <p:extLst>
      <p:ext uri="{BB962C8B-B14F-4D97-AF65-F5344CB8AC3E}">
        <p14:creationId xmlns:p14="http://schemas.microsoft.com/office/powerpoint/2010/main" val="2477641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00"/>
            <a:ext cx="9165173" cy="4824782"/>
          </a:xfrm>
        </p:spPr>
      </p:pic>
    </p:spTree>
    <p:extLst>
      <p:ext uri="{BB962C8B-B14F-4D97-AF65-F5344CB8AC3E}">
        <p14:creationId xmlns:p14="http://schemas.microsoft.com/office/powerpoint/2010/main" val="2555054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6" y="1075716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390389" y="4183693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56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00"/>
            <a:ext cx="9165173" cy="4824782"/>
          </a:xfrm>
        </p:spPr>
      </p:pic>
      <p:sp>
        <p:nvSpPr>
          <p:cNvPr id="5" name="Rectangle 4"/>
          <p:cNvSpPr/>
          <p:nvPr/>
        </p:nvSpPr>
        <p:spPr bwMode="auto">
          <a:xfrm>
            <a:off x="1753644" y="3482236"/>
            <a:ext cx="3995802" cy="16283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3852" y="5821672"/>
            <a:ext cx="518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‘a’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‘b’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>
                <a:sym typeface="Wingdings"/>
              </a:rPr>
              <a:t>long</a:t>
            </a:r>
            <a:r>
              <a:rPr lang="zh-CN" altLang="en-US" dirty="0">
                <a:sym typeface="Wingdings"/>
              </a:rPr>
              <a:t>  </a:t>
            </a:r>
            <a:r>
              <a:rPr lang="en-US" altLang="zh-CN" dirty="0">
                <a:sym typeface="Wingdings"/>
              </a:rPr>
              <a:t>4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byte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17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00"/>
            <a:ext cx="9165173" cy="4824782"/>
          </a:xfrm>
        </p:spPr>
      </p:pic>
      <p:sp>
        <p:nvSpPr>
          <p:cNvPr id="5" name="Rectangle 4"/>
          <p:cNvSpPr/>
          <p:nvPr/>
        </p:nvSpPr>
        <p:spPr bwMode="auto">
          <a:xfrm>
            <a:off x="1853852" y="3620022"/>
            <a:ext cx="4359058" cy="26304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3852" y="5821672"/>
            <a:ext cx="518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‘a’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‘b’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>
                <a:sym typeface="Wingdings"/>
              </a:rPr>
              <a:t>long</a:t>
            </a:r>
            <a:r>
              <a:rPr lang="zh-CN" altLang="en-US" dirty="0">
                <a:sym typeface="Wingdings"/>
              </a:rPr>
              <a:t>  </a:t>
            </a:r>
            <a:r>
              <a:rPr lang="en-US" altLang="zh-CN" dirty="0">
                <a:sym typeface="Wingdings"/>
              </a:rPr>
              <a:t>4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byte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73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00038" y="2184307"/>
          <a:ext cx="852487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Assembly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Type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Conversion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DWORD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PTR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SS:[EBP-4]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(DWORD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)(EBP-4)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DWORD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byte)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WORD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PTR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SS:[EBP-4]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(WORD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)(EBP-4)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WORD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(2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byte)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BYTE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baseline="0" dirty="0"/>
                        <a:t>PTR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SS:[EBP-4]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(BYTE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)(EBP-4)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byte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1289883"/>
            <a:ext cx="9144000" cy="353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463" y="4008195"/>
            <a:ext cx="488146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Byte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address</a:t>
            </a:r>
            <a:r>
              <a:rPr lang="zh-CN" altLang="en-US" dirty="0"/>
              <a:t> </a:t>
            </a:r>
            <a:r>
              <a:rPr lang="en-US" altLang="zh-CN" dirty="0"/>
              <a:t>[EBP-4]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44" y="4893230"/>
            <a:ext cx="7487368" cy="19647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601244" y="4893230"/>
            <a:ext cx="2219194" cy="44285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128455"/>
            <a:ext cx="8524875" cy="88099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1910" y="4096010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652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6" y="5224328"/>
            <a:ext cx="8524875" cy="3446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95275" y="1791221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99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4292" y="2304789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2" y="4951393"/>
            <a:ext cx="8524875" cy="1235113"/>
          </a:xfrm>
        </p:spPr>
      </p:pic>
      <p:sp>
        <p:nvSpPr>
          <p:cNvPr id="8" name="Rectangle 7"/>
          <p:cNvSpPr/>
          <p:nvPr/>
        </p:nvSpPr>
        <p:spPr bwMode="auto">
          <a:xfrm>
            <a:off x="207591" y="5298510"/>
            <a:ext cx="8524875" cy="88799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90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4292" y="2597279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436508"/>
            <a:ext cx="8524875" cy="351820"/>
          </a:xfrm>
        </p:spPr>
      </p:pic>
    </p:spTree>
    <p:extLst>
      <p:ext uri="{BB962C8B-B14F-4D97-AF65-F5344CB8AC3E}">
        <p14:creationId xmlns:p14="http://schemas.microsoft.com/office/powerpoint/2010/main" val="212667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0038" y="811756"/>
            <a:ext cx="84479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verdana" charset="0"/>
              </a:rPr>
              <a:t>Stack: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verdana" charset="0"/>
              </a:rPr>
              <a:t>A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 special region of your computer's memory that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stores temporary variables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created by each </a:t>
            </a:r>
            <a:r>
              <a:rPr lang="en-US" altLang="zh-CN" sz="1400" dirty="0">
                <a:solidFill>
                  <a:srgbClr val="000000"/>
                </a:solidFill>
                <a:latin typeface="verdana" charset="0"/>
              </a:rPr>
              <a:t>functions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stack is a "</a:t>
            </a:r>
            <a:r>
              <a:rPr lang="en-US" sz="1400" b="1" dirty="0">
                <a:solidFill>
                  <a:srgbClr val="FF0000"/>
                </a:solidFill>
                <a:latin typeface="verdana" charset="0"/>
              </a:rPr>
              <a:t>LIFO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" (last in, first out) data 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Once a stack variable is freed, that region of memory becomes available for other stack variables.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0" y="2257103"/>
            <a:ext cx="5761300" cy="46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9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4292" y="2597279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202416"/>
            <a:ext cx="8524875" cy="733068"/>
          </a:xfrm>
        </p:spPr>
      </p:pic>
    </p:spTree>
    <p:extLst>
      <p:ext uri="{BB962C8B-B14F-4D97-AF65-F5344CB8AC3E}">
        <p14:creationId xmlns:p14="http://schemas.microsoft.com/office/powerpoint/2010/main" val="839797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3268010"/>
            <a:ext cx="8524875" cy="755368"/>
          </a:xfrm>
        </p:spPr>
      </p:pic>
      <p:sp>
        <p:nvSpPr>
          <p:cNvPr id="7" name="TextBox 6"/>
          <p:cNvSpPr txBox="1"/>
          <p:nvPr/>
        </p:nvSpPr>
        <p:spPr>
          <a:xfrm>
            <a:off x="4747364" y="3268010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23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3268010"/>
            <a:ext cx="8524875" cy="755368"/>
          </a:xfrm>
        </p:spPr>
      </p:pic>
      <p:sp>
        <p:nvSpPr>
          <p:cNvPr id="7" name="TextBox 6"/>
          <p:cNvSpPr txBox="1"/>
          <p:nvPr/>
        </p:nvSpPr>
        <p:spPr>
          <a:xfrm>
            <a:off x="4747364" y="3268010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34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216796"/>
            <a:ext cx="8524875" cy="70430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92859" y="4096010"/>
            <a:ext cx="1812555" cy="2881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30229" y="4359056"/>
            <a:ext cx="1812555" cy="2881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181600"/>
            <a:ext cx="5562600" cy="774700"/>
          </a:xfrm>
        </p:spPr>
      </p:pic>
      <p:sp>
        <p:nvSpPr>
          <p:cNvPr id="8" name="Left Arrow 7"/>
          <p:cNvSpPr/>
          <p:nvPr/>
        </p:nvSpPr>
        <p:spPr bwMode="auto">
          <a:xfrm>
            <a:off x="5606083" y="5093918"/>
            <a:ext cx="513110" cy="38735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7962" y="4921250"/>
            <a:ext cx="2489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EAX</a:t>
            </a:r>
            <a:r>
              <a:rPr lang="zh-CN" altLang="en-US" dirty="0"/>
              <a:t> </a:t>
            </a:r>
            <a:r>
              <a:rPr lang="mr-IN" altLang="zh-CN" dirty="0"/>
              <a:t>–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r>
              <a:rPr lang="en-US" altLang="zh-CN" dirty="0"/>
              <a:t>Faster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dirty="0"/>
              <a:t>	</a:t>
            </a:r>
            <a:r>
              <a:rPr lang="en-US" altLang="zh-CN" dirty="0"/>
              <a:t>MOV</a:t>
            </a:r>
            <a:r>
              <a:rPr lang="zh-CN" altLang="en-US" dirty="0"/>
              <a:t> </a:t>
            </a:r>
            <a:r>
              <a:rPr lang="en-US" altLang="zh-CN" dirty="0"/>
              <a:t>EAX,0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74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0844" y="2775289"/>
            <a:ext cx="8524875" cy="43132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/>
              <a:t>Calling</a:t>
            </a:r>
            <a:r>
              <a:rPr lang="zh-CN" altLang="en-US" sz="3200" dirty="0"/>
              <a:t> </a:t>
            </a:r>
            <a:r>
              <a:rPr lang="en-US" altLang="zh-CN" sz="3200" dirty="0"/>
              <a:t>Convention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8665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Q: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finished,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handle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left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stack.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Q: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finished,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ESP</a:t>
            </a:r>
            <a:r>
              <a:rPr lang="zh-CN" altLang="en-US" dirty="0"/>
              <a:t> </a:t>
            </a:r>
            <a:r>
              <a:rPr lang="en-US" altLang="zh-CN" dirty="0"/>
              <a:t>value?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29" y="2037296"/>
            <a:ext cx="7487368" cy="1964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275" y="4150177"/>
            <a:ext cx="2329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A: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don’t</a:t>
            </a:r>
            <a:r>
              <a:rPr lang="zh-CN" altLang="en-US" dirty="0"/>
              <a:t> </a:t>
            </a:r>
            <a:r>
              <a:rPr lang="en-US" altLang="zh-CN" dirty="0"/>
              <a:t>care</a:t>
            </a:r>
            <a:r>
              <a:rPr lang="mr-IN" altLang="zh-CN" dirty="0"/>
              <a:t>…</a:t>
            </a:r>
            <a:endParaRPr lang="en-US" altLang="zh-CN" dirty="0"/>
          </a:p>
        </p:txBody>
      </p:sp>
      <p:sp>
        <p:nvSpPr>
          <p:cNvPr id="6" name="Rectangle 5"/>
          <p:cNvSpPr/>
          <p:nvPr/>
        </p:nvSpPr>
        <p:spPr>
          <a:xfrm>
            <a:off x="420535" y="5304612"/>
            <a:ext cx="5705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A:</a:t>
            </a:r>
            <a:r>
              <a:rPr lang="zh-CN" altLang="en-US" dirty="0"/>
              <a:t> </a:t>
            </a:r>
            <a:r>
              <a:rPr lang="en-US" altLang="zh-CN" dirty="0"/>
              <a:t>ESP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restored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7256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Standard C Calling Conventions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Calling conventions</a:t>
            </a:r>
            <a:r>
              <a:rPr lang="en-US" dirty="0"/>
              <a:t> are a standardized method for functions to be implemented and called by the machine. </a:t>
            </a:r>
          </a:p>
          <a:p>
            <a:r>
              <a:rPr lang="en-US" dirty="0"/>
              <a:t>A calling convention specifies the method that a compiler sets up to access a subroutine.</a:t>
            </a:r>
          </a:p>
          <a:p>
            <a:r>
              <a:rPr lang="en-US" dirty="0"/>
              <a:t>There are three major calling conventions that are used with the C language on 32-bit x86 processors: </a:t>
            </a:r>
          </a:p>
          <a:p>
            <a:pPr lvl="1"/>
            <a:r>
              <a:rPr lang="en-US" dirty="0"/>
              <a:t>CDECL</a:t>
            </a:r>
          </a:p>
          <a:p>
            <a:pPr lvl="1"/>
            <a:r>
              <a:rPr lang="en-US" dirty="0"/>
              <a:t>STDCALL, </a:t>
            </a:r>
          </a:p>
          <a:p>
            <a:pPr lvl="1"/>
            <a:r>
              <a:rPr lang="en-US" dirty="0"/>
              <a:t>FASTCALL.</a:t>
            </a:r>
          </a:p>
        </p:txBody>
      </p:sp>
    </p:spTree>
    <p:extLst>
      <p:ext uri="{BB962C8B-B14F-4D97-AF65-F5344CB8AC3E}">
        <p14:creationId xmlns:p14="http://schemas.microsoft.com/office/powerpoint/2010/main" val="2147447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CDECL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 language, by default, uses the CDECL calling convention</a:t>
            </a:r>
          </a:p>
          <a:p>
            <a:r>
              <a:rPr lang="en-US" dirty="0"/>
              <a:t>In the CDECL calling convention the following holds:</a:t>
            </a:r>
          </a:p>
          <a:p>
            <a:pPr lvl="1"/>
            <a:r>
              <a:rPr lang="en-US" dirty="0"/>
              <a:t>Arguments are passed on the stack in Right-to-Left order, and return values are passed in </a:t>
            </a:r>
            <a:r>
              <a:rPr lang="en-US" dirty="0" err="1"/>
              <a:t>eax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</a:t>
            </a:r>
            <a:r>
              <a:rPr lang="en-US" b="1" dirty="0">
                <a:solidFill>
                  <a:srgbClr val="FF0000"/>
                </a:solidFill>
              </a:rPr>
              <a:t> </a:t>
            </a:r>
            <a:r>
              <a:rPr lang="en-US" b="1" i="1" dirty="0">
                <a:solidFill>
                  <a:srgbClr val="FF0000"/>
                </a:solidFill>
              </a:rPr>
              <a:t>calling</a:t>
            </a:r>
            <a:r>
              <a:rPr lang="en-US" b="1" dirty="0">
                <a:solidFill>
                  <a:srgbClr val="FF0000"/>
                </a:solidFill>
              </a:rPr>
              <a:t> function cleans the stack</a:t>
            </a:r>
            <a:r>
              <a:rPr lang="en-US" dirty="0"/>
              <a:t>. This allows CDECL functions to have </a:t>
            </a:r>
            <a:r>
              <a:rPr lang="en-US" i="1" dirty="0"/>
              <a:t>variable-length argument lists</a:t>
            </a:r>
            <a:r>
              <a:rPr lang="en-US" altLang="zh-C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67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STDCALL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 language, by default, uses the CDECL calling convention</a:t>
            </a:r>
          </a:p>
          <a:p>
            <a:r>
              <a:rPr lang="en-US" dirty="0"/>
              <a:t>In the CDECL calling convention the following holds:</a:t>
            </a:r>
          </a:p>
          <a:p>
            <a:pPr lvl="1"/>
            <a:r>
              <a:rPr lang="en-US" dirty="0"/>
              <a:t>Arguments are passed on the stack in Right-to-Left order, and return values are passed in </a:t>
            </a:r>
            <a:r>
              <a:rPr lang="en-US" dirty="0" err="1"/>
              <a:t>eax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</a:t>
            </a:r>
            <a:r>
              <a:rPr lang="en-US" b="1" dirty="0">
                <a:solidFill>
                  <a:srgbClr val="FF0000"/>
                </a:solidFill>
              </a:rPr>
              <a:t> </a:t>
            </a:r>
            <a:r>
              <a:rPr lang="en-US" b="1" i="1" dirty="0">
                <a:solidFill>
                  <a:srgbClr val="FF0000"/>
                </a:solidFill>
              </a:rPr>
              <a:t>calling</a:t>
            </a:r>
            <a:r>
              <a:rPr lang="en-US" b="1" dirty="0">
                <a:solidFill>
                  <a:srgbClr val="FF0000"/>
                </a:solidFill>
              </a:rPr>
              <a:t> function cleans the stack</a:t>
            </a:r>
            <a:r>
              <a:rPr lang="en-US" dirty="0"/>
              <a:t>. This allows CDECL functions to have </a:t>
            </a:r>
            <a:r>
              <a:rPr lang="en-US" i="1" dirty="0"/>
              <a:t>variable-length argument lists</a:t>
            </a:r>
            <a:r>
              <a:rPr lang="en-US" altLang="zh-CN" dirty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58" y="0"/>
            <a:ext cx="5883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0844" y="2775289"/>
            <a:ext cx="8524875" cy="43132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/>
              <a:t>Stack</a:t>
            </a:r>
            <a:r>
              <a:rPr lang="zh-CN" altLang="en-US" sz="3200" dirty="0"/>
              <a:t> </a:t>
            </a:r>
            <a:r>
              <a:rPr lang="en-US" altLang="zh-CN" sz="3200" dirty="0"/>
              <a:t>Frame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2109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STDCALL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STDCALL, also known as "WINAPI" (and a few other names, depending on where you are reading it) is used almost exclusively by Microsoft as the standard calling convention for the Win32 API. </a:t>
            </a:r>
          </a:p>
          <a:p>
            <a:pPr lvl="1"/>
            <a:r>
              <a:rPr lang="en-US" dirty="0"/>
              <a:t>STDCALL passes arguments right-to-left, and returns the value in </a:t>
            </a:r>
            <a:r>
              <a:rPr lang="en-US" dirty="0" err="1"/>
              <a:t>eax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called function cleans the stack</a:t>
            </a:r>
            <a:r>
              <a:rPr lang="en-US" dirty="0"/>
              <a:t>, unlike CDECL. This means that STDCALL doesn't allow variable-length argument lists.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37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STDCALL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STDCALL, also known as "WINAPI" (and a few other names, depending on where you are reading it) is used almost exclusively by Microsoft as the standard calling convention for the Win32 API. </a:t>
            </a:r>
          </a:p>
          <a:p>
            <a:pPr lvl="1"/>
            <a:r>
              <a:rPr lang="en-US" dirty="0"/>
              <a:t>STDCALL passes arguments right-to-left, and returns the value in </a:t>
            </a:r>
            <a:r>
              <a:rPr lang="en-US" dirty="0" err="1"/>
              <a:t>eax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called function cleans the stack</a:t>
            </a:r>
            <a:r>
              <a:rPr lang="en-US" dirty="0"/>
              <a:t>, unlike CDECL. This means that STDCALL doesn't allow variable-length argument lists.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42" y="0"/>
            <a:ext cx="47292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932" y="4885151"/>
            <a:ext cx="3509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RET</a:t>
            </a:r>
            <a:r>
              <a:rPr lang="zh-CN" altLang="en-US" b="1" dirty="0"/>
              <a:t> </a:t>
            </a:r>
            <a:r>
              <a:rPr lang="en-US" altLang="zh-CN" b="1" dirty="0"/>
              <a:t>8</a:t>
            </a:r>
            <a:r>
              <a:rPr lang="zh-CN" altLang="en-US" b="1" dirty="0"/>
              <a:t> </a:t>
            </a:r>
            <a:r>
              <a:rPr lang="zh-CN" altLang="en-US" b="1" dirty="0">
                <a:sym typeface="Wingdings"/>
              </a:rPr>
              <a:t> </a:t>
            </a:r>
            <a:r>
              <a:rPr lang="en-US" altLang="zh-CN" b="1" dirty="0">
                <a:sym typeface="Wingdings"/>
              </a:rPr>
              <a:t>RET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+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POP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8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Byte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3513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FASTCALL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FASTCALL calling convention </a:t>
            </a:r>
            <a:r>
              <a:rPr lang="en-US" b="1" dirty="0">
                <a:solidFill>
                  <a:srgbClr val="FF0000"/>
                </a:solidFill>
              </a:rPr>
              <a:t>is not completely standard </a:t>
            </a:r>
            <a:r>
              <a:rPr lang="en-US" dirty="0"/>
              <a:t>across all compilers, so it should be used with caution. </a:t>
            </a:r>
          </a:p>
          <a:p>
            <a:r>
              <a:rPr lang="en-US" dirty="0"/>
              <a:t>The calling function most frequently is responsible for cleaning the stack, if needed.</a:t>
            </a:r>
          </a:p>
        </p:txBody>
      </p:sp>
    </p:spTree>
    <p:extLst>
      <p:ext uri="{BB962C8B-B14F-4D97-AF65-F5344CB8AC3E}">
        <p14:creationId xmlns:p14="http://schemas.microsoft.com/office/powerpoint/2010/main" val="2508443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039019"/>
            <a:ext cx="8524875" cy="4313238"/>
          </a:xfrm>
        </p:spPr>
        <p:txBody>
          <a:bodyPr/>
          <a:lstStyle/>
          <a:p>
            <a:r>
              <a:rPr lang="en-US" dirty="0"/>
              <a:t>A stack frame is </a:t>
            </a:r>
            <a:r>
              <a:rPr lang="en-US" b="1" dirty="0">
                <a:solidFill>
                  <a:srgbClr val="FF0000"/>
                </a:solidFill>
              </a:rPr>
              <a:t>a frame of data that gets pushed onto the stack</a:t>
            </a:r>
            <a:r>
              <a:rPr lang="en-US" dirty="0"/>
              <a:t>. </a:t>
            </a:r>
          </a:p>
          <a:p>
            <a:r>
              <a:rPr lang="en-US" dirty="0"/>
              <a:t>In the case of a </a:t>
            </a:r>
            <a:r>
              <a:rPr lang="en-US" b="1" dirty="0"/>
              <a:t>call stack</a:t>
            </a:r>
            <a:r>
              <a:rPr lang="en-US" dirty="0"/>
              <a:t>, a stack frame would represent </a:t>
            </a:r>
            <a:r>
              <a:rPr lang="en-US" b="1" dirty="0">
                <a:solidFill>
                  <a:srgbClr val="FF0000"/>
                </a:solidFill>
              </a:rPr>
              <a:t>a function call and its argument data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6" y="2281236"/>
            <a:ext cx="6372226" cy="42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3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881062"/>
            <a:ext cx="3115279" cy="1835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062"/>
            <a:ext cx="5614988" cy="3743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15" y="3086101"/>
            <a:ext cx="3208848" cy="321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2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Pass arguments</a:t>
            </a:r>
          </a:p>
          <a:p>
            <a:r>
              <a:rPr lang="en-US" sz="3200" dirty="0"/>
              <a:t>Save the return address</a:t>
            </a:r>
          </a:p>
          <a:p>
            <a:r>
              <a:rPr lang="en-US" sz="3200" dirty="0"/>
              <a:t>Save </a:t>
            </a:r>
            <a:r>
              <a:rPr lang="en-US" sz="3200" b="1" dirty="0"/>
              <a:t>local variable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4970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46"/>
            <a:ext cx="3344182" cy="33441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82" y="425450"/>
            <a:ext cx="6314547" cy="640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8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46"/>
            <a:ext cx="3344182" cy="33441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82" y="425450"/>
            <a:ext cx="6314547" cy="640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6339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47127</TotalTime>
  <Words>757</Words>
  <Application>Microsoft Macintosh PowerPoint</Application>
  <PresentationFormat>On-screen Show (4:3)</PresentationFormat>
  <Paragraphs>151</Paragraphs>
  <Slides>43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Agency FB</vt:lpstr>
      <vt:lpstr>Arial</vt:lpstr>
      <vt:lpstr>Franklin Gothic Book</vt:lpstr>
      <vt:lpstr>Franklin Gothic Medium</vt:lpstr>
      <vt:lpstr>verdana</vt:lpstr>
      <vt:lpstr>Wingdings</vt:lpstr>
      <vt:lpstr>Standarddesign</vt:lpstr>
      <vt:lpstr>PowerPoint Presentation</vt:lpstr>
      <vt:lpstr>The Stack</vt:lpstr>
      <vt:lpstr>The Stack</vt:lpstr>
      <vt:lpstr>PowerPoint Presentation</vt:lpstr>
      <vt:lpstr>Stack Frame</vt:lpstr>
      <vt:lpstr>Stack Frame</vt:lpstr>
      <vt:lpstr>Stack</vt:lpstr>
      <vt:lpstr>Stack Frame</vt:lpstr>
      <vt:lpstr>Stack Frame</vt:lpstr>
      <vt:lpstr>Local Variable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Stack Frame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PowerPoint Presentation</vt:lpstr>
      <vt:lpstr>Two Questions</vt:lpstr>
      <vt:lpstr>Standard C Calling Conventions</vt:lpstr>
      <vt:lpstr>CDECL  </vt:lpstr>
      <vt:lpstr>STDCALL </vt:lpstr>
      <vt:lpstr>STDCALL</vt:lpstr>
      <vt:lpstr>STDCALL</vt:lpstr>
      <vt:lpstr>FASTCALL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1150</cp:revision>
  <dcterms:created xsi:type="dcterms:W3CDTF">2011-12-10T02:50:46Z</dcterms:created>
  <dcterms:modified xsi:type="dcterms:W3CDTF">2019-02-26T03:30:01Z</dcterms:modified>
</cp:coreProperties>
</file>