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handoutMasterIdLst>
    <p:handoutMasterId r:id="rId44"/>
  </p:handoutMasterIdLst>
  <p:sldIdLst>
    <p:sldId id="587" r:id="rId2"/>
    <p:sldId id="729" r:id="rId3"/>
    <p:sldId id="948" r:id="rId4"/>
    <p:sldId id="955" r:id="rId5"/>
    <p:sldId id="736" r:id="rId6"/>
    <p:sldId id="744" r:id="rId7"/>
    <p:sldId id="745" r:id="rId8"/>
    <p:sldId id="748" r:id="rId9"/>
    <p:sldId id="755" r:id="rId10"/>
    <p:sldId id="758" r:id="rId11"/>
    <p:sldId id="752" r:id="rId12"/>
    <p:sldId id="960" r:id="rId13"/>
    <p:sldId id="958" r:id="rId14"/>
    <p:sldId id="753" r:id="rId15"/>
    <p:sldId id="957" r:id="rId16"/>
    <p:sldId id="719" r:id="rId17"/>
    <p:sldId id="721" r:id="rId18"/>
    <p:sldId id="761" r:id="rId19"/>
    <p:sldId id="956" r:id="rId20"/>
    <p:sldId id="759" r:id="rId21"/>
    <p:sldId id="760" r:id="rId22"/>
    <p:sldId id="762" r:id="rId23"/>
    <p:sldId id="757" r:id="rId24"/>
    <p:sldId id="779" r:id="rId25"/>
    <p:sldId id="783" r:id="rId26"/>
    <p:sldId id="780" r:id="rId27"/>
    <p:sldId id="781" r:id="rId28"/>
    <p:sldId id="784" r:id="rId29"/>
    <p:sldId id="785" r:id="rId30"/>
    <p:sldId id="786" r:id="rId31"/>
    <p:sldId id="787" r:id="rId32"/>
    <p:sldId id="788" r:id="rId33"/>
    <p:sldId id="782" r:id="rId34"/>
    <p:sldId id="790" r:id="rId35"/>
    <p:sldId id="791" r:id="rId36"/>
    <p:sldId id="792" r:id="rId37"/>
    <p:sldId id="793" r:id="rId38"/>
    <p:sldId id="794" r:id="rId39"/>
    <p:sldId id="789" r:id="rId40"/>
    <p:sldId id="795" r:id="rId41"/>
    <p:sldId id="716" r:id="rId42"/>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宋体" charset="0"/>
        <a:cs typeface="宋体" charset="0"/>
      </a:defRPr>
    </a:lvl1pPr>
    <a:lvl2pPr marL="457200" algn="l" rtl="0" fontAlgn="base">
      <a:spcBef>
        <a:spcPct val="0"/>
      </a:spcBef>
      <a:spcAft>
        <a:spcPct val="0"/>
      </a:spcAft>
      <a:defRPr sz="2000" kern="1200">
        <a:solidFill>
          <a:schemeClr val="tx1"/>
        </a:solidFill>
        <a:latin typeface="Arial" charset="0"/>
        <a:ea typeface="宋体" charset="0"/>
        <a:cs typeface="宋体" charset="0"/>
      </a:defRPr>
    </a:lvl2pPr>
    <a:lvl3pPr marL="914400" algn="l" rtl="0" fontAlgn="base">
      <a:spcBef>
        <a:spcPct val="0"/>
      </a:spcBef>
      <a:spcAft>
        <a:spcPct val="0"/>
      </a:spcAft>
      <a:defRPr sz="2000" kern="1200">
        <a:solidFill>
          <a:schemeClr val="tx1"/>
        </a:solidFill>
        <a:latin typeface="Arial" charset="0"/>
        <a:ea typeface="宋体" charset="0"/>
        <a:cs typeface="宋体" charset="0"/>
      </a:defRPr>
    </a:lvl3pPr>
    <a:lvl4pPr marL="1371600" algn="l" rtl="0" fontAlgn="base">
      <a:spcBef>
        <a:spcPct val="0"/>
      </a:spcBef>
      <a:spcAft>
        <a:spcPct val="0"/>
      </a:spcAft>
      <a:defRPr sz="2000" kern="1200">
        <a:solidFill>
          <a:schemeClr val="tx1"/>
        </a:solidFill>
        <a:latin typeface="Arial" charset="0"/>
        <a:ea typeface="宋体" charset="0"/>
        <a:cs typeface="宋体" charset="0"/>
      </a:defRPr>
    </a:lvl4pPr>
    <a:lvl5pPr marL="1828800" algn="l" rtl="0" fontAlgn="base">
      <a:spcBef>
        <a:spcPct val="0"/>
      </a:spcBef>
      <a:spcAft>
        <a:spcPct val="0"/>
      </a:spcAft>
      <a:defRPr sz="2000" kern="1200">
        <a:solidFill>
          <a:schemeClr val="tx1"/>
        </a:solidFill>
        <a:latin typeface="Arial" charset="0"/>
        <a:ea typeface="宋体" charset="0"/>
        <a:cs typeface="宋体" charset="0"/>
      </a:defRPr>
    </a:lvl5pPr>
    <a:lvl6pPr marL="2286000" algn="l" defTabSz="457200" rtl="0" eaLnBrk="1" latinLnBrk="0" hangingPunct="1">
      <a:defRPr sz="2000" kern="1200">
        <a:solidFill>
          <a:schemeClr val="tx1"/>
        </a:solidFill>
        <a:latin typeface="Arial" charset="0"/>
        <a:ea typeface="宋体" charset="0"/>
        <a:cs typeface="宋体" charset="0"/>
      </a:defRPr>
    </a:lvl6pPr>
    <a:lvl7pPr marL="2743200" algn="l" defTabSz="457200" rtl="0" eaLnBrk="1" latinLnBrk="0" hangingPunct="1">
      <a:defRPr sz="2000" kern="1200">
        <a:solidFill>
          <a:schemeClr val="tx1"/>
        </a:solidFill>
        <a:latin typeface="Arial" charset="0"/>
        <a:ea typeface="宋体" charset="0"/>
        <a:cs typeface="宋体" charset="0"/>
      </a:defRPr>
    </a:lvl7pPr>
    <a:lvl8pPr marL="3200400" algn="l" defTabSz="457200" rtl="0" eaLnBrk="1" latinLnBrk="0" hangingPunct="1">
      <a:defRPr sz="2000" kern="1200">
        <a:solidFill>
          <a:schemeClr val="tx1"/>
        </a:solidFill>
        <a:latin typeface="Arial" charset="0"/>
        <a:ea typeface="宋体" charset="0"/>
        <a:cs typeface="宋体" charset="0"/>
      </a:defRPr>
    </a:lvl8pPr>
    <a:lvl9pPr marL="3657600" algn="l" defTabSz="457200" rtl="0" eaLnBrk="1" latinLnBrk="0" hangingPunct="1">
      <a:defRPr sz="2000" kern="1200">
        <a:solidFill>
          <a:schemeClr val="tx1"/>
        </a:solidFill>
        <a:latin typeface="Arial" charset="0"/>
        <a:ea typeface="宋体" charset="0"/>
        <a:cs typeface="宋体"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10BEB"/>
    <a:srgbClr val="00FF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72" autoAdjust="0"/>
    <p:restoredTop sz="83291"/>
  </p:normalViewPr>
  <p:slideViewPr>
    <p:cSldViewPr snapToGrid="0" snapToObjects="1">
      <p:cViewPr varScale="1">
        <p:scale>
          <a:sx n="81" d="100"/>
          <a:sy n="81" d="100"/>
        </p:scale>
        <p:origin x="176" y="2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PMingLiU" charset="0"/>
              </a:defRPr>
            </a:lvl1pPr>
          </a:lstStyle>
          <a:p>
            <a:pPr>
              <a:defRPr/>
            </a:pPr>
            <a:endParaRPr lang="en-US" altLang="zh-TW"/>
          </a:p>
        </p:txBody>
      </p:sp>
      <p:sp>
        <p:nvSpPr>
          <p:cNvPr id="81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PMingLiU" charset="0"/>
              </a:defRPr>
            </a:lvl1pPr>
          </a:lstStyle>
          <a:p>
            <a:pPr>
              <a:defRPr/>
            </a:pPr>
            <a:endParaRPr lang="zh-TW" altLang="en-US"/>
          </a:p>
        </p:txBody>
      </p:sp>
      <p:sp>
        <p:nvSpPr>
          <p:cNvPr id="81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PMingLiU" charset="0"/>
              </a:defRPr>
            </a:lvl1pPr>
          </a:lstStyle>
          <a:p>
            <a:pPr>
              <a:defRPr/>
            </a:pPr>
            <a:endParaRPr lang="en-US" altLang="zh-TW"/>
          </a:p>
        </p:txBody>
      </p:sp>
      <p:sp>
        <p:nvSpPr>
          <p:cNvPr id="81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PMingLiU" charset="0"/>
              </a:defRPr>
            </a:lvl1pPr>
          </a:lstStyle>
          <a:p>
            <a:pPr>
              <a:defRPr/>
            </a:pPr>
            <a:fld id="{BA9611C0-22CD-3B4D-A545-A25F1CC1E2EE}" type="slidenum">
              <a:rPr lang="zh-TW" altLang="en-US"/>
              <a:pPr>
                <a:defRPr/>
              </a:pPr>
              <a:t>‹#›</a:t>
            </a:fld>
            <a:endParaRPr lang="en-US" altLang="zh-TW"/>
          </a:p>
        </p:txBody>
      </p:sp>
    </p:spTree>
    <p:extLst>
      <p:ext uri="{BB962C8B-B14F-4D97-AF65-F5344CB8AC3E}">
        <p14:creationId xmlns:p14="http://schemas.microsoft.com/office/powerpoint/2010/main" val="122809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cs typeface="+mn-cs"/>
              </a:defRPr>
            </a:lvl1pPr>
          </a:lstStyle>
          <a:p>
            <a:pPr>
              <a:defRPr/>
            </a:pPr>
            <a:endParaRPr lang="de-DE" altLang="zh-CN"/>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zh-CN" noProof="0"/>
              <a:t>Textmasterformate durch Klicken bearbeiten</a:t>
            </a:r>
          </a:p>
          <a:p>
            <a:pPr lvl="1"/>
            <a:r>
              <a:rPr lang="de-DE" altLang="zh-CN" noProof="0"/>
              <a:t>Zweite Ebene</a:t>
            </a:r>
          </a:p>
          <a:p>
            <a:pPr lvl="2"/>
            <a:r>
              <a:rPr lang="de-DE" altLang="zh-CN" noProof="0"/>
              <a:t>Dritte Ebene</a:t>
            </a:r>
          </a:p>
          <a:p>
            <a:pPr lvl="3"/>
            <a:r>
              <a:rPr lang="de-DE" altLang="zh-CN" noProof="0"/>
              <a:t>Vierte Ebene</a:t>
            </a:r>
          </a:p>
          <a:p>
            <a:pPr lvl="4"/>
            <a:r>
              <a:rPr lang="de-DE" altLang="zh-CN" noProof="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91BB238-3B1B-EE4E-BFC2-DF2FE134C0D2}" type="slidenum">
              <a:rPr lang="de-DE" altLang="zh-CN"/>
              <a:pPr>
                <a:defRPr/>
              </a:pPr>
              <a:t>‹#›</a:t>
            </a:fld>
            <a:endParaRPr lang="de-DE" altLang="zh-CN"/>
          </a:p>
        </p:txBody>
      </p:sp>
    </p:spTree>
    <p:extLst>
      <p:ext uri="{BB962C8B-B14F-4D97-AF65-F5344CB8AC3E}">
        <p14:creationId xmlns:p14="http://schemas.microsoft.com/office/powerpoint/2010/main" val="1055767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1</a:t>
            </a:fld>
            <a:endParaRPr lang="de-DE" altLang="zh-CN"/>
          </a:p>
        </p:txBody>
      </p:sp>
    </p:spTree>
    <p:extLst>
      <p:ext uri="{BB962C8B-B14F-4D97-AF65-F5344CB8AC3E}">
        <p14:creationId xmlns:p14="http://schemas.microsoft.com/office/powerpoint/2010/main" val="142318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34</a:t>
            </a:fld>
            <a:endParaRPr lang="de-DE" altLang="zh-CN"/>
          </a:p>
        </p:txBody>
      </p:sp>
    </p:spTree>
    <p:extLst>
      <p:ext uri="{BB962C8B-B14F-4D97-AF65-F5344CB8AC3E}">
        <p14:creationId xmlns:p14="http://schemas.microsoft.com/office/powerpoint/2010/main" val="4144941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35</a:t>
            </a:fld>
            <a:endParaRPr lang="de-DE" altLang="zh-CN"/>
          </a:p>
        </p:txBody>
      </p:sp>
    </p:spTree>
    <p:extLst>
      <p:ext uri="{BB962C8B-B14F-4D97-AF65-F5344CB8AC3E}">
        <p14:creationId xmlns:p14="http://schemas.microsoft.com/office/powerpoint/2010/main" val="3938389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36</a:t>
            </a:fld>
            <a:endParaRPr lang="de-DE" altLang="zh-CN"/>
          </a:p>
        </p:txBody>
      </p:sp>
    </p:spTree>
    <p:extLst>
      <p:ext uri="{BB962C8B-B14F-4D97-AF65-F5344CB8AC3E}">
        <p14:creationId xmlns:p14="http://schemas.microsoft.com/office/powerpoint/2010/main" val="2512519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39</a:t>
            </a:fld>
            <a:endParaRPr lang="de-DE" altLang="zh-CN"/>
          </a:p>
        </p:txBody>
      </p:sp>
    </p:spTree>
    <p:extLst>
      <p:ext uri="{BB962C8B-B14F-4D97-AF65-F5344CB8AC3E}">
        <p14:creationId xmlns:p14="http://schemas.microsoft.com/office/powerpoint/2010/main" val="1389773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40</a:t>
            </a:fld>
            <a:endParaRPr lang="de-DE" altLang="zh-CN"/>
          </a:p>
        </p:txBody>
      </p:sp>
    </p:spTree>
    <p:extLst>
      <p:ext uri="{BB962C8B-B14F-4D97-AF65-F5344CB8AC3E}">
        <p14:creationId xmlns:p14="http://schemas.microsoft.com/office/powerpoint/2010/main" val="860799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Times" charset="0"/>
              </a:rPr>
              <a:t>The following figure shows the lower 16 bits of the general-purpose registers can be used with the names AX, BX, CX, DX, BP, SP, SI, and DI (the names for the corresponding 32-bit ones have a prefix "E" for "extended"). Each of the lower two bytes of the EAX, EBX, ECX, and EDX registers can be referenced by the names AH, BH, CH, and DH (high bytes) and AL, BL, CL, and DL (low bytes).</a:t>
            </a:r>
            <a:br>
              <a:rPr lang="en-US" sz="1200" dirty="0"/>
            </a:b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3</a:t>
            </a:fld>
            <a:endParaRPr lang="de-DE" altLang="zh-CN"/>
          </a:p>
        </p:txBody>
      </p:sp>
    </p:spTree>
    <p:extLst>
      <p:ext uri="{BB962C8B-B14F-4D97-AF65-F5344CB8AC3E}">
        <p14:creationId xmlns:p14="http://schemas.microsoft.com/office/powerpoint/2010/main" val="1994599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4</a:t>
            </a:fld>
            <a:endParaRPr lang="de-DE" altLang="zh-CN"/>
          </a:p>
        </p:txBody>
      </p:sp>
    </p:spTree>
    <p:extLst>
      <p:ext uri="{BB962C8B-B14F-4D97-AF65-F5344CB8AC3E}">
        <p14:creationId xmlns:p14="http://schemas.microsoft.com/office/powerpoint/2010/main" val="1824875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EBP</a:t>
            </a:r>
            <a:r>
              <a:rPr lang="zh-CN" altLang="en-US" baseline="0" dirty="0"/>
              <a:t> </a:t>
            </a:r>
            <a:r>
              <a:rPr lang="en-US" altLang="zh-CN" baseline="0" dirty="0"/>
              <a:t>12FFC0</a:t>
            </a:r>
            <a:endParaRPr lang="en-US" altLang="zh-CN" dirty="0"/>
          </a:p>
          <a:p>
            <a:r>
              <a:rPr lang="en-US" altLang="zh-CN" dirty="0"/>
              <a:t>ESP</a:t>
            </a:r>
            <a:r>
              <a:rPr lang="zh-CN" altLang="en-US" dirty="0"/>
              <a:t> </a:t>
            </a:r>
            <a:r>
              <a:rPr lang="en-US" altLang="zh-CN" dirty="0"/>
              <a:t>12FF7C</a:t>
            </a:r>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26</a:t>
            </a:fld>
            <a:endParaRPr lang="de-DE" altLang="zh-CN"/>
          </a:p>
        </p:txBody>
      </p:sp>
    </p:spTree>
    <p:extLst>
      <p:ext uri="{BB962C8B-B14F-4D97-AF65-F5344CB8AC3E}">
        <p14:creationId xmlns:p14="http://schemas.microsoft.com/office/powerpoint/2010/main" val="1999932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EBP</a:t>
            </a:r>
          </a:p>
          <a:p>
            <a:r>
              <a:rPr lang="en-US" altLang="zh-CN" dirty="0"/>
              <a:t>ESP</a:t>
            </a:r>
            <a:r>
              <a:rPr lang="zh-CN" altLang="en-US" baseline="0" dirty="0"/>
              <a:t> </a:t>
            </a:r>
            <a:r>
              <a:rPr lang="en-US" altLang="zh-CN" baseline="0" dirty="0"/>
              <a:t>12FF78</a:t>
            </a:r>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27</a:t>
            </a:fld>
            <a:endParaRPr lang="de-DE" altLang="zh-CN"/>
          </a:p>
        </p:txBody>
      </p:sp>
    </p:spTree>
    <p:extLst>
      <p:ext uri="{BB962C8B-B14F-4D97-AF65-F5344CB8AC3E}">
        <p14:creationId xmlns:p14="http://schemas.microsoft.com/office/powerpoint/2010/main" val="532443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EBP</a:t>
            </a:r>
          </a:p>
          <a:p>
            <a:r>
              <a:rPr lang="en-US" altLang="zh-CN" dirty="0"/>
              <a:t>ESP</a:t>
            </a:r>
            <a:r>
              <a:rPr lang="zh-CN" altLang="en-US" baseline="0" dirty="0"/>
              <a:t> </a:t>
            </a:r>
            <a:r>
              <a:rPr lang="en-US" altLang="zh-CN" baseline="0" dirty="0"/>
              <a:t>12FF78</a:t>
            </a:r>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29</a:t>
            </a:fld>
            <a:endParaRPr lang="de-DE" altLang="zh-CN"/>
          </a:p>
        </p:txBody>
      </p:sp>
    </p:spTree>
    <p:extLst>
      <p:ext uri="{BB962C8B-B14F-4D97-AF65-F5344CB8AC3E}">
        <p14:creationId xmlns:p14="http://schemas.microsoft.com/office/powerpoint/2010/main" val="1794792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EBP</a:t>
            </a:r>
          </a:p>
          <a:p>
            <a:r>
              <a:rPr lang="en-US" altLang="zh-CN" dirty="0"/>
              <a:t>ESP</a:t>
            </a:r>
            <a:r>
              <a:rPr lang="zh-CN" altLang="en-US" baseline="0" dirty="0"/>
              <a:t> </a:t>
            </a:r>
            <a:r>
              <a:rPr lang="en-US" altLang="zh-CN" baseline="0" dirty="0"/>
              <a:t>12FF78</a:t>
            </a:r>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30</a:t>
            </a:fld>
            <a:endParaRPr lang="de-DE" altLang="zh-CN"/>
          </a:p>
        </p:txBody>
      </p:sp>
    </p:spTree>
    <p:extLst>
      <p:ext uri="{BB962C8B-B14F-4D97-AF65-F5344CB8AC3E}">
        <p14:creationId xmlns:p14="http://schemas.microsoft.com/office/powerpoint/2010/main" val="2021952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31</a:t>
            </a:fld>
            <a:endParaRPr lang="de-DE" altLang="zh-CN"/>
          </a:p>
        </p:txBody>
      </p:sp>
    </p:spTree>
    <p:extLst>
      <p:ext uri="{BB962C8B-B14F-4D97-AF65-F5344CB8AC3E}">
        <p14:creationId xmlns:p14="http://schemas.microsoft.com/office/powerpoint/2010/main" val="3171661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33</a:t>
            </a:fld>
            <a:endParaRPr lang="de-DE" altLang="zh-CN"/>
          </a:p>
        </p:txBody>
      </p:sp>
    </p:spTree>
    <p:extLst>
      <p:ext uri="{BB962C8B-B14F-4D97-AF65-F5344CB8AC3E}">
        <p14:creationId xmlns:p14="http://schemas.microsoft.com/office/powerpoint/2010/main" val="2033332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29" name="Rectangle 7"/>
          <p:cNvSpPr>
            <a:spLocks noGrp="1" noChangeArrowheads="1"/>
          </p:cNvSpPr>
          <p:nvPr>
            <p:ph type="ctrTitle"/>
          </p:nvPr>
        </p:nvSpPr>
        <p:spPr>
          <a:xfrm>
            <a:off x="693738" y="1435100"/>
            <a:ext cx="7754937" cy="1082675"/>
          </a:xfrm>
        </p:spPr>
        <p:txBody>
          <a:bodyPr anchor="b"/>
          <a:lstStyle>
            <a:lvl1pPr algn="ctr">
              <a:lnSpc>
                <a:spcPct val="110000"/>
              </a:lnSpc>
              <a:defRPr sz="3200"/>
            </a:lvl1pPr>
          </a:lstStyle>
          <a:p>
            <a:r>
              <a:rPr lang="de-DE"/>
              <a:t>Titelmasterformat durch</a:t>
            </a:r>
            <a:br>
              <a:rPr lang="de-DE"/>
            </a:br>
            <a:r>
              <a:rPr lang="de-DE"/>
              <a:t>Klicken bearbeiten</a:t>
            </a:r>
          </a:p>
        </p:txBody>
      </p:sp>
      <p:sp>
        <p:nvSpPr>
          <p:cNvPr id="111630" name="Rectangle 12"/>
          <p:cNvSpPr>
            <a:spLocks noGrp="1" noChangeArrowheads="1"/>
          </p:cNvSpPr>
          <p:nvPr>
            <p:ph type="subTitle" idx="1"/>
          </p:nvPr>
        </p:nvSpPr>
        <p:spPr bwMode="gray">
          <a:xfrm>
            <a:off x="696913" y="2517775"/>
            <a:ext cx="7751762" cy="800100"/>
          </a:xfrm>
        </p:spPr>
        <p:txBody>
          <a:bodyPr tIns="45720" bIns="45720"/>
          <a:lstStyle>
            <a:lvl1pPr marL="0" indent="0" algn="ctr">
              <a:buFont typeface="Wingdings" pitchFamily="2" charset="2"/>
              <a:buNone/>
              <a:defRPr sz="2400">
                <a:solidFill>
                  <a:schemeClr val="bg1"/>
                </a:solidFill>
              </a:defRPr>
            </a:lvl1pPr>
          </a:lstStyle>
          <a:p>
            <a:r>
              <a:rPr lang="de-DE"/>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pPr>
              <a:defRPr/>
            </a:pPr>
            <a:endParaRPr lang="zh-CN" altLang="zh-CN"/>
          </a:p>
        </p:txBody>
      </p:sp>
    </p:spTree>
    <p:extLst>
      <p:ext uri="{BB962C8B-B14F-4D97-AF65-F5344CB8AC3E}">
        <p14:creationId xmlns:p14="http://schemas.microsoft.com/office/powerpoint/2010/main" val="388054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0201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5" y="101600"/>
            <a:ext cx="2130425" cy="57007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01600"/>
            <a:ext cx="6242050" cy="57007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25235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400" b="1"/>
            </a:lvl1p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387773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12782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3"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12169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6014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90949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59449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42341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4118970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chemeClr val="bg1"/>
                </a:solidFill>
                <a:latin typeface="Arial" pitchFamily="34" charset="0"/>
                <a:ea typeface="宋体" pitchFamily="2" charset="-122"/>
                <a:cs typeface="+mn-cs"/>
              </a:defRPr>
            </a:lvl1pPr>
          </a:lstStyle>
          <a:p>
            <a:pPr>
              <a:defRPr/>
            </a:pPr>
            <a:endParaRPr lang="zh-CN" altLang="zh-CN"/>
          </a:p>
        </p:txBody>
      </p:sp>
      <p:sp>
        <p:nvSpPr>
          <p:cNvPr id="1028" name="Rectangle 7"/>
          <p:cNvSpPr>
            <a:spLocks noGrp="1" noChangeArrowheads="1"/>
          </p:cNvSpPr>
          <p:nvPr>
            <p:ph type="title"/>
          </p:nvPr>
        </p:nvSpPr>
        <p:spPr bwMode="gray">
          <a:xfrm>
            <a:off x="300038" y="101600"/>
            <a:ext cx="8520112" cy="6477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zh-CN"/>
              <a:t>Klicken Sie, um das Titelformat zu bearbeiten</a:t>
            </a:r>
          </a:p>
        </p:txBody>
      </p:sp>
      <p:sp>
        <p:nvSpPr>
          <p:cNvPr id="1029" name="Rectangle 5"/>
          <p:cNvSpPr>
            <a:spLocks noChangeArrowheads="1"/>
          </p:cNvSpPr>
          <p:nvPr/>
        </p:nvSpPr>
        <p:spPr bwMode="gray">
          <a:xfrm>
            <a:off x="219075" y="6365875"/>
            <a:ext cx="134302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ltLang="zh-CN" sz="1000"/>
              <a:t>Page </a:t>
            </a:r>
            <a:r>
              <a:rPr lang="de-DE" altLang="zh-CN" sz="1000">
                <a:sym typeface="Wingdings" charset="0"/>
              </a:rPr>
              <a:t></a:t>
            </a:r>
            <a:r>
              <a:rPr lang="de-DE" altLang="zh-CN" sz="1000"/>
              <a:t> </a:t>
            </a:r>
            <a:fld id="{EB0D860B-0F9F-024D-87B2-26EC2F8908EF}" type="slidenum">
              <a:rPr lang="de-DE" altLang="zh-CN" sz="1000"/>
              <a:pPr/>
              <a:t>‹#›</a:t>
            </a:fld>
            <a:endParaRPr lang="de-DE" altLang="zh-CN" sz="1000"/>
          </a:p>
        </p:txBody>
      </p:sp>
    </p:spTree>
  </p:cSld>
  <p:clrMap bg1="lt1" tx1="dk1" bg2="lt2" tx2="dk2" accent1="accent1" accent2="accent2" accent3="accent3" accent4="accent4" accent5="accent5" accent6="accent6" hlink="hlink" folHlink="folHlink"/>
  <p:sldLayoutIdLst>
    <p:sldLayoutId id="2147484098"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rtl="0" eaLnBrk="0" fontAlgn="base" hangingPunct="0">
        <a:lnSpc>
          <a:spcPct val="90000"/>
        </a:lnSpc>
        <a:spcBef>
          <a:spcPct val="0"/>
        </a:spcBef>
        <a:spcAft>
          <a:spcPct val="0"/>
        </a:spcAft>
        <a:defRPr sz="26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p:titleStyle>
    <p:body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cs.wcupa.edu/schen/security/download/abexcm1-voiees.ex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5575" y="1279972"/>
            <a:ext cx="898842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b="1" dirty="0">
                <a:solidFill>
                  <a:schemeClr val="bg1"/>
                </a:solidFill>
                <a:latin typeface="Agency FB" panose="020B0503020202020204" pitchFamily="34" charset="0"/>
                <a:ea typeface="Calibri" charset="0"/>
                <a:cs typeface="Calibri" charset="0"/>
                <a:sym typeface="Arial" charset="0"/>
              </a:rPr>
              <a:t>CSC 49</a:t>
            </a:r>
            <a:r>
              <a:rPr lang="en-US" altLang="zh-CN" sz="3200" b="1" dirty="0">
                <a:solidFill>
                  <a:schemeClr val="bg1"/>
                </a:solidFill>
                <a:latin typeface="Agency FB" panose="020B0503020202020204" pitchFamily="34" charset="0"/>
                <a:ea typeface="Calibri" charset="0"/>
                <a:cs typeface="Calibri" charset="0"/>
                <a:sym typeface="Arial" charset="0"/>
              </a:rPr>
              <a:t>7</a:t>
            </a:r>
            <a:r>
              <a:rPr lang="en-US" altLang="en-US" sz="3200" b="1" dirty="0">
                <a:solidFill>
                  <a:schemeClr val="bg1"/>
                </a:solidFill>
                <a:latin typeface="Agency FB" panose="020B0503020202020204" pitchFamily="34" charset="0"/>
                <a:ea typeface="Calibri" charset="0"/>
                <a:cs typeface="Calibri" charset="0"/>
                <a:sym typeface="Arial" charset="0"/>
              </a:rPr>
              <a:t>/583 Advanced Topics in Computer Security</a:t>
            </a:r>
          </a:p>
          <a:p>
            <a:pPr algn="ctr"/>
            <a:r>
              <a:rPr lang="en-US" altLang="zh-Hans" sz="3200" b="1" dirty="0">
                <a:solidFill>
                  <a:schemeClr val="bg1"/>
                </a:solidFill>
                <a:latin typeface="Agency FB" panose="020B0503020202020204" pitchFamily="34" charset="0"/>
                <a:ea typeface="Calibri" charset="0"/>
                <a:cs typeface="Calibri" charset="0"/>
                <a:sym typeface="Arial" charset="0"/>
              </a:rPr>
              <a:t>Modern Malware Analysis</a:t>
            </a:r>
          </a:p>
          <a:p>
            <a:pPr algn="ctr"/>
            <a:r>
              <a:rPr lang="en-US" altLang="zh-Hans" sz="3200" b="1" dirty="0">
                <a:solidFill>
                  <a:schemeClr val="bg1"/>
                </a:solidFill>
                <a:latin typeface="Agency FB" panose="020B0503020202020204" pitchFamily="34" charset="0"/>
                <a:ea typeface="Calibri" charset="0"/>
                <a:cs typeface="Calibri" charset="0"/>
                <a:sym typeface="Arial" charset="0"/>
              </a:rPr>
              <a:t>X86 ASM, Stack, Stack Frame</a:t>
            </a:r>
          </a:p>
          <a:p>
            <a:pPr algn="ctr"/>
            <a:r>
              <a:rPr lang="en-US" altLang="en-US" sz="2400" b="1" dirty="0">
                <a:solidFill>
                  <a:schemeClr val="bg1"/>
                </a:solidFill>
                <a:latin typeface="Agency FB" panose="020B0503020202020204" pitchFamily="34" charset="0"/>
                <a:ea typeface="Calibri" charset="0"/>
                <a:cs typeface="Calibri" charset="0"/>
                <a:sym typeface="Arial" charset="0"/>
              </a:rPr>
              <a:t>Si Chen (schen@wcupa.edu)</a:t>
            </a:r>
          </a:p>
        </p:txBody>
      </p:sp>
      <p:sp>
        <p:nvSpPr>
          <p:cNvPr id="2" name="Rectangle 1"/>
          <p:cNvSpPr/>
          <p:nvPr/>
        </p:nvSpPr>
        <p:spPr>
          <a:xfrm>
            <a:off x="7696167" y="-144463"/>
            <a:ext cx="1447832" cy="1200329"/>
          </a:xfrm>
          <a:prstGeom prst="rect">
            <a:avLst/>
          </a:prstGeom>
        </p:spPr>
        <p:txBody>
          <a:bodyPr wrap="none">
            <a:spAutoFit/>
          </a:bodyPr>
          <a:lstStyle/>
          <a:p>
            <a:r>
              <a:rPr lang="en-US" altLang="zh-CN" sz="2800" b="1" spc="-150" dirty="0">
                <a:ln w="11430"/>
                <a:solidFill>
                  <a:srgbClr val="F8F8F8"/>
                </a:solidFill>
                <a:effectLst>
                  <a:outerShdw blurRad="25400" algn="tl" rotWithShape="0">
                    <a:srgbClr val="000000">
                      <a:alpha val="43000"/>
                    </a:srgbClr>
                  </a:outerShdw>
                </a:effectLst>
                <a:latin typeface="Franklin Gothic Medium" panose="020B0603020102020204"/>
              </a:rPr>
              <a:t>Class</a:t>
            </a:r>
            <a:r>
              <a:rPr lang="en-US" altLang="zh-CN" sz="7200" b="1" dirty="0">
                <a:solidFill>
                  <a:srgbClr val="247793">
                    <a:lumMod val="60000"/>
                    <a:lumOff val="40000"/>
                  </a:srgbClr>
                </a:solidFill>
                <a:latin typeface="Franklin Gothic Book" panose="020B0503020102020204"/>
              </a:rPr>
              <a:t>8</a:t>
            </a:r>
            <a:endParaRPr lang="zh-CN" altLang="en-US" sz="2800" dirty="0"/>
          </a:p>
        </p:txBody>
      </p:sp>
      <p:sp>
        <p:nvSpPr>
          <p:cNvPr id="3" name="AutoShape 8" descr="Image result for programming langu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7" name="Picture 6" descr="A picture containing rain, clock, nature, object&#13;&#10;&#13;&#10;Description automatically generated">
            <a:extLst>
              <a:ext uri="{FF2B5EF4-FFF2-40B4-BE49-F238E27FC236}">
                <a16:creationId xmlns:a16="http://schemas.microsoft.com/office/drawing/2014/main" id="{BC0292AE-5682-D341-B3F7-F6CF886DE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600" y="3716402"/>
            <a:ext cx="3290400" cy="2193600"/>
          </a:xfrm>
          <a:prstGeom prst="rect">
            <a:avLst/>
          </a:prstGeom>
        </p:spPr>
      </p:pic>
    </p:spTree>
    <p:extLst>
      <p:ext uri="{BB962C8B-B14F-4D97-AF65-F5344CB8AC3E}">
        <p14:creationId xmlns:p14="http://schemas.microsoft.com/office/powerpoint/2010/main" val="2064546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36D64-EAE9-0F4D-8176-6E8806E4EE48}"/>
              </a:ext>
            </a:extLst>
          </p:cNvPr>
          <p:cNvSpPr>
            <a:spLocks noGrp="1"/>
          </p:cNvSpPr>
          <p:nvPr>
            <p:ph type="title"/>
          </p:nvPr>
        </p:nvSpPr>
        <p:spPr/>
        <p:txBody>
          <a:bodyPr/>
          <a:lstStyle/>
          <a:p>
            <a:r>
              <a:rPr lang="en-US" altLang="zh-CN" dirty="0"/>
              <a:t>CMP</a:t>
            </a:r>
            <a:endParaRPr lang="en-US" dirty="0"/>
          </a:p>
        </p:txBody>
      </p:sp>
      <p:sp>
        <p:nvSpPr>
          <p:cNvPr id="3" name="Content Placeholder 2">
            <a:extLst>
              <a:ext uri="{FF2B5EF4-FFF2-40B4-BE49-F238E27FC236}">
                <a16:creationId xmlns:a16="http://schemas.microsoft.com/office/drawing/2014/main" id="{38454613-77FE-EF49-A40D-8EE4AB31C349}"/>
              </a:ext>
            </a:extLst>
          </p:cNvPr>
          <p:cNvSpPr>
            <a:spLocks noGrp="1"/>
          </p:cNvSpPr>
          <p:nvPr>
            <p:ph idx="1"/>
          </p:nvPr>
        </p:nvSpPr>
        <p:spPr>
          <a:xfrm>
            <a:off x="309562" y="984579"/>
            <a:ext cx="8524875" cy="4313238"/>
          </a:xfrm>
        </p:spPr>
        <p:txBody>
          <a:bodyPr/>
          <a:lstStyle/>
          <a:p>
            <a:r>
              <a:rPr lang="en-US" b="1" dirty="0" err="1"/>
              <a:t>cmp</a:t>
            </a:r>
            <a:r>
              <a:rPr lang="en-US" dirty="0"/>
              <a:t> — Compare</a:t>
            </a:r>
          </a:p>
          <a:p>
            <a:r>
              <a:rPr lang="en-US" dirty="0"/>
              <a:t>Compare the values of the two specified operands, setting the condition codes in the machine status word appropriately. </a:t>
            </a:r>
          </a:p>
          <a:p>
            <a:r>
              <a:rPr lang="en-US" i="1" dirty="0"/>
              <a:t>Syntax</a:t>
            </a:r>
            <a:br>
              <a:rPr lang="en-US" dirty="0"/>
            </a:br>
            <a:r>
              <a:rPr lang="en-US" dirty="0" err="1"/>
              <a:t>cmp</a:t>
            </a:r>
            <a:r>
              <a:rPr lang="en-US" dirty="0"/>
              <a:t> &lt;</a:t>
            </a:r>
            <a:r>
              <a:rPr lang="en-US" dirty="0" err="1"/>
              <a:t>reg</a:t>
            </a:r>
            <a:r>
              <a:rPr lang="en-US" dirty="0"/>
              <a:t>&gt;,&lt;</a:t>
            </a:r>
            <a:r>
              <a:rPr lang="en-US" dirty="0" err="1"/>
              <a:t>reg</a:t>
            </a:r>
            <a:r>
              <a:rPr lang="en-US" dirty="0"/>
              <a:t>&gt;</a:t>
            </a:r>
            <a:br>
              <a:rPr lang="en-US" dirty="0"/>
            </a:br>
            <a:r>
              <a:rPr lang="en-US" dirty="0" err="1"/>
              <a:t>cmp</a:t>
            </a:r>
            <a:r>
              <a:rPr lang="en-US" dirty="0"/>
              <a:t> &lt;</a:t>
            </a:r>
            <a:r>
              <a:rPr lang="en-US" dirty="0" err="1"/>
              <a:t>reg</a:t>
            </a:r>
            <a:r>
              <a:rPr lang="en-US" dirty="0"/>
              <a:t>&gt;,&lt;mem&gt;</a:t>
            </a:r>
            <a:br>
              <a:rPr lang="en-US" dirty="0"/>
            </a:br>
            <a:r>
              <a:rPr lang="en-US" dirty="0" err="1"/>
              <a:t>cmp</a:t>
            </a:r>
            <a:r>
              <a:rPr lang="en-US" dirty="0"/>
              <a:t> &lt;mem&gt;,&lt;</a:t>
            </a:r>
            <a:r>
              <a:rPr lang="en-US" dirty="0" err="1"/>
              <a:t>reg</a:t>
            </a:r>
            <a:r>
              <a:rPr lang="en-US" dirty="0"/>
              <a:t>&gt;</a:t>
            </a:r>
            <a:br>
              <a:rPr lang="en-US" dirty="0"/>
            </a:br>
            <a:endParaRPr lang="en-US" dirty="0"/>
          </a:p>
        </p:txBody>
      </p:sp>
      <p:graphicFrame>
        <p:nvGraphicFramePr>
          <p:cNvPr id="4" name="Table 3">
            <a:extLst>
              <a:ext uri="{FF2B5EF4-FFF2-40B4-BE49-F238E27FC236}">
                <a16:creationId xmlns:a16="http://schemas.microsoft.com/office/drawing/2014/main" id="{FBE9DCEB-D290-6A43-A3C9-E0136DA40D51}"/>
              </a:ext>
            </a:extLst>
          </p:cNvPr>
          <p:cNvGraphicFramePr>
            <a:graphicFrameLocks noGrp="1"/>
          </p:cNvGraphicFramePr>
          <p:nvPr>
            <p:extLst>
              <p:ext uri="{D42A27DB-BD31-4B8C-83A1-F6EECF244321}">
                <p14:modId xmlns:p14="http://schemas.microsoft.com/office/powerpoint/2010/main" val="364116207"/>
              </p:ext>
            </p:extLst>
          </p:nvPr>
        </p:nvGraphicFramePr>
        <p:xfrm>
          <a:off x="300038" y="3570551"/>
          <a:ext cx="4625043" cy="1483360"/>
        </p:xfrm>
        <a:graphic>
          <a:graphicData uri="http://schemas.openxmlformats.org/drawingml/2006/table">
            <a:tbl>
              <a:tblPr firstRow="1" bandRow="1">
                <a:tableStyleId>{5C22544A-7EE6-4342-B048-85BDC9FD1C3A}</a:tableStyleId>
              </a:tblPr>
              <a:tblGrid>
                <a:gridCol w="1541681">
                  <a:extLst>
                    <a:ext uri="{9D8B030D-6E8A-4147-A177-3AD203B41FA5}">
                      <a16:colId xmlns:a16="http://schemas.microsoft.com/office/drawing/2014/main" val="143372421"/>
                    </a:ext>
                  </a:extLst>
                </a:gridCol>
                <a:gridCol w="1541681">
                  <a:extLst>
                    <a:ext uri="{9D8B030D-6E8A-4147-A177-3AD203B41FA5}">
                      <a16:colId xmlns:a16="http://schemas.microsoft.com/office/drawing/2014/main" val="3281712579"/>
                    </a:ext>
                  </a:extLst>
                </a:gridCol>
                <a:gridCol w="1541681">
                  <a:extLst>
                    <a:ext uri="{9D8B030D-6E8A-4147-A177-3AD203B41FA5}">
                      <a16:colId xmlns:a16="http://schemas.microsoft.com/office/drawing/2014/main" val="2720803068"/>
                    </a:ext>
                  </a:extLst>
                </a:gridCol>
              </a:tblGrid>
              <a:tr h="370840">
                <a:tc>
                  <a:txBody>
                    <a:bodyPr/>
                    <a:lstStyle/>
                    <a:p>
                      <a:r>
                        <a:rPr lang="en-US" dirty="0" err="1"/>
                        <a:t>cmp</a:t>
                      </a:r>
                      <a:r>
                        <a:rPr lang="en-US" dirty="0"/>
                        <a:t> </a:t>
                      </a:r>
                      <a:r>
                        <a:rPr lang="en-US" dirty="0" err="1"/>
                        <a:t>dst</a:t>
                      </a:r>
                      <a:r>
                        <a:rPr lang="en-US" dirty="0"/>
                        <a:t>, </a:t>
                      </a:r>
                      <a:r>
                        <a:rPr lang="en-US" dirty="0" err="1"/>
                        <a:t>src</a:t>
                      </a:r>
                      <a:endParaRPr lang="en-US" dirty="0"/>
                    </a:p>
                  </a:txBody>
                  <a:tcPr/>
                </a:tc>
                <a:tc>
                  <a:txBody>
                    <a:bodyPr/>
                    <a:lstStyle/>
                    <a:p>
                      <a:r>
                        <a:rPr lang="en-US" dirty="0"/>
                        <a:t>ZF</a:t>
                      </a:r>
                    </a:p>
                  </a:txBody>
                  <a:tcPr/>
                </a:tc>
                <a:tc>
                  <a:txBody>
                    <a:bodyPr/>
                    <a:lstStyle/>
                    <a:p>
                      <a:r>
                        <a:rPr lang="en-US" dirty="0"/>
                        <a:t>CF</a:t>
                      </a:r>
                    </a:p>
                  </a:txBody>
                  <a:tcPr/>
                </a:tc>
                <a:extLst>
                  <a:ext uri="{0D108BD9-81ED-4DB2-BD59-A6C34878D82A}">
                    <a16:rowId xmlns:a16="http://schemas.microsoft.com/office/drawing/2014/main" val="3106611192"/>
                  </a:ext>
                </a:extLst>
              </a:tr>
              <a:tr h="370840">
                <a:tc>
                  <a:txBody>
                    <a:bodyPr/>
                    <a:lstStyle/>
                    <a:p>
                      <a:r>
                        <a:rPr lang="en-US" dirty="0" err="1"/>
                        <a:t>dst</a:t>
                      </a:r>
                      <a:r>
                        <a:rPr lang="en-US" dirty="0"/>
                        <a:t> = </a:t>
                      </a:r>
                      <a:r>
                        <a:rPr lang="en-US" dirty="0" err="1"/>
                        <a:t>src</a:t>
                      </a:r>
                      <a:endParaRPr lang="en-US" dirty="0"/>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949807949"/>
                  </a:ext>
                </a:extLst>
              </a:tr>
              <a:tr h="370840">
                <a:tc>
                  <a:txBody>
                    <a:bodyPr/>
                    <a:lstStyle/>
                    <a:p>
                      <a:r>
                        <a:rPr lang="en-US" dirty="0" err="1"/>
                        <a:t>dst</a:t>
                      </a:r>
                      <a:r>
                        <a:rPr lang="en-US" dirty="0"/>
                        <a:t> &lt; </a:t>
                      </a:r>
                      <a:r>
                        <a:rPr lang="en-US" dirty="0" err="1"/>
                        <a:t>src</a:t>
                      </a:r>
                      <a:endParaRPr lang="en-US" dirty="0"/>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3951379957"/>
                  </a:ext>
                </a:extLst>
              </a:tr>
              <a:tr h="370840">
                <a:tc>
                  <a:txBody>
                    <a:bodyPr/>
                    <a:lstStyle/>
                    <a:p>
                      <a:r>
                        <a:rPr lang="en-US" dirty="0" err="1"/>
                        <a:t>dst</a:t>
                      </a:r>
                      <a:r>
                        <a:rPr lang="en-US" dirty="0"/>
                        <a:t> &gt; </a:t>
                      </a:r>
                      <a:r>
                        <a:rPr lang="en-US" dirty="0" err="1"/>
                        <a:t>src</a:t>
                      </a:r>
                      <a:endParaRPr lang="en-US" dirty="0"/>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1424454625"/>
                  </a:ext>
                </a:extLst>
              </a:tr>
            </a:tbl>
          </a:graphicData>
        </a:graphic>
      </p:graphicFrame>
      <p:pic>
        <p:nvPicPr>
          <p:cNvPr id="5" name="Picture 4">
            <a:extLst>
              <a:ext uri="{FF2B5EF4-FFF2-40B4-BE49-F238E27FC236}">
                <a16:creationId xmlns:a16="http://schemas.microsoft.com/office/drawing/2014/main" id="{28548B54-8E1E-ED40-A605-C154A52CA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4605" y="3403249"/>
            <a:ext cx="4209395" cy="3454751"/>
          </a:xfrm>
          <a:prstGeom prst="rect">
            <a:avLst/>
          </a:prstGeom>
        </p:spPr>
      </p:pic>
    </p:spTree>
    <p:extLst>
      <p:ext uri="{BB962C8B-B14F-4D97-AF65-F5344CB8AC3E}">
        <p14:creationId xmlns:p14="http://schemas.microsoft.com/office/powerpoint/2010/main" val="1424973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Jump</a:t>
            </a:r>
            <a:br>
              <a:rPr lang="en-US" dirty="0"/>
            </a:br>
            <a:endParaRPr lang="en-US" dirty="0"/>
          </a:p>
        </p:txBody>
      </p:sp>
      <p:sp>
        <p:nvSpPr>
          <p:cNvPr id="3" name="Content Placeholder 2"/>
          <p:cNvSpPr>
            <a:spLocks noGrp="1"/>
          </p:cNvSpPr>
          <p:nvPr>
            <p:ph idx="1"/>
          </p:nvPr>
        </p:nvSpPr>
        <p:spPr/>
        <p:txBody>
          <a:bodyPr/>
          <a:lstStyle/>
          <a:p>
            <a:r>
              <a:rPr lang="en-US" dirty="0"/>
              <a:t>Unconditional jump: </a:t>
            </a:r>
            <a:r>
              <a:rPr lang="en-US" dirty="0" err="1"/>
              <a:t>jmp</a:t>
            </a:r>
            <a:endParaRPr lang="en-US" dirty="0"/>
          </a:p>
          <a:p>
            <a:r>
              <a:rPr lang="en-US" dirty="0"/>
              <a:t>This is performed by the JMP instruction. </a:t>
            </a:r>
          </a:p>
          <a:p>
            <a:pPr lvl="1"/>
            <a:r>
              <a:rPr lang="en-US" dirty="0"/>
              <a:t>Transfer of control may be forward, to execute a new set of instructions</a:t>
            </a:r>
          </a:p>
          <a:p>
            <a:pPr lvl="1"/>
            <a:r>
              <a:rPr lang="en-US" dirty="0"/>
              <a:t>or backward, to re-execute the same steps.</a:t>
            </a:r>
          </a:p>
        </p:txBody>
      </p:sp>
      <p:pic>
        <p:nvPicPr>
          <p:cNvPr id="6" name="Picture 5">
            <a:extLst>
              <a:ext uri="{FF2B5EF4-FFF2-40B4-BE49-F238E27FC236}">
                <a16:creationId xmlns:a16="http://schemas.microsoft.com/office/drawing/2014/main" id="{CE9737E1-5002-B440-A6B8-85A7C1491874}"/>
              </a:ext>
            </a:extLst>
          </p:cNvPr>
          <p:cNvPicPr>
            <a:picLocks noChangeAspect="1"/>
          </p:cNvPicPr>
          <p:nvPr/>
        </p:nvPicPr>
        <p:blipFill>
          <a:blip r:embed="rId2"/>
          <a:stretch>
            <a:fillRect/>
          </a:stretch>
        </p:blipFill>
        <p:spPr>
          <a:xfrm>
            <a:off x="477835" y="3151078"/>
            <a:ext cx="8342315" cy="2761594"/>
          </a:xfrm>
          <a:prstGeom prst="rect">
            <a:avLst/>
          </a:prstGeom>
        </p:spPr>
      </p:pic>
    </p:spTree>
    <p:extLst>
      <p:ext uri="{BB962C8B-B14F-4D97-AF65-F5344CB8AC3E}">
        <p14:creationId xmlns:p14="http://schemas.microsoft.com/office/powerpoint/2010/main" val="4175459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2303C-AF51-A84A-846E-7AA20E45A4A7}"/>
              </a:ext>
            </a:extLst>
          </p:cNvPr>
          <p:cNvSpPr>
            <a:spLocks noGrp="1"/>
          </p:cNvSpPr>
          <p:nvPr>
            <p:ph type="title"/>
          </p:nvPr>
        </p:nvSpPr>
        <p:spPr/>
        <p:txBody>
          <a:bodyPr/>
          <a:lstStyle/>
          <a:p>
            <a:r>
              <a:rPr lang="en-US" dirty="0"/>
              <a:t>Jump</a:t>
            </a:r>
            <a:br>
              <a:rPr lang="en-US" dirty="0"/>
            </a:br>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3AF8ECEC-268C-3145-9DCE-1207C404E7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2" y="1899444"/>
            <a:ext cx="7823200" cy="3492500"/>
          </a:xfrm>
        </p:spPr>
      </p:pic>
    </p:spTree>
    <p:extLst>
      <p:ext uri="{BB962C8B-B14F-4D97-AF65-F5344CB8AC3E}">
        <p14:creationId xmlns:p14="http://schemas.microsoft.com/office/powerpoint/2010/main" val="3866001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Jump</a:t>
            </a:r>
            <a:br>
              <a:rPr lang="en-US" dirty="0"/>
            </a:br>
            <a:endParaRPr lang="en-US" dirty="0"/>
          </a:p>
        </p:txBody>
      </p:sp>
      <p:sp>
        <p:nvSpPr>
          <p:cNvPr id="3" name="Content Placeholder 2"/>
          <p:cNvSpPr>
            <a:spLocks noGrp="1"/>
          </p:cNvSpPr>
          <p:nvPr>
            <p:ph idx="1"/>
          </p:nvPr>
        </p:nvSpPr>
        <p:spPr/>
        <p:txBody>
          <a:bodyPr/>
          <a:lstStyle/>
          <a:p>
            <a:r>
              <a:rPr lang="en-US" dirty="0"/>
              <a:t>Conditional jump: je/</a:t>
            </a:r>
            <a:r>
              <a:rPr lang="en-US" dirty="0" err="1"/>
              <a:t>jne</a:t>
            </a:r>
            <a:br>
              <a:rPr lang="en-US" dirty="0"/>
            </a:br>
            <a:r>
              <a:rPr lang="en-US" dirty="0"/>
              <a:t>and ja/</a:t>
            </a:r>
            <a:r>
              <a:rPr lang="en-US" dirty="0" err="1"/>
              <a:t>jae</a:t>
            </a:r>
            <a:r>
              <a:rPr lang="en-US" dirty="0"/>
              <a:t>/</a:t>
            </a:r>
            <a:r>
              <a:rPr lang="en-US" dirty="0" err="1"/>
              <a:t>jb</a:t>
            </a:r>
            <a:r>
              <a:rPr lang="en-US" dirty="0"/>
              <a:t>/</a:t>
            </a:r>
            <a:r>
              <a:rPr lang="en-US" dirty="0" err="1"/>
              <a:t>jbe</a:t>
            </a:r>
            <a:r>
              <a:rPr lang="en-US" dirty="0"/>
              <a:t>/</a:t>
            </a:r>
            <a:r>
              <a:rPr lang="en-US" dirty="0" err="1"/>
              <a:t>jg</a:t>
            </a:r>
            <a:r>
              <a:rPr lang="en-US" dirty="0"/>
              <a:t>/</a:t>
            </a:r>
            <a:r>
              <a:rPr lang="en-US" dirty="0" err="1"/>
              <a:t>jge</a:t>
            </a:r>
            <a:r>
              <a:rPr lang="en-US" dirty="0"/>
              <a:t>/</a:t>
            </a:r>
            <a:r>
              <a:rPr lang="en-US" dirty="0" err="1"/>
              <a:t>jl</a:t>
            </a:r>
            <a:r>
              <a:rPr lang="en-US" dirty="0"/>
              <a:t>/</a:t>
            </a:r>
            <a:r>
              <a:rPr lang="en-US" dirty="0" err="1"/>
              <a:t>jle</a:t>
            </a:r>
            <a:r>
              <a:rPr lang="en-US" dirty="0"/>
              <a:t> ...</a:t>
            </a:r>
          </a:p>
          <a:p>
            <a:r>
              <a:rPr lang="en-US" altLang="zh-CN" dirty="0"/>
              <a:t>Sometime</a:t>
            </a:r>
            <a:r>
              <a:rPr lang="zh-CN" altLang="en-US" dirty="0"/>
              <a:t> </a:t>
            </a:r>
            <a:r>
              <a:rPr lang="en-US" altLang="zh-CN" dirty="0"/>
              <a:t>with</a:t>
            </a:r>
            <a:r>
              <a:rPr lang="en-US" dirty="0"/>
              <a:t> </a:t>
            </a:r>
            <a:r>
              <a:rPr lang="en-US" altLang="zh-CN" dirty="0"/>
              <a:t>”</a:t>
            </a:r>
            <a:r>
              <a:rPr lang="en-US" dirty="0" err="1"/>
              <a:t>cmp</a:t>
            </a:r>
            <a:r>
              <a:rPr lang="en-US" dirty="0"/>
              <a:t> A, B</a:t>
            </a:r>
            <a:r>
              <a:rPr lang="en-US" altLang="zh-CN" dirty="0"/>
              <a:t>”</a:t>
            </a:r>
            <a:r>
              <a:rPr lang="zh-CN" altLang="en-US" dirty="0"/>
              <a:t> </a:t>
            </a:r>
            <a:r>
              <a:rPr lang="en-US" altLang="zh-CN" dirty="0"/>
              <a:t>--</a:t>
            </a:r>
            <a:r>
              <a:rPr lang="zh-CN" altLang="en-US" dirty="0"/>
              <a:t> </a:t>
            </a:r>
            <a:r>
              <a:rPr lang="en-US" dirty="0"/>
              <a:t>compare these two values and set </a:t>
            </a:r>
            <a:r>
              <a:rPr lang="en-US" dirty="0" err="1"/>
              <a:t>eflags</a:t>
            </a:r>
            <a:endParaRPr lang="en-US" dirty="0"/>
          </a:p>
          <a:p>
            <a:r>
              <a:rPr lang="en-US" dirty="0"/>
              <a:t>Conditional jump </a:t>
            </a:r>
            <a:r>
              <a:rPr lang="en-US" altLang="zh-CN" dirty="0"/>
              <a:t>is</a:t>
            </a:r>
            <a:r>
              <a:rPr lang="zh-CN" altLang="en-US" dirty="0"/>
              <a:t> </a:t>
            </a:r>
            <a:r>
              <a:rPr lang="en-US" altLang="zh-CN" dirty="0"/>
              <a:t>decided</a:t>
            </a:r>
            <a:r>
              <a:rPr lang="zh-CN" altLang="en-US" dirty="0"/>
              <a:t> </a:t>
            </a:r>
            <a:r>
              <a:rPr lang="en-US" altLang="zh-CN" dirty="0"/>
              <a:t>by</a:t>
            </a:r>
            <a:r>
              <a:rPr lang="zh-CN" altLang="en-US" dirty="0"/>
              <a:t> </a:t>
            </a:r>
            <a:r>
              <a:rPr lang="en-US" altLang="zh-CN" dirty="0"/>
              <a:t>some</a:t>
            </a:r>
            <a:r>
              <a:rPr lang="zh-CN" altLang="en-US" dirty="0"/>
              <a:t> </a:t>
            </a:r>
            <a:r>
              <a:rPr lang="en-US" altLang="zh-CN" dirty="0"/>
              <a:t>of</a:t>
            </a:r>
            <a:r>
              <a:rPr lang="zh-CN" altLang="en-US" dirty="0"/>
              <a:t> </a:t>
            </a:r>
            <a:r>
              <a:rPr lang="en-US" altLang="zh-CN" dirty="0"/>
              <a:t>the</a:t>
            </a:r>
            <a:r>
              <a:rPr lang="en-US" dirty="0"/>
              <a:t> </a:t>
            </a:r>
            <a:r>
              <a:rPr lang="en-US" dirty="0" err="1"/>
              <a:t>eflags</a:t>
            </a:r>
            <a:r>
              <a:rPr lang="en-US" dirty="0"/>
              <a:t> </a:t>
            </a:r>
            <a:r>
              <a:rPr lang="en-US" altLang="zh-CN" dirty="0"/>
              <a:t>bits.</a:t>
            </a:r>
            <a:r>
              <a:rPr lang="zh-CN" altLang="en-US" dirty="0"/>
              <a:t> </a:t>
            </a:r>
            <a:endParaRPr lang="en-US" dirty="0"/>
          </a:p>
        </p:txBody>
      </p:sp>
    </p:spTree>
    <p:extLst>
      <p:ext uri="{BB962C8B-B14F-4D97-AF65-F5344CB8AC3E}">
        <p14:creationId xmlns:p14="http://schemas.microsoft.com/office/powerpoint/2010/main" val="3077591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Jump</a:t>
            </a:r>
          </a:p>
        </p:txBody>
      </p:sp>
      <p:sp>
        <p:nvSpPr>
          <p:cNvPr id="3" name="Content Placeholder 2"/>
          <p:cNvSpPr>
            <a:spLocks noGrp="1"/>
          </p:cNvSpPr>
          <p:nvPr>
            <p:ph idx="1"/>
          </p:nvPr>
        </p:nvSpPr>
        <p:spPr/>
        <p:txBody>
          <a:bodyPr/>
          <a:lstStyle/>
          <a:p>
            <a:r>
              <a:rPr lang="en-US" dirty="0"/>
              <a:t>ja/</a:t>
            </a:r>
            <a:r>
              <a:rPr lang="en-US" dirty="0" err="1"/>
              <a:t>jae</a:t>
            </a:r>
            <a:r>
              <a:rPr lang="en-US" dirty="0"/>
              <a:t>/</a:t>
            </a:r>
            <a:r>
              <a:rPr lang="en-US" dirty="0" err="1"/>
              <a:t>jb</a:t>
            </a:r>
            <a:r>
              <a:rPr lang="en-US" dirty="0"/>
              <a:t>/</a:t>
            </a:r>
            <a:r>
              <a:rPr lang="en-US" dirty="0" err="1"/>
              <a:t>jbe</a:t>
            </a:r>
            <a:r>
              <a:rPr lang="en-US" dirty="0"/>
              <a:t> are unsigned comparison</a:t>
            </a:r>
          </a:p>
          <a:p>
            <a:r>
              <a:rPr lang="en-US" dirty="0" err="1"/>
              <a:t>jg</a:t>
            </a:r>
            <a:r>
              <a:rPr lang="en-US" dirty="0"/>
              <a:t>/</a:t>
            </a:r>
            <a:r>
              <a:rPr lang="en-US" dirty="0" err="1"/>
              <a:t>jge</a:t>
            </a:r>
            <a:r>
              <a:rPr lang="en-US" dirty="0"/>
              <a:t>/</a:t>
            </a:r>
            <a:r>
              <a:rPr lang="en-US" dirty="0" err="1"/>
              <a:t>jl</a:t>
            </a:r>
            <a:r>
              <a:rPr lang="en-US" dirty="0"/>
              <a:t>/</a:t>
            </a:r>
            <a:r>
              <a:rPr lang="en-US" dirty="0" err="1"/>
              <a:t>jle</a:t>
            </a:r>
            <a:r>
              <a:rPr lang="en-US" dirty="0"/>
              <a:t> are signed comparison</a:t>
            </a:r>
          </a:p>
          <a:p>
            <a:endParaRPr lang="en-US" dirty="0"/>
          </a:p>
        </p:txBody>
      </p:sp>
      <p:pic>
        <p:nvPicPr>
          <p:cNvPr id="4" name="Picture 3"/>
          <p:cNvPicPr>
            <a:picLocks noChangeAspect="1"/>
          </p:cNvPicPr>
          <p:nvPr/>
        </p:nvPicPr>
        <p:blipFill>
          <a:blip r:embed="rId2"/>
          <a:stretch>
            <a:fillRect/>
          </a:stretch>
        </p:blipFill>
        <p:spPr>
          <a:xfrm>
            <a:off x="2080800" y="2477308"/>
            <a:ext cx="5649700" cy="4241703"/>
          </a:xfrm>
          <a:prstGeom prst="rect">
            <a:avLst/>
          </a:prstGeom>
        </p:spPr>
      </p:pic>
    </p:spTree>
    <p:extLst>
      <p:ext uri="{BB962C8B-B14F-4D97-AF65-F5344CB8AC3E}">
        <p14:creationId xmlns:p14="http://schemas.microsoft.com/office/powerpoint/2010/main" val="4099489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88BE0-E9DD-CA4C-A101-1ABA097772C8}"/>
              </a:ext>
            </a:extLst>
          </p:cNvPr>
          <p:cNvSpPr>
            <a:spLocks noGrp="1"/>
          </p:cNvSpPr>
          <p:nvPr>
            <p:ph type="title"/>
          </p:nvPr>
        </p:nvSpPr>
        <p:spPr/>
        <p:txBody>
          <a:bodyPr/>
          <a:lstStyle/>
          <a:p>
            <a:r>
              <a:rPr lang="en-US" dirty="0"/>
              <a:t>Assembly 101 Example: </a:t>
            </a:r>
            <a:r>
              <a:rPr lang="en-US" dirty="0">
                <a:solidFill>
                  <a:srgbClr val="FF0000"/>
                </a:solidFill>
                <a:hlinkClick r:id="rId2">
                  <a:extLst>
                    <a:ext uri="{A12FA001-AC4F-418D-AE19-62706E023703}">
                      <ahyp:hlinkClr xmlns:ahyp="http://schemas.microsoft.com/office/drawing/2018/hyperlinkcolor" val="tx"/>
                    </a:ext>
                  </a:extLst>
                </a:hlinkClick>
              </a:rPr>
              <a:t>abexcm1-voiees.exe</a:t>
            </a:r>
            <a:br>
              <a:rPr lang="en-US" dirty="0"/>
            </a:br>
            <a:endParaRPr lang="en-US" dirty="0"/>
          </a:p>
        </p:txBody>
      </p:sp>
      <p:sp>
        <p:nvSpPr>
          <p:cNvPr id="3" name="Content Placeholder 2">
            <a:extLst>
              <a:ext uri="{FF2B5EF4-FFF2-40B4-BE49-F238E27FC236}">
                <a16:creationId xmlns:a16="http://schemas.microsoft.com/office/drawing/2014/main" id="{111F463E-0259-1A47-BB84-B77081614BAD}"/>
              </a:ext>
            </a:extLst>
          </p:cNvPr>
          <p:cNvSpPr>
            <a:spLocks noGrp="1"/>
          </p:cNvSpPr>
          <p:nvPr>
            <p:ph idx="1"/>
          </p:nvPr>
        </p:nvSpPr>
        <p:spPr/>
        <p:txBody>
          <a:bodyPr/>
          <a:lstStyle/>
          <a:p>
            <a:r>
              <a:rPr lang="en-US" dirty="0"/>
              <a:t>Assembly 101 Example: </a:t>
            </a:r>
            <a:r>
              <a:rPr lang="en-US" dirty="0">
                <a:hlinkClick r:id="rId2"/>
              </a:rPr>
              <a:t>abexcm1-voiees.exe</a:t>
            </a:r>
            <a:endParaRPr lang="en-US" dirty="0"/>
          </a:p>
          <a:p>
            <a:r>
              <a:rPr lang="en-US" dirty="0"/>
              <a:t>Open Assembly 101 Example: </a:t>
            </a:r>
            <a:r>
              <a:rPr lang="en-US" dirty="0">
                <a:hlinkClick r:id="rId2"/>
              </a:rPr>
              <a:t>abexcm1-voiees.exe</a:t>
            </a:r>
            <a:r>
              <a:rPr lang="en-US" dirty="0"/>
              <a:t> in your windows XP VM.</a:t>
            </a:r>
          </a:p>
          <a:p>
            <a:r>
              <a:rPr lang="en-US" dirty="0"/>
              <a:t>Use </a:t>
            </a:r>
            <a:r>
              <a:rPr lang="en-US" dirty="0" err="1"/>
              <a:t>Ollydbg</a:t>
            </a:r>
            <a:r>
              <a:rPr lang="en-US" dirty="0"/>
              <a:t> to open the file (Desktop/toys/</a:t>
            </a:r>
            <a:r>
              <a:rPr lang="en-US" dirty="0">
                <a:hlinkClick r:id="rId2"/>
              </a:rPr>
              <a:t>abexcm1-voiees.exe</a:t>
            </a:r>
            <a:r>
              <a:rPr lang="en-US" dirty="0"/>
              <a:t>)</a:t>
            </a:r>
          </a:p>
          <a:p>
            <a:pPr lvl="1"/>
            <a:r>
              <a:rPr lang="en-US" dirty="0"/>
              <a:t>Dynamic Analysis</a:t>
            </a:r>
          </a:p>
          <a:p>
            <a:endParaRPr lang="en-US" dirty="0"/>
          </a:p>
        </p:txBody>
      </p:sp>
    </p:spTree>
    <p:extLst>
      <p:ext uri="{BB962C8B-B14F-4D97-AF65-F5344CB8AC3E}">
        <p14:creationId xmlns:p14="http://schemas.microsoft.com/office/powerpoint/2010/main" val="2562690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The</a:t>
            </a:r>
            <a:r>
              <a:rPr lang="zh-CN" altLang="en-US" dirty="0"/>
              <a:t> </a:t>
            </a:r>
            <a:r>
              <a:rPr lang="en-US" altLang="zh-CN" dirty="0"/>
              <a:t>Stack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9300"/>
            <a:ext cx="3581400" cy="5588000"/>
          </a:xfrm>
          <a:prstGeom prst="rect">
            <a:avLst/>
          </a:prstGeom>
        </p:spPr>
      </p:pic>
      <p:sp>
        <p:nvSpPr>
          <p:cNvPr id="5" name="Rectangle 4"/>
          <p:cNvSpPr/>
          <p:nvPr/>
        </p:nvSpPr>
        <p:spPr>
          <a:xfrm>
            <a:off x="3581400" y="869356"/>
            <a:ext cx="5562600" cy="1384995"/>
          </a:xfrm>
          <a:prstGeom prst="rect">
            <a:avLst/>
          </a:prstGeom>
        </p:spPr>
        <p:txBody>
          <a:bodyPr wrap="square">
            <a:spAutoFit/>
          </a:bodyPr>
          <a:lstStyle/>
          <a:p>
            <a:r>
              <a:rPr lang="en-US" altLang="zh-CN" sz="1400" b="1" dirty="0">
                <a:solidFill>
                  <a:srgbClr val="000000"/>
                </a:solidFill>
                <a:latin typeface="verdana" charset="0"/>
              </a:rPr>
              <a:t>Stack:</a:t>
            </a:r>
          </a:p>
          <a:p>
            <a:pPr marL="285750" indent="-285750">
              <a:buFont typeface="Arial" charset="0"/>
              <a:buChar char="•"/>
            </a:pPr>
            <a:r>
              <a:rPr lang="en-US" altLang="zh-CN" sz="1400" dirty="0">
                <a:solidFill>
                  <a:srgbClr val="000000"/>
                </a:solidFill>
                <a:latin typeface="verdana" charset="0"/>
              </a:rPr>
              <a:t>A</a:t>
            </a:r>
            <a:r>
              <a:rPr lang="en-US" sz="1400" dirty="0">
                <a:solidFill>
                  <a:srgbClr val="000000"/>
                </a:solidFill>
                <a:latin typeface="verdana" charset="0"/>
              </a:rPr>
              <a:t> special region of your computer's memory that </a:t>
            </a:r>
            <a:r>
              <a:rPr lang="en-US" sz="1400" b="1" dirty="0">
                <a:solidFill>
                  <a:srgbClr val="000000"/>
                </a:solidFill>
                <a:latin typeface="verdana" charset="0"/>
              </a:rPr>
              <a:t>stores temporary variables </a:t>
            </a:r>
            <a:r>
              <a:rPr lang="en-US" sz="1400" dirty="0">
                <a:solidFill>
                  <a:srgbClr val="000000"/>
                </a:solidFill>
                <a:latin typeface="verdana" charset="0"/>
              </a:rPr>
              <a:t>created by each </a:t>
            </a:r>
            <a:r>
              <a:rPr lang="en-US" altLang="zh-CN" sz="1400" dirty="0">
                <a:solidFill>
                  <a:srgbClr val="000000"/>
                </a:solidFill>
                <a:latin typeface="verdana" charset="0"/>
              </a:rPr>
              <a:t>functions</a:t>
            </a:r>
            <a:endParaRPr lang="en-US" sz="1400" dirty="0">
              <a:solidFill>
                <a:srgbClr val="000000"/>
              </a:solidFill>
              <a:latin typeface="verdana" charset="0"/>
            </a:endParaRPr>
          </a:p>
          <a:p>
            <a:pPr marL="285750" indent="-285750">
              <a:buFont typeface="Arial" charset="0"/>
              <a:buChar char="•"/>
            </a:pPr>
            <a:r>
              <a:rPr lang="en-US" sz="1400" dirty="0">
                <a:solidFill>
                  <a:srgbClr val="000000"/>
                </a:solidFill>
                <a:latin typeface="verdana" charset="0"/>
              </a:rPr>
              <a:t>The stack is a "</a:t>
            </a:r>
            <a:r>
              <a:rPr lang="en-US" sz="1400" b="1" dirty="0">
                <a:solidFill>
                  <a:srgbClr val="FF0000"/>
                </a:solidFill>
                <a:latin typeface="verdana" charset="0"/>
              </a:rPr>
              <a:t>LIFO</a:t>
            </a:r>
            <a:r>
              <a:rPr lang="en-US" sz="1400" dirty="0">
                <a:solidFill>
                  <a:srgbClr val="000000"/>
                </a:solidFill>
                <a:latin typeface="verdana" charset="0"/>
              </a:rPr>
              <a:t>" (last in, first out) data structure</a:t>
            </a:r>
          </a:p>
          <a:p>
            <a:pPr marL="285750" indent="-285750">
              <a:buFont typeface="Arial" charset="0"/>
              <a:buChar char="•"/>
            </a:pPr>
            <a:r>
              <a:rPr lang="en-US" sz="1400" dirty="0">
                <a:solidFill>
                  <a:srgbClr val="000000"/>
                </a:solidFill>
                <a:latin typeface="verdana" charset="0"/>
              </a:rPr>
              <a:t>Once a stack variable is freed, that region of memory becomes available for other stack variables.</a:t>
            </a:r>
            <a:endParaRPr lang="en-US" sz="1400" dirty="0"/>
          </a:p>
        </p:txBody>
      </p:sp>
      <p:sp>
        <p:nvSpPr>
          <p:cNvPr id="6" name="TextBox 5"/>
          <p:cNvSpPr txBox="1"/>
          <p:nvPr/>
        </p:nvSpPr>
        <p:spPr>
          <a:xfrm>
            <a:off x="1404000" y="5666400"/>
            <a:ext cx="1082348" cy="400110"/>
          </a:xfrm>
          <a:prstGeom prst="rect">
            <a:avLst/>
          </a:prstGeom>
          <a:noFill/>
        </p:spPr>
        <p:txBody>
          <a:bodyPr wrap="none" rtlCol="0">
            <a:spAutoFit/>
          </a:bodyPr>
          <a:lstStyle/>
          <a:p>
            <a:r>
              <a:rPr lang="en-US" altLang="zh-CN" b="1"/>
              <a:t>Bottom</a:t>
            </a:r>
            <a:endParaRPr lang="en-US" b="1"/>
          </a:p>
        </p:txBody>
      </p:sp>
      <p:sp>
        <p:nvSpPr>
          <p:cNvPr id="7" name="TextBox 6"/>
          <p:cNvSpPr txBox="1"/>
          <p:nvPr/>
        </p:nvSpPr>
        <p:spPr>
          <a:xfrm>
            <a:off x="1491259" y="1397000"/>
            <a:ext cx="636969" cy="400110"/>
          </a:xfrm>
          <a:prstGeom prst="rect">
            <a:avLst/>
          </a:prstGeom>
          <a:noFill/>
        </p:spPr>
        <p:txBody>
          <a:bodyPr wrap="none" rtlCol="0">
            <a:spAutoFit/>
          </a:bodyPr>
          <a:lstStyle/>
          <a:p>
            <a:r>
              <a:rPr lang="en-US" altLang="zh-CN" b="1"/>
              <a:t>Top</a:t>
            </a:r>
            <a:endParaRPr lang="en-US" b="1"/>
          </a:p>
        </p:txBody>
      </p:sp>
      <p:cxnSp>
        <p:nvCxnSpPr>
          <p:cNvPr id="9" name="Straight Arrow Connector 8"/>
          <p:cNvCxnSpPr/>
          <p:nvPr/>
        </p:nvCxnSpPr>
        <p:spPr bwMode="auto">
          <a:xfrm flipV="1">
            <a:off x="885600" y="1569953"/>
            <a:ext cx="0" cy="4469455"/>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10" name="TextBox 9"/>
          <p:cNvSpPr txBox="1"/>
          <p:nvPr/>
        </p:nvSpPr>
        <p:spPr>
          <a:xfrm>
            <a:off x="891095" y="2943135"/>
            <a:ext cx="899605" cy="400110"/>
          </a:xfrm>
          <a:prstGeom prst="rect">
            <a:avLst/>
          </a:prstGeom>
          <a:noFill/>
        </p:spPr>
        <p:txBody>
          <a:bodyPr wrap="none" rtlCol="0">
            <a:spAutoFit/>
          </a:bodyPr>
          <a:lstStyle/>
          <a:p>
            <a:r>
              <a:rPr lang="en-US" altLang="zh-CN" b="1" dirty="0"/>
              <a:t>PUSH</a:t>
            </a:r>
            <a:endParaRPr lang="en-US" b="1" dirty="0"/>
          </a:p>
        </p:txBody>
      </p:sp>
      <p:cxnSp>
        <p:nvCxnSpPr>
          <p:cNvPr id="11" name="Straight Arrow Connector 10"/>
          <p:cNvCxnSpPr/>
          <p:nvPr/>
        </p:nvCxnSpPr>
        <p:spPr bwMode="auto">
          <a:xfrm>
            <a:off x="2830800" y="1526554"/>
            <a:ext cx="0" cy="4512854"/>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14" name="TextBox 13"/>
          <p:cNvSpPr txBox="1"/>
          <p:nvPr/>
        </p:nvSpPr>
        <p:spPr>
          <a:xfrm>
            <a:off x="2104319" y="4120265"/>
            <a:ext cx="726481" cy="400110"/>
          </a:xfrm>
          <a:prstGeom prst="rect">
            <a:avLst/>
          </a:prstGeom>
          <a:noFill/>
        </p:spPr>
        <p:txBody>
          <a:bodyPr wrap="none" rtlCol="0">
            <a:spAutoFit/>
          </a:bodyPr>
          <a:lstStyle/>
          <a:p>
            <a:r>
              <a:rPr lang="en-US" altLang="zh-CN" b="1" dirty="0"/>
              <a:t>POP</a:t>
            </a:r>
            <a:endParaRPr lang="en-US" b="1" dirty="0"/>
          </a:p>
        </p:txBody>
      </p:sp>
      <p:sp>
        <p:nvSpPr>
          <p:cNvPr id="15" name="Rectangle 14"/>
          <p:cNvSpPr/>
          <p:nvPr/>
        </p:nvSpPr>
        <p:spPr>
          <a:xfrm>
            <a:off x="3599248" y="2581382"/>
            <a:ext cx="5443952" cy="1815882"/>
          </a:xfrm>
          <a:prstGeom prst="rect">
            <a:avLst/>
          </a:prstGeom>
        </p:spPr>
        <p:txBody>
          <a:bodyPr wrap="square">
            <a:spAutoFit/>
          </a:bodyPr>
          <a:lstStyle/>
          <a:p>
            <a:r>
              <a:rPr lang="en-US" altLang="zh-CN" sz="1400" b="1" dirty="0">
                <a:solidFill>
                  <a:srgbClr val="000000"/>
                </a:solidFill>
                <a:latin typeface="verdana" charset="0"/>
              </a:rPr>
              <a:t>Properties</a:t>
            </a:r>
            <a:r>
              <a:rPr lang="en-US" altLang="zh-CN" sz="1400" dirty="0">
                <a:solidFill>
                  <a:srgbClr val="000000"/>
                </a:solidFill>
                <a:latin typeface="verdana" charset="0"/>
              </a:rPr>
              <a:t>:</a:t>
            </a:r>
            <a:r>
              <a:rPr lang="zh-CN" altLang="en-US" sz="1400" dirty="0">
                <a:solidFill>
                  <a:srgbClr val="000000"/>
                </a:solidFill>
                <a:latin typeface="verdana" charset="0"/>
              </a:rPr>
              <a:t> </a:t>
            </a:r>
            <a:endParaRPr lang="en-US" altLang="zh-CN" sz="1400" dirty="0">
              <a:solidFill>
                <a:srgbClr val="000000"/>
              </a:solidFill>
              <a:latin typeface="verdana" charset="0"/>
            </a:endParaRPr>
          </a:p>
          <a:p>
            <a:pPr marL="285750" indent="-285750">
              <a:buFont typeface="Arial" charset="0"/>
              <a:buChar char="•"/>
            </a:pPr>
            <a:r>
              <a:rPr lang="en-US" sz="1400" dirty="0">
                <a:solidFill>
                  <a:srgbClr val="000000"/>
                </a:solidFill>
                <a:latin typeface="verdana" charset="0"/>
              </a:rPr>
              <a:t>the stack grows and shrinks as functions </a:t>
            </a:r>
            <a:r>
              <a:rPr lang="en-US" sz="1400" b="1" dirty="0">
                <a:solidFill>
                  <a:srgbClr val="000000"/>
                </a:solidFill>
                <a:latin typeface="verdana" charset="0"/>
              </a:rPr>
              <a:t>push and pop </a:t>
            </a:r>
            <a:r>
              <a:rPr lang="en-US" sz="1400" dirty="0">
                <a:solidFill>
                  <a:srgbClr val="000000"/>
                </a:solidFill>
                <a:latin typeface="verdana" charset="0"/>
              </a:rPr>
              <a:t>local </a:t>
            </a:r>
            <a:r>
              <a:rPr lang="en-US" sz="1400" b="1" dirty="0">
                <a:solidFill>
                  <a:srgbClr val="000000"/>
                </a:solidFill>
                <a:latin typeface="verdana" charset="0"/>
              </a:rPr>
              <a:t>variables</a:t>
            </a:r>
          </a:p>
          <a:p>
            <a:pPr marL="285750" indent="-285750">
              <a:buFont typeface="Arial" charset="0"/>
              <a:buChar char="•"/>
            </a:pPr>
            <a:r>
              <a:rPr lang="en-US" sz="1400" dirty="0">
                <a:solidFill>
                  <a:srgbClr val="000000"/>
                </a:solidFill>
                <a:latin typeface="verdana" charset="0"/>
              </a:rPr>
              <a:t>there is no need to manage the memory yourself, variables are allocated and freed </a:t>
            </a:r>
            <a:r>
              <a:rPr lang="en-US" sz="1400" b="1" dirty="0">
                <a:solidFill>
                  <a:srgbClr val="000000"/>
                </a:solidFill>
                <a:latin typeface="verdana" charset="0"/>
              </a:rPr>
              <a:t>automatically</a:t>
            </a:r>
          </a:p>
          <a:p>
            <a:pPr marL="285750" indent="-285750">
              <a:buFont typeface="Arial" charset="0"/>
              <a:buChar char="•"/>
            </a:pPr>
            <a:r>
              <a:rPr lang="en-US" sz="1400" dirty="0">
                <a:solidFill>
                  <a:srgbClr val="000000"/>
                </a:solidFill>
                <a:latin typeface="verdana" charset="0"/>
              </a:rPr>
              <a:t>the </a:t>
            </a:r>
            <a:r>
              <a:rPr lang="en-US" sz="1400" b="1" dirty="0">
                <a:solidFill>
                  <a:srgbClr val="000000"/>
                </a:solidFill>
                <a:latin typeface="verdana" charset="0"/>
              </a:rPr>
              <a:t>stack </a:t>
            </a:r>
            <a:r>
              <a:rPr lang="en-US" sz="1400" b="1" dirty="0">
                <a:solidFill>
                  <a:srgbClr val="FF0000"/>
                </a:solidFill>
                <a:latin typeface="verdana" charset="0"/>
              </a:rPr>
              <a:t>has size limits</a:t>
            </a:r>
          </a:p>
          <a:p>
            <a:pPr marL="285750" indent="-285750">
              <a:buFont typeface="Arial" charset="0"/>
              <a:buChar char="•"/>
            </a:pPr>
            <a:r>
              <a:rPr lang="en-US" sz="1400" dirty="0">
                <a:solidFill>
                  <a:srgbClr val="000000"/>
                </a:solidFill>
                <a:latin typeface="verdana" charset="0"/>
              </a:rPr>
              <a:t>stack variables only exist while the function that created them, is running</a:t>
            </a:r>
            <a:endParaRPr lang="en-US" sz="1400" b="0" i="0" dirty="0">
              <a:solidFill>
                <a:srgbClr val="000000"/>
              </a:solidFill>
              <a:effectLst/>
              <a:latin typeface="verdana" charset="0"/>
            </a:endParaRPr>
          </a:p>
        </p:txBody>
      </p:sp>
      <p:sp>
        <p:nvSpPr>
          <p:cNvPr id="16" name="Rectangle 15"/>
          <p:cNvSpPr/>
          <p:nvPr/>
        </p:nvSpPr>
        <p:spPr>
          <a:xfrm>
            <a:off x="3925852" y="4766349"/>
            <a:ext cx="4695634"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solidFill>
                  <a:srgbClr val="FF0000"/>
                </a:solidFill>
              </a:rPr>
              <a:t>EBP—Pointer to data on the stack ESP—Stack pointer</a:t>
            </a:r>
          </a:p>
        </p:txBody>
      </p:sp>
      <p:sp>
        <p:nvSpPr>
          <p:cNvPr id="8" name="TextBox 7">
            <a:extLst>
              <a:ext uri="{FF2B5EF4-FFF2-40B4-BE49-F238E27FC236}">
                <a16:creationId xmlns:a16="http://schemas.microsoft.com/office/drawing/2014/main" id="{F703D642-D7AC-104D-B09F-ED59BBA57246}"/>
              </a:ext>
            </a:extLst>
          </p:cNvPr>
          <p:cNvSpPr txBox="1"/>
          <p:nvPr/>
        </p:nvSpPr>
        <p:spPr>
          <a:xfrm>
            <a:off x="93564" y="1538440"/>
            <a:ext cx="702436" cy="307777"/>
          </a:xfrm>
          <a:prstGeom prst="rect">
            <a:avLst/>
          </a:prstGeom>
          <a:noFill/>
        </p:spPr>
        <p:txBody>
          <a:bodyPr wrap="none" rtlCol="0">
            <a:spAutoFit/>
          </a:bodyPr>
          <a:lstStyle/>
          <a:p>
            <a:r>
              <a:rPr lang="en-US" altLang="zh-CN" sz="1400" b="1" dirty="0"/>
              <a:t>12E00</a:t>
            </a:r>
            <a:endParaRPr lang="en-US" sz="1400" b="1" dirty="0"/>
          </a:p>
        </p:txBody>
      </p:sp>
      <p:sp>
        <p:nvSpPr>
          <p:cNvPr id="17" name="TextBox 16">
            <a:extLst>
              <a:ext uri="{FF2B5EF4-FFF2-40B4-BE49-F238E27FC236}">
                <a16:creationId xmlns:a16="http://schemas.microsoft.com/office/drawing/2014/main" id="{0DF8D5D0-34DC-8444-8770-878C90836A4C}"/>
              </a:ext>
            </a:extLst>
          </p:cNvPr>
          <p:cNvSpPr txBox="1"/>
          <p:nvPr/>
        </p:nvSpPr>
        <p:spPr>
          <a:xfrm>
            <a:off x="90602" y="5758733"/>
            <a:ext cx="681597" cy="307777"/>
          </a:xfrm>
          <a:prstGeom prst="rect">
            <a:avLst/>
          </a:prstGeom>
          <a:noFill/>
        </p:spPr>
        <p:txBody>
          <a:bodyPr wrap="none" rtlCol="0">
            <a:spAutoFit/>
          </a:bodyPr>
          <a:lstStyle/>
          <a:p>
            <a:r>
              <a:rPr lang="en-US" altLang="zh-CN" sz="1400" b="1" dirty="0"/>
              <a:t>13000</a:t>
            </a:r>
            <a:endParaRPr lang="en-US" sz="1400" b="1" dirty="0"/>
          </a:p>
        </p:txBody>
      </p:sp>
    </p:spTree>
    <p:extLst>
      <p:ext uri="{BB962C8B-B14F-4D97-AF65-F5344CB8AC3E}">
        <p14:creationId xmlns:p14="http://schemas.microsoft.com/office/powerpoint/2010/main" val="226152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heckerboard(across)">
                                      <p:cBhvr>
                                        <p:cTn id="21" dur="500"/>
                                        <p:tgtEl>
                                          <p:spTgt spid="14"/>
                                        </p:tgtEl>
                                      </p:cBhvr>
                                    </p:animEffect>
                                  </p:childTnLst>
                                </p:cTn>
                              </p:par>
                              <p:par>
                                <p:cTn id="22" presetID="5"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The</a:t>
            </a:r>
            <a:r>
              <a:rPr lang="zh-CN" altLang="en-US" dirty="0"/>
              <a:t> </a:t>
            </a:r>
            <a:r>
              <a:rPr lang="en-US" altLang="zh-CN" dirty="0"/>
              <a:t>Stack</a:t>
            </a:r>
            <a:endParaRPr lang="en-US" dirty="0"/>
          </a:p>
        </p:txBody>
      </p:sp>
      <p:sp>
        <p:nvSpPr>
          <p:cNvPr id="5" name="Rectangle 4"/>
          <p:cNvSpPr/>
          <p:nvPr/>
        </p:nvSpPr>
        <p:spPr>
          <a:xfrm>
            <a:off x="300038" y="811756"/>
            <a:ext cx="8447962" cy="1384995"/>
          </a:xfrm>
          <a:prstGeom prst="rect">
            <a:avLst/>
          </a:prstGeom>
        </p:spPr>
        <p:txBody>
          <a:bodyPr wrap="square">
            <a:spAutoFit/>
          </a:bodyPr>
          <a:lstStyle/>
          <a:p>
            <a:r>
              <a:rPr lang="en-US" altLang="zh-CN" sz="1400" b="1" dirty="0">
                <a:solidFill>
                  <a:srgbClr val="000000"/>
                </a:solidFill>
                <a:latin typeface="verdana" charset="0"/>
              </a:rPr>
              <a:t>Stack:</a:t>
            </a:r>
          </a:p>
          <a:p>
            <a:pPr marL="285750" indent="-285750">
              <a:buFont typeface="Arial" charset="0"/>
              <a:buChar char="•"/>
            </a:pPr>
            <a:r>
              <a:rPr lang="en-US" altLang="zh-CN" sz="1400" dirty="0">
                <a:solidFill>
                  <a:srgbClr val="000000"/>
                </a:solidFill>
                <a:latin typeface="verdana" charset="0"/>
              </a:rPr>
              <a:t>A</a:t>
            </a:r>
            <a:r>
              <a:rPr lang="en-US" sz="1400" dirty="0">
                <a:solidFill>
                  <a:srgbClr val="000000"/>
                </a:solidFill>
                <a:latin typeface="verdana" charset="0"/>
              </a:rPr>
              <a:t> special region of your computer's memory that </a:t>
            </a:r>
            <a:r>
              <a:rPr lang="en-US" sz="1400" b="1" dirty="0">
                <a:solidFill>
                  <a:srgbClr val="000000"/>
                </a:solidFill>
                <a:latin typeface="verdana" charset="0"/>
              </a:rPr>
              <a:t>stores temporary variables </a:t>
            </a:r>
            <a:r>
              <a:rPr lang="en-US" sz="1400" dirty="0">
                <a:solidFill>
                  <a:srgbClr val="000000"/>
                </a:solidFill>
                <a:latin typeface="verdana" charset="0"/>
              </a:rPr>
              <a:t>created by each </a:t>
            </a:r>
            <a:r>
              <a:rPr lang="en-US" altLang="zh-CN" sz="1400" dirty="0">
                <a:solidFill>
                  <a:srgbClr val="000000"/>
                </a:solidFill>
                <a:latin typeface="verdana" charset="0"/>
              </a:rPr>
              <a:t>functions</a:t>
            </a:r>
            <a:endParaRPr lang="en-US" sz="1400" dirty="0">
              <a:solidFill>
                <a:srgbClr val="000000"/>
              </a:solidFill>
              <a:latin typeface="verdana" charset="0"/>
            </a:endParaRPr>
          </a:p>
          <a:p>
            <a:pPr marL="285750" indent="-285750">
              <a:buFont typeface="Arial" charset="0"/>
              <a:buChar char="•"/>
            </a:pPr>
            <a:r>
              <a:rPr lang="en-US" sz="1400" dirty="0">
                <a:solidFill>
                  <a:srgbClr val="000000"/>
                </a:solidFill>
                <a:latin typeface="verdana" charset="0"/>
              </a:rPr>
              <a:t>The stack is a "</a:t>
            </a:r>
            <a:r>
              <a:rPr lang="en-US" sz="1400" b="1" dirty="0">
                <a:solidFill>
                  <a:srgbClr val="FF0000"/>
                </a:solidFill>
                <a:latin typeface="verdana" charset="0"/>
              </a:rPr>
              <a:t>LIFO</a:t>
            </a:r>
            <a:r>
              <a:rPr lang="en-US" sz="1400" dirty="0">
                <a:solidFill>
                  <a:srgbClr val="000000"/>
                </a:solidFill>
                <a:latin typeface="verdana" charset="0"/>
              </a:rPr>
              <a:t>" (last in, first out) data structure</a:t>
            </a:r>
          </a:p>
          <a:p>
            <a:pPr marL="285750" indent="-285750">
              <a:buFont typeface="Arial" charset="0"/>
              <a:buChar char="•"/>
            </a:pPr>
            <a:r>
              <a:rPr lang="en-US" sz="1400" dirty="0">
                <a:solidFill>
                  <a:srgbClr val="000000"/>
                </a:solidFill>
                <a:latin typeface="verdana" charset="0"/>
              </a:rPr>
              <a:t>Once a stack variable is freed, that region of memory becomes available for other stack variables.</a:t>
            </a:r>
            <a:endParaRPr 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400" y="2257103"/>
            <a:ext cx="5761300" cy="4600897"/>
          </a:xfrm>
          <a:prstGeom prst="rect">
            <a:avLst/>
          </a:prstGeom>
        </p:spPr>
      </p:pic>
    </p:spTree>
    <p:extLst>
      <p:ext uri="{BB962C8B-B14F-4D97-AF65-F5344CB8AC3E}">
        <p14:creationId xmlns:p14="http://schemas.microsoft.com/office/powerpoint/2010/main" val="1855219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940844" y="2775289"/>
            <a:ext cx="8524875" cy="43132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3200" dirty="0"/>
              <a:t>Stack</a:t>
            </a:r>
            <a:r>
              <a:rPr lang="zh-CN" altLang="en-US" sz="3200" dirty="0"/>
              <a:t> </a:t>
            </a:r>
            <a:r>
              <a:rPr lang="en-US" altLang="zh-CN" sz="3200" dirty="0"/>
              <a:t>Frame</a:t>
            </a:r>
            <a:endParaRPr lang="en-US" sz="3200" dirty="0"/>
          </a:p>
        </p:txBody>
      </p:sp>
    </p:spTree>
    <p:extLst>
      <p:ext uri="{BB962C8B-B14F-4D97-AF65-F5344CB8AC3E}">
        <p14:creationId xmlns:p14="http://schemas.microsoft.com/office/powerpoint/2010/main" val="3662109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Stack</a:t>
            </a:r>
            <a:r>
              <a:rPr lang="zh-CN" altLang="en-US" dirty="0"/>
              <a:t> </a:t>
            </a:r>
            <a:r>
              <a:rPr lang="en-US" altLang="zh-CN" dirty="0"/>
              <a:t>Frame</a:t>
            </a:r>
            <a:endParaRPr lang="en-US" dirty="0"/>
          </a:p>
        </p:txBody>
      </p:sp>
      <p:sp>
        <p:nvSpPr>
          <p:cNvPr id="3" name="Content Placeholder 2"/>
          <p:cNvSpPr>
            <a:spLocks noGrp="1"/>
          </p:cNvSpPr>
          <p:nvPr>
            <p:ph idx="1"/>
          </p:nvPr>
        </p:nvSpPr>
        <p:spPr>
          <a:xfrm>
            <a:off x="295275" y="1039019"/>
            <a:ext cx="8524875" cy="4313238"/>
          </a:xfrm>
        </p:spPr>
        <p:txBody>
          <a:bodyPr/>
          <a:lstStyle/>
          <a:p>
            <a:r>
              <a:rPr lang="en-US" dirty="0"/>
              <a:t>A stack frame is </a:t>
            </a:r>
            <a:r>
              <a:rPr lang="en-US" b="1" dirty="0">
                <a:solidFill>
                  <a:srgbClr val="FF0000"/>
                </a:solidFill>
              </a:rPr>
              <a:t>a frame of data that gets pushed onto the stack</a:t>
            </a:r>
            <a:r>
              <a:rPr lang="en-US" dirty="0"/>
              <a:t>. </a:t>
            </a:r>
          </a:p>
          <a:p>
            <a:r>
              <a:rPr lang="en-US" dirty="0"/>
              <a:t>In the case of a </a:t>
            </a:r>
            <a:r>
              <a:rPr lang="en-US" b="1" dirty="0"/>
              <a:t>call stack</a:t>
            </a:r>
            <a:r>
              <a:rPr lang="en-US" dirty="0"/>
              <a:t>, a stack frame would represent </a:t>
            </a:r>
            <a:r>
              <a:rPr lang="en-US" b="1" dirty="0">
                <a:solidFill>
                  <a:srgbClr val="FF0000"/>
                </a:solidFill>
              </a:rPr>
              <a:t>a function call and its argument data</a:t>
            </a:r>
            <a:r>
              <a:rPr lang="en-US" dirty="0"/>
              <a:t>.</a:t>
            </a:r>
          </a:p>
        </p:txBody>
      </p:sp>
      <p:pic>
        <p:nvPicPr>
          <p:cNvPr id="4" name="Picture 3"/>
          <p:cNvPicPr>
            <a:picLocks noChangeAspect="1"/>
          </p:cNvPicPr>
          <p:nvPr/>
        </p:nvPicPr>
        <p:blipFill>
          <a:blip r:embed="rId2"/>
          <a:stretch>
            <a:fillRect/>
          </a:stretch>
        </p:blipFill>
        <p:spPr>
          <a:xfrm>
            <a:off x="1628776" y="2281236"/>
            <a:ext cx="6372226" cy="4248151"/>
          </a:xfrm>
          <a:prstGeom prst="rect">
            <a:avLst/>
          </a:prstGeom>
        </p:spPr>
      </p:pic>
    </p:spTree>
    <p:extLst>
      <p:ext uri="{BB962C8B-B14F-4D97-AF65-F5344CB8AC3E}">
        <p14:creationId xmlns:p14="http://schemas.microsoft.com/office/powerpoint/2010/main" val="1171538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Register Set</a:t>
            </a:r>
            <a:br>
              <a:rPr lang="en-US" dirty="0"/>
            </a:br>
            <a:endParaRPr lang="en-US" dirty="0"/>
          </a:p>
        </p:txBody>
      </p:sp>
      <p:sp>
        <p:nvSpPr>
          <p:cNvPr id="3" name="Content Placeholder 2"/>
          <p:cNvSpPr>
            <a:spLocks noGrp="1"/>
          </p:cNvSpPr>
          <p:nvPr>
            <p:ph idx="1"/>
          </p:nvPr>
        </p:nvSpPr>
        <p:spPr>
          <a:xfrm>
            <a:off x="295275" y="1049688"/>
            <a:ext cx="8524875" cy="4313238"/>
          </a:xfrm>
        </p:spPr>
        <p:txBody>
          <a:bodyPr/>
          <a:lstStyle/>
          <a:p>
            <a:r>
              <a:rPr lang="en-US" dirty="0"/>
              <a:t>There are three types of registers: </a:t>
            </a:r>
          </a:p>
          <a:p>
            <a:pPr lvl="1"/>
            <a:r>
              <a:rPr lang="en-US" dirty="0"/>
              <a:t>general-purpose data registers, </a:t>
            </a:r>
          </a:p>
          <a:p>
            <a:pPr lvl="1"/>
            <a:r>
              <a:rPr lang="en-US" dirty="0"/>
              <a:t>segment registers,</a:t>
            </a:r>
          </a:p>
          <a:p>
            <a:pPr lvl="1"/>
            <a:r>
              <a:rPr lang="en-US" dirty="0"/>
              <a:t>status and control registers.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033" y="2700294"/>
            <a:ext cx="6842207" cy="4157705"/>
          </a:xfrm>
          <a:prstGeom prst="rect">
            <a:avLst/>
          </a:prstGeom>
        </p:spPr>
      </p:pic>
    </p:spTree>
    <p:extLst>
      <p:ext uri="{BB962C8B-B14F-4D97-AF65-F5344CB8AC3E}">
        <p14:creationId xmlns:p14="http://schemas.microsoft.com/office/powerpoint/2010/main" val="2234772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Stack</a:t>
            </a:r>
            <a:r>
              <a:rPr lang="zh-CN" altLang="en-US" dirty="0"/>
              <a:t> </a:t>
            </a:r>
            <a:r>
              <a:rPr lang="en-US" altLang="zh-CN" dirty="0"/>
              <a:t>Frame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9300" y="881062"/>
            <a:ext cx="3115279" cy="1835150"/>
          </a:xfrm>
        </p:spPr>
      </p:pic>
      <p:pic>
        <p:nvPicPr>
          <p:cNvPr id="5" name="Picture 4"/>
          <p:cNvPicPr>
            <a:picLocks noChangeAspect="1"/>
          </p:cNvPicPr>
          <p:nvPr/>
        </p:nvPicPr>
        <p:blipFill>
          <a:blip r:embed="rId3"/>
          <a:stretch>
            <a:fillRect/>
          </a:stretch>
        </p:blipFill>
        <p:spPr>
          <a:xfrm>
            <a:off x="0" y="881062"/>
            <a:ext cx="5614988" cy="37433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515" y="3086101"/>
            <a:ext cx="3208848" cy="3217862"/>
          </a:xfrm>
          <a:prstGeom prst="rect">
            <a:avLst/>
          </a:prstGeom>
        </p:spPr>
      </p:pic>
    </p:spTree>
    <p:extLst>
      <p:ext uri="{BB962C8B-B14F-4D97-AF65-F5344CB8AC3E}">
        <p14:creationId xmlns:p14="http://schemas.microsoft.com/office/powerpoint/2010/main" val="402522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Stack</a:t>
            </a:r>
            <a:r>
              <a:rPr lang="zh-CN" altLang="en-US" dirty="0"/>
              <a:t> </a:t>
            </a:r>
            <a:r>
              <a:rPr lang="en-US" altLang="zh-CN" dirty="0"/>
              <a:t>Frame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72646"/>
            <a:ext cx="3344182" cy="3344182"/>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182" y="425450"/>
            <a:ext cx="6314547" cy="6402615"/>
          </a:xfrm>
          <a:prstGeom prst="rect">
            <a:avLst/>
          </a:prstGeom>
        </p:spPr>
      </p:pic>
    </p:spTree>
    <p:extLst>
      <p:ext uri="{BB962C8B-B14F-4D97-AF65-F5344CB8AC3E}">
        <p14:creationId xmlns:p14="http://schemas.microsoft.com/office/powerpoint/2010/main" val="983718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Stack</a:t>
            </a:r>
            <a:r>
              <a:rPr lang="zh-CN" altLang="en-US" dirty="0"/>
              <a:t> </a:t>
            </a:r>
            <a:r>
              <a:rPr lang="en-US" altLang="zh-CN" dirty="0"/>
              <a:t>Frame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700"/>
            <a:ext cx="8969829" cy="5442230"/>
          </a:xfrm>
          <a:prstGeom prst="rect">
            <a:avLst/>
          </a:prstGeom>
        </p:spPr>
      </p:pic>
    </p:spTree>
    <p:extLst>
      <p:ext uri="{BB962C8B-B14F-4D97-AF65-F5344CB8AC3E}">
        <p14:creationId xmlns:p14="http://schemas.microsoft.com/office/powerpoint/2010/main" val="3057504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13" y="969169"/>
            <a:ext cx="4752975" cy="4171950"/>
          </a:xfrm>
          <a:prstGeom prst="rect">
            <a:avLst/>
          </a:prstGeom>
        </p:spPr>
      </p:pic>
    </p:spTree>
    <p:extLst>
      <p:ext uri="{BB962C8B-B14F-4D97-AF65-F5344CB8AC3E}">
        <p14:creationId xmlns:p14="http://schemas.microsoft.com/office/powerpoint/2010/main" val="648553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49300"/>
            <a:ext cx="9148094" cy="479973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603" y="1114500"/>
            <a:ext cx="2840193" cy="24929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2523" y="5809380"/>
            <a:ext cx="2374900" cy="774700"/>
          </a:xfrm>
          <a:prstGeom prst="rect">
            <a:avLst/>
          </a:prstGeom>
        </p:spPr>
      </p:pic>
    </p:spTree>
    <p:extLst>
      <p:ext uri="{BB962C8B-B14F-4D97-AF65-F5344CB8AC3E}">
        <p14:creationId xmlns:p14="http://schemas.microsoft.com/office/powerpoint/2010/main" val="2983384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736" y="1075716"/>
            <a:ext cx="4752975" cy="4171950"/>
          </a:xfrm>
          <a:prstGeom prst="rect">
            <a:avLst/>
          </a:prstGeom>
        </p:spPr>
      </p:pic>
      <p:sp>
        <p:nvSpPr>
          <p:cNvPr id="5" name="Rectangle 4"/>
          <p:cNvSpPr/>
          <p:nvPr/>
        </p:nvSpPr>
        <p:spPr bwMode="auto">
          <a:xfrm>
            <a:off x="1177447" y="3594970"/>
            <a:ext cx="3995802" cy="576197"/>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56857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49300"/>
            <a:ext cx="9123631" cy="4812256"/>
          </a:xfrm>
        </p:spPr>
      </p:pic>
    </p:spTree>
    <p:extLst>
      <p:ext uri="{BB962C8B-B14F-4D97-AF65-F5344CB8AC3E}">
        <p14:creationId xmlns:p14="http://schemas.microsoft.com/office/powerpoint/2010/main" val="2561924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749300"/>
            <a:ext cx="9165173" cy="4824782"/>
          </a:xfrm>
        </p:spPr>
      </p:pic>
    </p:spTree>
    <p:extLst>
      <p:ext uri="{BB962C8B-B14F-4D97-AF65-F5344CB8AC3E}">
        <p14:creationId xmlns:p14="http://schemas.microsoft.com/office/powerpoint/2010/main" val="3059922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736" y="1075716"/>
            <a:ext cx="4752975" cy="4171950"/>
          </a:xfrm>
          <a:prstGeom prst="rect">
            <a:avLst/>
          </a:prstGeom>
        </p:spPr>
      </p:pic>
      <p:sp>
        <p:nvSpPr>
          <p:cNvPr id="5" name="Rectangle 4"/>
          <p:cNvSpPr/>
          <p:nvPr/>
        </p:nvSpPr>
        <p:spPr bwMode="auto">
          <a:xfrm>
            <a:off x="1390389" y="4183693"/>
            <a:ext cx="3995802" cy="237995"/>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345879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749300"/>
            <a:ext cx="9165173" cy="4824782"/>
          </a:xfrm>
        </p:spPr>
      </p:pic>
      <p:sp>
        <p:nvSpPr>
          <p:cNvPr id="5" name="Rectangle 4"/>
          <p:cNvSpPr/>
          <p:nvPr/>
        </p:nvSpPr>
        <p:spPr bwMode="auto">
          <a:xfrm>
            <a:off x="1753644" y="3482236"/>
            <a:ext cx="3995802" cy="16283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 name="TextBox 2"/>
          <p:cNvSpPr txBox="1"/>
          <p:nvPr/>
        </p:nvSpPr>
        <p:spPr>
          <a:xfrm>
            <a:off x="1853852" y="5821672"/>
            <a:ext cx="5183086" cy="400110"/>
          </a:xfrm>
          <a:prstGeom prst="rect">
            <a:avLst/>
          </a:prstGeom>
          <a:noFill/>
        </p:spPr>
        <p:txBody>
          <a:bodyPr wrap="none" rtlCol="0">
            <a:spAutoFit/>
          </a:bodyPr>
          <a:lstStyle/>
          <a:p>
            <a:r>
              <a:rPr lang="en-US" altLang="zh-CN" dirty="0"/>
              <a:t>Create</a:t>
            </a:r>
            <a:r>
              <a:rPr lang="zh-CN" altLang="en-US" dirty="0"/>
              <a:t> </a:t>
            </a:r>
            <a:r>
              <a:rPr lang="en-US" altLang="zh-CN" dirty="0"/>
              <a:t>space</a:t>
            </a:r>
            <a:r>
              <a:rPr lang="zh-CN" altLang="en-US" dirty="0"/>
              <a:t> </a:t>
            </a:r>
            <a:r>
              <a:rPr lang="en-US" altLang="zh-CN" dirty="0"/>
              <a:t>for</a:t>
            </a:r>
            <a:r>
              <a:rPr lang="zh-CN" altLang="en-US" dirty="0"/>
              <a:t> </a:t>
            </a:r>
            <a:r>
              <a:rPr lang="en-US" altLang="zh-CN" dirty="0"/>
              <a:t>‘a’</a:t>
            </a:r>
            <a:r>
              <a:rPr lang="zh-CN" altLang="en-US" dirty="0"/>
              <a:t> </a:t>
            </a:r>
            <a:r>
              <a:rPr lang="en-US" altLang="zh-CN" dirty="0"/>
              <a:t>and</a:t>
            </a:r>
            <a:r>
              <a:rPr lang="zh-CN" altLang="en-US" dirty="0"/>
              <a:t> </a:t>
            </a:r>
            <a:r>
              <a:rPr lang="en-US" altLang="zh-CN" dirty="0"/>
              <a:t>‘b’</a:t>
            </a:r>
            <a:r>
              <a:rPr lang="zh-CN" altLang="en-US" dirty="0"/>
              <a:t> </a:t>
            </a:r>
            <a:r>
              <a:rPr lang="zh-CN" altLang="en-US" dirty="0">
                <a:sym typeface="Wingdings"/>
              </a:rPr>
              <a:t> </a:t>
            </a:r>
            <a:r>
              <a:rPr lang="en-US" altLang="zh-CN" dirty="0">
                <a:sym typeface="Wingdings"/>
              </a:rPr>
              <a:t>long</a:t>
            </a:r>
            <a:r>
              <a:rPr lang="zh-CN" altLang="en-US" dirty="0">
                <a:sym typeface="Wingdings"/>
              </a:rPr>
              <a:t>  </a:t>
            </a:r>
            <a:r>
              <a:rPr lang="en-US" altLang="zh-CN" dirty="0">
                <a:sym typeface="Wingdings"/>
              </a:rPr>
              <a:t>4</a:t>
            </a:r>
            <a:r>
              <a:rPr lang="zh-CN" altLang="en-US" dirty="0">
                <a:sym typeface="Wingdings"/>
              </a:rPr>
              <a:t> </a:t>
            </a:r>
            <a:r>
              <a:rPr lang="en-US" altLang="zh-CN" dirty="0">
                <a:sym typeface="Wingdings"/>
              </a:rPr>
              <a:t>byte</a:t>
            </a:r>
            <a:endParaRPr lang="en-US" dirty="0"/>
          </a:p>
        </p:txBody>
      </p:sp>
    </p:spTree>
    <p:extLst>
      <p:ext uri="{BB962C8B-B14F-4D97-AF65-F5344CB8AC3E}">
        <p14:creationId xmlns:p14="http://schemas.microsoft.com/office/powerpoint/2010/main" val="2347825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43805" y="2315955"/>
            <a:ext cx="6607175" cy="4148691"/>
          </a:xfrm>
          <a:prstGeom prst="rect">
            <a:avLst/>
          </a:prstGeom>
        </p:spPr>
      </p:pic>
      <p:sp>
        <p:nvSpPr>
          <p:cNvPr id="2" name="Title 1"/>
          <p:cNvSpPr>
            <a:spLocks noGrp="1"/>
          </p:cNvSpPr>
          <p:nvPr>
            <p:ph type="title"/>
          </p:nvPr>
        </p:nvSpPr>
        <p:spPr/>
        <p:txBody>
          <a:bodyPr/>
          <a:lstStyle/>
          <a:p>
            <a:r>
              <a:rPr lang="en-US" dirty="0"/>
              <a:t>General-purpose data registers</a:t>
            </a:r>
          </a:p>
        </p:txBody>
      </p:sp>
      <p:sp>
        <p:nvSpPr>
          <p:cNvPr id="3" name="Content Placeholder 2"/>
          <p:cNvSpPr>
            <a:spLocks noGrp="1"/>
          </p:cNvSpPr>
          <p:nvPr>
            <p:ph idx="1"/>
          </p:nvPr>
        </p:nvSpPr>
        <p:spPr>
          <a:xfrm>
            <a:off x="300038" y="919059"/>
            <a:ext cx="8524875" cy="4313238"/>
          </a:xfrm>
        </p:spPr>
        <p:txBody>
          <a:bodyPr/>
          <a:lstStyle/>
          <a:p>
            <a:r>
              <a:rPr lang="en-US" dirty="0"/>
              <a:t>The </a:t>
            </a:r>
            <a:r>
              <a:rPr lang="en-US" b="1" dirty="0"/>
              <a:t>eight</a:t>
            </a:r>
            <a:r>
              <a:rPr lang="en-US" dirty="0"/>
              <a:t> 32-bit general-purpose data registers are used to hold operands for logical and arithmetic operations, operands for address calculations and memory pointers</a:t>
            </a:r>
          </a:p>
          <a:p>
            <a:endParaRPr lang="en-US" dirty="0"/>
          </a:p>
        </p:txBody>
      </p:sp>
      <p:sp>
        <p:nvSpPr>
          <p:cNvPr id="6" name="Right Arrow 5"/>
          <p:cNvSpPr/>
          <p:nvPr/>
        </p:nvSpPr>
        <p:spPr bwMode="auto">
          <a:xfrm rot="9028274">
            <a:off x="1030345" y="2791674"/>
            <a:ext cx="617517" cy="36384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7" name="TextBox 6"/>
          <p:cNvSpPr txBox="1"/>
          <p:nvPr/>
        </p:nvSpPr>
        <p:spPr>
          <a:xfrm>
            <a:off x="120880" y="3053709"/>
            <a:ext cx="1039067" cy="400110"/>
          </a:xfrm>
          <a:prstGeom prst="rect">
            <a:avLst/>
          </a:prstGeom>
          <a:noFill/>
        </p:spPr>
        <p:txBody>
          <a:bodyPr wrap="none" rtlCol="0">
            <a:spAutoFit/>
          </a:bodyPr>
          <a:lstStyle/>
          <a:p>
            <a:r>
              <a:rPr lang="en-US" altLang="zh-CN" dirty="0"/>
              <a:t>4</a:t>
            </a:r>
            <a:r>
              <a:rPr lang="zh-CN" altLang="en-US" dirty="0"/>
              <a:t> </a:t>
            </a:r>
            <a:r>
              <a:rPr lang="en-US" altLang="zh-CN" dirty="0"/>
              <a:t>Bytes</a:t>
            </a:r>
            <a:endParaRPr lang="en-US" dirty="0"/>
          </a:p>
        </p:txBody>
      </p:sp>
      <p:sp>
        <p:nvSpPr>
          <p:cNvPr id="4" name="Rectangle 3">
            <a:extLst>
              <a:ext uri="{FF2B5EF4-FFF2-40B4-BE49-F238E27FC236}">
                <a16:creationId xmlns:a16="http://schemas.microsoft.com/office/drawing/2014/main" id="{7273395E-5813-084B-9F40-8D842436BF8C}"/>
              </a:ext>
            </a:extLst>
          </p:cNvPr>
          <p:cNvSpPr/>
          <p:nvPr/>
        </p:nvSpPr>
        <p:spPr bwMode="auto">
          <a:xfrm>
            <a:off x="1226483" y="5028130"/>
            <a:ext cx="6691033" cy="1450194"/>
          </a:xfrm>
          <a:prstGeom prst="rect">
            <a:avLst/>
          </a:prstGeom>
          <a:solidFill>
            <a:schemeClr val="bg1"/>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6288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749300"/>
            <a:ext cx="9165173" cy="4824782"/>
          </a:xfrm>
        </p:spPr>
      </p:pic>
      <p:sp>
        <p:nvSpPr>
          <p:cNvPr id="5" name="Rectangle 4"/>
          <p:cNvSpPr/>
          <p:nvPr/>
        </p:nvSpPr>
        <p:spPr bwMode="auto">
          <a:xfrm>
            <a:off x="1853852" y="3620022"/>
            <a:ext cx="4359058" cy="263046"/>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 name="TextBox 2"/>
          <p:cNvSpPr txBox="1"/>
          <p:nvPr/>
        </p:nvSpPr>
        <p:spPr>
          <a:xfrm>
            <a:off x="1853852" y="5821672"/>
            <a:ext cx="5183086" cy="400110"/>
          </a:xfrm>
          <a:prstGeom prst="rect">
            <a:avLst/>
          </a:prstGeom>
          <a:noFill/>
        </p:spPr>
        <p:txBody>
          <a:bodyPr wrap="none" rtlCol="0">
            <a:spAutoFit/>
          </a:bodyPr>
          <a:lstStyle/>
          <a:p>
            <a:r>
              <a:rPr lang="en-US" altLang="zh-CN" dirty="0"/>
              <a:t>Create</a:t>
            </a:r>
            <a:r>
              <a:rPr lang="zh-CN" altLang="en-US" dirty="0"/>
              <a:t> </a:t>
            </a:r>
            <a:r>
              <a:rPr lang="en-US" altLang="zh-CN" dirty="0"/>
              <a:t>space</a:t>
            </a:r>
            <a:r>
              <a:rPr lang="zh-CN" altLang="en-US" dirty="0"/>
              <a:t> </a:t>
            </a:r>
            <a:r>
              <a:rPr lang="en-US" altLang="zh-CN" dirty="0"/>
              <a:t>for</a:t>
            </a:r>
            <a:r>
              <a:rPr lang="zh-CN" altLang="en-US" dirty="0"/>
              <a:t> </a:t>
            </a:r>
            <a:r>
              <a:rPr lang="en-US" altLang="zh-CN" dirty="0"/>
              <a:t>‘a’</a:t>
            </a:r>
            <a:r>
              <a:rPr lang="zh-CN" altLang="en-US" dirty="0"/>
              <a:t> </a:t>
            </a:r>
            <a:r>
              <a:rPr lang="en-US" altLang="zh-CN" dirty="0"/>
              <a:t>and</a:t>
            </a:r>
            <a:r>
              <a:rPr lang="zh-CN" altLang="en-US" dirty="0"/>
              <a:t> </a:t>
            </a:r>
            <a:r>
              <a:rPr lang="en-US" altLang="zh-CN" dirty="0"/>
              <a:t>‘b’</a:t>
            </a:r>
            <a:r>
              <a:rPr lang="zh-CN" altLang="en-US" dirty="0"/>
              <a:t> </a:t>
            </a:r>
            <a:r>
              <a:rPr lang="zh-CN" altLang="en-US" dirty="0">
                <a:sym typeface="Wingdings"/>
              </a:rPr>
              <a:t> </a:t>
            </a:r>
            <a:r>
              <a:rPr lang="en-US" altLang="zh-CN" dirty="0">
                <a:sym typeface="Wingdings"/>
              </a:rPr>
              <a:t>long</a:t>
            </a:r>
            <a:r>
              <a:rPr lang="zh-CN" altLang="en-US" dirty="0">
                <a:sym typeface="Wingdings"/>
              </a:rPr>
              <a:t>  </a:t>
            </a:r>
            <a:r>
              <a:rPr lang="en-US" altLang="zh-CN" dirty="0">
                <a:sym typeface="Wingdings"/>
              </a:rPr>
              <a:t>4</a:t>
            </a:r>
            <a:r>
              <a:rPr lang="zh-CN" altLang="en-US" dirty="0">
                <a:sym typeface="Wingdings"/>
              </a:rPr>
              <a:t> </a:t>
            </a:r>
            <a:r>
              <a:rPr lang="en-US" altLang="zh-CN" dirty="0">
                <a:sym typeface="Wingdings"/>
              </a:rPr>
              <a:t>byte</a:t>
            </a:r>
            <a:endParaRPr lang="en-US" dirty="0"/>
          </a:p>
        </p:txBody>
      </p:sp>
    </p:spTree>
    <p:extLst>
      <p:ext uri="{BB962C8B-B14F-4D97-AF65-F5344CB8AC3E}">
        <p14:creationId xmlns:p14="http://schemas.microsoft.com/office/powerpoint/2010/main" val="3123340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graphicFrame>
        <p:nvGraphicFramePr>
          <p:cNvPr id="4" name="Content Placeholder 3"/>
          <p:cNvGraphicFramePr>
            <a:graphicFrameLocks noGrp="1"/>
          </p:cNvGraphicFramePr>
          <p:nvPr>
            <p:ph idx="1"/>
            <p:extLst/>
          </p:nvPr>
        </p:nvGraphicFramePr>
        <p:xfrm>
          <a:off x="300038" y="2184307"/>
          <a:ext cx="8524875" cy="1483360"/>
        </p:xfrm>
        <a:graphic>
          <a:graphicData uri="http://schemas.openxmlformats.org/drawingml/2006/table">
            <a:tbl>
              <a:tblPr firstRow="1" bandRow="1">
                <a:tableStyleId>{5C22544A-7EE6-4342-B048-85BDC9FD1C3A}</a:tableStyleId>
              </a:tblPr>
              <a:tblGrid>
                <a:gridCol w="2841625">
                  <a:extLst>
                    <a:ext uri="{9D8B030D-6E8A-4147-A177-3AD203B41FA5}">
                      <a16:colId xmlns:a16="http://schemas.microsoft.com/office/drawing/2014/main" val="20000"/>
                    </a:ext>
                  </a:extLst>
                </a:gridCol>
                <a:gridCol w="2841625">
                  <a:extLst>
                    <a:ext uri="{9D8B030D-6E8A-4147-A177-3AD203B41FA5}">
                      <a16:colId xmlns:a16="http://schemas.microsoft.com/office/drawing/2014/main" val="20001"/>
                    </a:ext>
                  </a:extLst>
                </a:gridCol>
                <a:gridCol w="2841625">
                  <a:extLst>
                    <a:ext uri="{9D8B030D-6E8A-4147-A177-3AD203B41FA5}">
                      <a16:colId xmlns:a16="http://schemas.microsoft.com/office/drawing/2014/main" val="20002"/>
                    </a:ext>
                  </a:extLst>
                </a:gridCol>
              </a:tblGrid>
              <a:tr h="370840">
                <a:tc>
                  <a:txBody>
                    <a:bodyPr/>
                    <a:lstStyle/>
                    <a:p>
                      <a:pPr algn="ctr"/>
                      <a:r>
                        <a:rPr lang="en-US" altLang="zh-CN" dirty="0"/>
                        <a:t>Assembly</a:t>
                      </a:r>
                      <a:endParaRPr lang="en-US" dirty="0"/>
                    </a:p>
                  </a:txBody>
                  <a:tcPr/>
                </a:tc>
                <a:tc>
                  <a:txBody>
                    <a:bodyPr/>
                    <a:lstStyle/>
                    <a:p>
                      <a:pPr algn="ctr"/>
                      <a:r>
                        <a:rPr lang="en-US" altLang="zh-CN" dirty="0"/>
                        <a:t>C</a:t>
                      </a:r>
                      <a:endParaRPr lang="en-US" dirty="0"/>
                    </a:p>
                  </a:txBody>
                  <a:tcPr/>
                </a:tc>
                <a:tc>
                  <a:txBody>
                    <a:bodyPr/>
                    <a:lstStyle/>
                    <a:p>
                      <a:pPr algn="ctr"/>
                      <a:r>
                        <a:rPr lang="en-US" altLang="zh-CN" dirty="0"/>
                        <a:t>Type</a:t>
                      </a:r>
                      <a:r>
                        <a:rPr lang="zh-CN" altLang="en-US" dirty="0"/>
                        <a:t> </a:t>
                      </a:r>
                      <a:r>
                        <a:rPr lang="en-US" altLang="zh-CN" dirty="0"/>
                        <a:t>Conversion</a:t>
                      </a:r>
                      <a:endParaRPr lang="en-US" dirty="0"/>
                    </a:p>
                  </a:txBody>
                  <a:tcPr/>
                </a:tc>
                <a:extLst>
                  <a:ext uri="{0D108BD9-81ED-4DB2-BD59-A6C34878D82A}">
                    <a16:rowId xmlns:a16="http://schemas.microsoft.com/office/drawing/2014/main" val="10000"/>
                  </a:ext>
                </a:extLst>
              </a:tr>
              <a:tr h="370840">
                <a:tc>
                  <a:txBody>
                    <a:bodyPr/>
                    <a:lstStyle/>
                    <a:p>
                      <a:r>
                        <a:rPr lang="en-US" altLang="zh-CN" dirty="0"/>
                        <a:t>DWORD</a:t>
                      </a:r>
                      <a:r>
                        <a:rPr lang="zh-CN" altLang="en-US" baseline="0" dirty="0"/>
                        <a:t> </a:t>
                      </a:r>
                      <a:r>
                        <a:rPr lang="en-US" altLang="zh-CN" baseline="0" dirty="0"/>
                        <a:t>PTR</a:t>
                      </a:r>
                      <a:r>
                        <a:rPr lang="zh-CN" altLang="en-US" baseline="0" dirty="0"/>
                        <a:t> </a:t>
                      </a:r>
                      <a:r>
                        <a:rPr lang="en-US" altLang="zh-CN" baseline="0" dirty="0"/>
                        <a:t>SS:[EBP-4]</a:t>
                      </a:r>
                      <a:endParaRPr lang="en-US" dirty="0"/>
                    </a:p>
                  </a:txBody>
                  <a:tcPr/>
                </a:tc>
                <a:tc>
                  <a:txBody>
                    <a:bodyPr/>
                    <a:lstStyle/>
                    <a:p>
                      <a:r>
                        <a:rPr lang="zh-CN" altLang="en-US" dirty="0"/>
                        <a:t>*</a:t>
                      </a:r>
                      <a:r>
                        <a:rPr lang="en-US" altLang="zh-CN" dirty="0"/>
                        <a:t>(DWORD</a:t>
                      </a:r>
                      <a:r>
                        <a:rPr lang="zh-CN" altLang="en-US" dirty="0"/>
                        <a:t>*</a:t>
                      </a:r>
                      <a:r>
                        <a:rPr lang="en-US" altLang="zh-CN" dirty="0"/>
                        <a:t>)(EBP-4)</a:t>
                      </a:r>
                      <a:endParaRPr lang="en-US" dirty="0"/>
                    </a:p>
                  </a:txBody>
                  <a:tcPr/>
                </a:tc>
                <a:tc>
                  <a:txBody>
                    <a:bodyPr/>
                    <a:lstStyle/>
                    <a:p>
                      <a:r>
                        <a:rPr lang="en-US" altLang="zh-CN" dirty="0"/>
                        <a:t>DWORD</a:t>
                      </a:r>
                      <a:r>
                        <a:rPr lang="zh-CN" altLang="en-US" dirty="0"/>
                        <a:t> </a:t>
                      </a:r>
                      <a:r>
                        <a:rPr lang="en-US" altLang="zh-CN" dirty="0"/>
                        <a:t>(4</a:t>
                      </a:r>
                      <a:r>
                        <a:rPr lang="zh-CN" altLang="en-US" dirty="0"/>
                        <a:t> </a:t>
                      </a:r>
                      <a:r>
                        <a:rPr lang="en-US" altLang="zh-CN" dirty="0"/>
                        <a:t>byte)</a:t>
                      </a:r>
                      <a:endParaRPr lang="en-US"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WORD</a:t>
                      </a:r>
                      <a:r>
                        <a:rPr lang="zh-CN" altLang="en-US" baseline="0" dirty="0"/>
                        <a:t> </a:t>
                      </a:r>
                      <a:r>
                        <a:rPr lang="en-US" altLang="zh-CN" baseline="0" dirty="0"/>
                        <a:t>PTR</a:t>
                      </a:r>
                      <a:r>
                        <a:rPr lang="zh-CN" altLang="en-US" baseline="0" dirty="0"/>
                        <a:t> </a:t>
                      </a:r>
                      <a:r>
                        <a:rPr lang="en-US" altLang="zh-CN" baseline="0" dirty="0"/>
                        <a:t>SS:[EBP-4]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a:t>
                      </a:r>
                      <a:r>
                        <a:rPr lang="en-US" altLang="zh-CN" dirty="0"/>
                        <a:t>(WORD</a:t>
                      </a:r>
                      <a:r>
                        <a:rPr lang="zh-CN" altLang="en-US" dirty="0"/>
                        <a:t>*</a:t>
                      </a:r>
                      <a:r>
                        <a:rPr lang="en-US" altLang="zh-CN" dirty="0"/>
                        <a:t>)(EBP-4)</a:t>
                      </a:r>
                      <a:endParaRPr lang="en-US" dirty="0"/>
                    </a:p>
                  </a:txBody>
                  <a:tcPr/>
                </a:tc>
                <a:tc>
                  <a:txBody>
                    <a:bodyPr/>
                    <a:lstStyle/>
                    <a:p>
                      <a:r>
                        <a:rPr lang="en-US" altLang="zh-CN" dirty="0"/>
                        <a:t>WORD</a:t>
                      </a:r>
                      <a:r>
                        <a:rPr lang="zh-CN" altLang="en-US" dirty="0"/>
                        <a:t> </a:t>
                      </a:r>
                      <a:r>
                        <a:rPr lang="en-US" altLang="zh-CN" dirty="0"/>
                        <a:t>(2</a:t>
                      </a:r>
                      <a:r>
                        <a:rPr lang="zh-CN" altLang="en-US" baseline="0" dirty="0"/>
                        <a:t> </a:t>
                      </a:r>
                      <a:r>
                        <a:rPr lang="en-US" altLang="zh-CN" baseline="0" dirty="0"/>
                        <a:t>byte)</a:t>
                      </a:r>
                      <a:endParaRPr lang="en-US"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BYTE</a:t>
                      </a:r>
                      <a:r>
                        <a:rPr lang="zh-CN" altLang="en-US" dirty="0"/>
                        <a:t> </a:t>
                      </a:r>
                      <a:r>
                        <a:rPr lang="en-US" altLang="zh-CN" baseline="0" dirty="0"/>
                        <a:t>PTR</a:t>
                      </a:r>
                      <a:r>
                        <a:rPr lang="zh-CN" altLang="en-US" baseline="0" dirty="0"/>
                        <a:t> </a:t>
                      </a:r>
                      <a:r>
                        <a:rPr lang="en-US" altLang="zh-CN" baseline="0" dirty="0"/>
                        <a:t>SS:[EBP-4]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a:t>
                      </a:r>
                      <a:r>
                        <a:rPr lang="en-US" altLang="zh-CN" dirty="0"/>
                        <a:t>(BYTE</a:t>
                      </a:r>
                      <a:r>
                        <a:rPr lang="zh-CN" altLang="en-US" dirty="0"/>
                        <a:t>*</a:t>
                      </a:r>
                      <a:r>
                        <a:rPr lang="en-US" altLang="zh-CN" dirty="0"/>
                        <a:t>)(EBP-4)</a:t>
                      </a:r>
                      <a:endParaRPr lang="en-US" dirty="0"/>
                    </a:p>
                  </a:txBody>
                  <a:tcPr/>
                </a:tc>
                <a:tc>
                  <a:txBody>
                    <a:bodyPr/>
                    <a:lstStyle/>
                    <a:p>
                      <a:r>
                        <a:rPr lang="en-US" altLang="zh-CN" dirty="0"/>
                        <a:t>1</a:t>
                      </a:r>
                      <a:r>
                        <a:rPr lang="zh-CN" altLang="en-US" dirty="0"/>
                        <a:t> </a:t>
                      </a:r>
                      <a:r>
                        <a:rPr lang="en-US" altLang="zh-CN" dirty="0"/>
                        <a:t>byte</a:t>
                      </a:r>
                      <a:endParaRPr lang="en-US" dirty="0"/>
                    </a:p>
                  </a:txBody>
                  <a:tcPr/>
                </a:tc>
                <a:extLst>
                  <a:ext uri="{0D108BD9-81ED-4DB2-BD59-A6C34878D82A}">
                    <a16:rowId xmlns:a16="http://schemas.microsoft.com/office/drawing/2014/main" val="10003"/>
                  </a:ext>
                </a:extLst>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8" y="1289883"/>
            <a:ext cx="9144000" cy="353841"/>
          </a:xfrm>
          <a:prstGeom prst="rect">
            <a:avLst/>
          </a:prstGeom>
        </p:spPr>
      </p:pic>
      <p:sp>
        <p:nvSpPr>
          <p:cNvPr id="9" name="TextBox 8"/>
          <p:cNvSpPr txBox="1"/>
          <p:nvPr/>
        </p:nvSpPr>
        <p:spPr>
          <a:xfrm>
            <a:off x="463463" y="4008195"/>
            <a:ext cx="4881465"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dirty="0"/>
              <a:t>4</a:t>
            </a:r>
            <a:r>
              <a:rPr lang="zh-CN" altLang="en-US" dirty="0"/>
              <a:t> </a:t>
            </a:r>
            <a:r>
              <a:rPr lang="en-US" altLang="zh-CN" dirty="0"/>
              <a:t>Byte</a:t>
            </a:r>
            <a:r>
              <a:rPr lang="zh-CN" altLang="en-US" dirty="0"/>
              <a:t> </a:t>
            </a:r>
            <a:r>
              <a:rPr lang="en-US" altLang="zh-CN" dirty="0"/>
              <a:t>memory</a:t>
            </a:r>
            <a:r>
              <a:rPr lang="zh-CN" altLang="en-US" dirty="0"/>
              <a:t> </a:t>
            </a:r>
            <a:r>
              <a:rPr lang="en-US" altLang="zh-CN" dirty="0"/>
              <a:t>space</a:t>
            </a:r>
            <a:r>
              <a:rPr lang="zh-CN" altLang="en-US" dirty="0"/>
              <a:t> </a:t>
            </a:r>
            <a:r>
              <a:rPr lang="en-US" altLang="zh-CN" dirty="0"/>
              <a:t>at</a:t>
            </a:r>
            <a:r>
              <a:rPr lang="zh-CN" altLang="en-US" dirty="0"/>
              <a:t> </a:t>
            </a:r>
            <a:r>
              <a:rPr lang="en-US" altLang="zh-CN" dirty="0"/>
              <a:t>address</a:t>
            </a:r>
            <a:r>
              <a:rPr lang="zh-CN" altLang="en-US" dirty="0"/>
              <a:t> </a:t>
            </a:r>
            <a:r>
              <a:rPr lang="en-US" altLang="zh-CN" dirty="0"/>
              <a:t>[EBP-4]</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244" y="4893230"/>
            <a:ext cx="7487368" cy="1964770"/>
          </a:xfrm>
          <a:prstGeom prst="rect">
            <a:avLst/>
          </a:prstGeom>
        </p:spPr>
      </p:pic>
      <p:sp>
        <p:nvSpPr>
          <p:cNvPr id="11" name="Rectangle 10"/>
          <p:cNvSpPr/>
          <p:nvPr/>
        </p:nvSpPr>
        <p:spPr bwMode="auto">
          <a:xfrm>
            <a:off x="1601244" y="4893230"/>
            <a:ext cx="2219194" cy="44285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9782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038" y="5128455"/>
            <a:ext cx="8524875" cy="88099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4752975" cy="4171950"/>
          </a:xfrm>
          <a:prstGeom prst="rect">
            <a:avLst/>
          </a:prstGeom>
        </p:spPr>
      </p:pic>
      <p:sp>
        <p:nvSpPr>
          <p:cNvPr id="5" name="Rectangle 4"/>
          <p:cNvSpPr/>
          <p:nvPr/>
        </p:nvSpPr>
        <p:spPr bwMode="auto">
          <a:xfrm>
            <a:off x="561910" y="4096010"/>
            <a:ext cx="3995802" cy="237995"/>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83309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066" y="5224328"/>
            <a:ext cx="8524875" cy="344622"/>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9300"/>
            <a:ext cx="4752975" cy="4171950"/>
          </a:xfrm>
          <a:prstGeom prst="rect">
            <a:avLst/>
          </a:prstGeom>
        </p:spPr>
      </p:pic>
      <p:sp>
        <p:nvSpPr>
          <p:cNvPr id="5" name="Rectangle 4"/>
          <p:cNvSpPr/>
          <p:nvPr/>
        </p:nvSpPr>
        <p:spPr bwMode="auto">
          <a:xfrm>
            <a:off x="295275" y="1791221"/>
            <a:ext cx="3995802" cy="237995"/>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02250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4752975" cy="4171950"/>
          </a:xfrm>
          <a:prstGeom prst="rect">
            <a:avLst/>
          </a:prstGeom>
        </p:spPr>
      </p:pic>
      <p:sp>
        <p:nvSpPr>
          <p:cNvPr id="5" name="Rectangle 4"/>
          <p:cNvSpPr/>
          <p:nvPr/>
        </p:nvSpPr>
        <p:spPr bwMode="auto">
          <a:xfrm>
            <a:off x="564292" y="2304789"/>
            <a:ext cx="3995802" cy="237995"/>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7592" y="4951393"/>
            <a:ext cx="8524875" cy="1235113"/>
          </a:xfrm>
        </p:spPr>
      </p:pic>
      <p:sp>
        <p:nvSpPr>
          <p:cNvPr id="8" name="Rectangle 7"/>
          <p:cNvSpPr/>
          <p:nvPr/>
        </p:nvSpPr>
        <p:spPr bwMode="auto">
          <a:xfrm>
            <a:off x="207591" y="5298510"/>
            <a:ext cx="8524875" cy="887996"/>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60003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4752975" cy="4171950"/>
          </a:xfrm>
          <a:prstGeom prst="rect">
            <a:avLst/>
          </a:prstGeom>
        </p:spPr>
      </p:pic>
      <p:sp>
        <p:nvSpPr>
          <p:cNvPr id="5" name="Rectangle 4"/>
          <p:cNvSpPr/>
          <p:nvPr/>
        </p:nvSpPr>
        <p:spPr bwMode="auto">
          <a:xfrm>
            <a:off x="564292" y="2597279"/>
            <a:ext cx="3995802" cy="237995"/>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0537" y="5436508"/>
            <a:ext cx="8524875" cy="351820"/>
          </a:xfrm>
        </p:spPr>
      </p:pic>
    </p:spTree>
    <p:extLst>
      <p:ext uri="{BB962C8B-B14F-4D97-AF65-F5344CB8AC3E}">
        <p14:creationId xmlns:p14="http://schemas.microsoft.com/office/powerpoint/2010/main" val="2482414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4752975" cy="4171950"/>
          </a:xfrm>
          <a:prstGeom prst="rect">
            <a:avLst/>
          </a:prstGeom>
        </p:spPr>
      </p:pic>
      <p:sp>
        <p:nvSpPr>
          <p:cNvPr id="5" name="Rectangle 4"/>
          <p:cNvSpPr/>
          <p:nvPr/>
        </p:nvSpPr>
        <p:spPr bwMode="auto">
          <a:xfrm>
            <a:off x="564292" y="2597279"/>
            <a:ext cx="3995802" cy="237995"/>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0537" y="5202416"/>
            <a:ext cx="8524875" cy="733068"/>
          </a:xfrm>
        </p:spPr>
      </p:pic>
    </p:spTree>
    <p:extLst>
      <p:ext uri="{BB962C8B-B14F-4D97-AF65-F5344CB8AC3E}">
        <p14:creationId xmlns:p14="http://schemas.microsoft.com/office/powerpoint/2010/main" val="4034339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275" y="3268010"/>
            <a:ext cx="8524875" cy="755368"/>
          </a:xfrm>
        </p:spPr>
      </p:pic>
      <p:sp>
        <p:nvSpPr>
          <p:cNvPr id="7" name="TextBox 6"/>
          <p:cNvSpPr txBox="1"/>
          <p:nvPr/>
        </p:nvSpPr>
        <p:spPr>
          <a:xfrm>
            <a:off x="4747364" y="3268010"/>
            <a:ext cx="1568058" cy="400110"/>
          </a:xfrm>
          <a:prstGeom prst="rect">
            <a:avLst/>
          </a:prstGeom>
          <a:noFill/>
        </p:spPr>
        <p:txBody>
          <a:bodyPr wrap="none" rtlCol="0">
            <a:spAutoFit/>
          </a:bodyPr>
          <a:lstStyle/>
          <a:p>
            <a:r>
              <a:rPr lang="en-US" altLang="zh-CN" dirty="0"/>
              <a:t>Clean</a:t>
            </a:r>
            <a:r>
              <a:rPr lang="zh-CN" altLang="en-US" dirty="0"/>
              <a:t> </a:t>
            </a:r>
            <a:r>
              <a:rPr lang="en-US" altLang="zh-CN" dirty="0"/>
              <a:t>Stack</a:t>
            </a:r>
            <a:endParaRPr lang="en-US" dirty="0"/>
          </a:p>
        </p:txBody>
      </p:sp>
    </p:spTree>
    <p:extLst>
      <p:ext uri="{BB962C8B-B14F-4D97-AF65-F5344CB8AC3E}">
        <p14:creationId xmlns:p14="http://schemas.microsoft.com/office/powerpoint/2010/main" val="2396441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275" y="3268010"/>
            <a:ext cx="8524875" cy="755368"/>
          </a:xfrm>
        </p:spPr>
      </p:pic>
      <p:sp>
        <p:nvSpPr>
          <p:cNvPr id="7" name="TextBox 6"/>
          <p:cNvSpPr txBox="1"/>
          <p:nvPr/>
        </p:nvSpPr>
        <p:spPr>
          <a:xfrm>
            <a:off x="4747364" y="3268010"/>
            <a:ext cx="1568058" cy="400110"/>
          </a:xfrm>
          <a:prstGeom prst="rect">
            <a:avLst/>
          </a:prstGeom>
          <a:noFill/>
        </p:spPr>
        <p:txBody>
          <a:bodyPr wrap="none" rtlCol="0">
            <a:spAutoFit/>
          </a:bodyPr>
          <a:lstStyle/>
          <a:p>
            <a:r>
              <a:rPr lang="en-US" altLang="zh-CN" dirty="0"/>
              <a:t>Clean</a:t>
            </a:r>
            <a:r>
              <a:rPr lang="zh-CN" altLang="en-US" dirty="0"/>
              <a:t> </a:t>
            </a:r>
            <a:r>
              <a:rPr lang="en-US" altLang="zh-CN" dirty="0"/>
              <a:t>Stack</a:t>
            </a:r>
            <a:endParaRPr lang="en-US" dirty="0"/>
          </a:p>
        </p:txBody>
      </p:sp>
    </p:spTree>
    <p:extLst>
      <p:ext uri="{BB962C8B-B14F-4D97-AF65-F5344CB8AC3E}">
        <p14:creationId xmlns:p14="http://schemas.microsoft.com/office/powerpoint/2010/main" val="1400958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0537" y="5216796"/>
            <a:ext cx="8524875" cy="704308"/>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9300"/>
            <a:ext cx="4752975" cy="4171950"/>
          </a:xfrm>
          <a:prstGeom prst="rect">
            <a:avLst/>
          </a:prstGeom>
        </p:spPr>
      </p:pic>
      <p:sp>
        <p:nvSpPr>
          <p:cNvPr id="5" name="Rectangle 4"/>
          <p:cNvSpPr/>
          <p:nvPr/>
        </p:nvSpPr>
        <p:spPr bwMode="auto">
          <a:xfrm>
            <a:off x="792859" y="4096010"/>
            <a:ext cx="1812555" cy="288100"/>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178143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 Register</a:t>
            </a:r>
          </a:p>
          <a:p>
            <a:r>
              <a:rPr lang="en-US" dirty="0"/>
              <a:t>+ `</a:t>
            </a:r>
            <a:r>
              <a:rPr lang="en-US" dirty="0" err="1"/>
              <a:t>esp</a:t>
            </a:r>
            <a:r>
              <a:rPr lang="en-US" dirty="0"/>
              <a:t>` `</a:t>
            </a:r>
            <a:r>
              <a:rPr lang="en-US" dirty="0" err="1"/>
              <a:t>ebp</a:t>
            </a:r>
            <a:r>
              <a:rPr lang="en-US" dirty="0"/>
              <a:t>` `</a:t>
            </a:r>
            <a:r>
              <a:rPr lang="en-US" dirty="0" err="1"/>
              <a:t>esi</a:t>
            </a:r>
            <a:r>
              <a:rPr lang="en-US" dirty="0"/>
              <a:t>` `</a:t>
            </a:r>
            <a:r>
              <a:rPr lang="en-US" dirty="0" err="1"/>
              <a:t>edi</a:t>
            </a:r>
            <a:r>
              <a:rPr lang="en-US" dirty="0"/>
              <a:t>` - </a:t>
            </a:r>
            <a:r>
              <a:rPr lang="en-US" i="1" dirty="0">
                <a:solidFill>
                  <a:srgbClr val="FF0000"/>
                </a:solidFill>
              </a:rPr>
              <a:t>DWORD 8 Byte (32-bit)</a:t>
            </a:r>
          </a:p>
          <a:p>
            <a:r>
              <a:rPr lang="en-US" dirty="0"/>
              <a:t>+ `</a:t>
            </a:r>
            <a:r>
              <a:rPr lang="en-US" dirty="0" err="1"/>
              <a:t>sp</a:t>
            </a:r>
            <a:r>
              <a:rPr lang="en-US" dirty="0"/>
              <a:t>` `</a:t>
            </a:r>
            <a:r>
              <a:rPr lang="en-US" dirty="0" err="1"/>
              <a:t>bp</a:t>
            </a:r>
            <a:r>
              <a:rPr lang="en-US" dirty="0"/>
              <a:t>` `</a:t>
            </a:r>
            <a:r>
              <a:rPr lang="en-US" dirty="0" err="1"/>
              <a:t>si</a:t>
            </a:r>
            <a:r>
              <a:rPr lang="en-US" dirty="0"/>
              <a:t>` `di` - WORD (16-bit) - </a:t>
            </a:r>
            <a:r>
              <a:rPr lang="en-US" altLang="zh-CN" i="1" dirty="0">
                <a:solidFill>
                  <a:srgbClr val="FF0000"/>
                </a:solidFill>
              </a:rPr>
              <a:t>rarely</a:t>
            </a:r>
            <a:r>
              <a:rPr lang="zh-CN" altLang="en-US" i="1" dirty="0">
                <a:solidFill>
                  <a:srgbClr val="FF0000"/>
                </a:solidFill>
              </a:rPr>
              <a:t> </a:t>
            </a:r>
            <a:r>
              <a:rPr lang="en-US" altLang="zh-CN" i="1" dirty="0">
                <a:solidFill>
                  <a:srgbClr val="FF0000"/>
                </a:solidFill>
              </a:rPr>
              <a:t>used</a:t>
            </a:r>
            <a:endParaRPr lang="en-US" i="1" dirty="0">
              <a:solidFill>
                <a:srgbClr val="FF0000"/>
              </a:solidFill>
            </a:endParaRPr>
          </a:p>
          <a:p>
            <a:r>
              <a:rPr lang="en-US" dirty="0"/>
              <a:t>+ \[</a:t>
            </a:r>
            <a:r>
              <a:rPr lang="en-US" dirty="0" err="1"/>
              <a:t>esp</a:t>
            </a:r>
            <a:r>
              <a:rPr lang="en-US" dirty="0"/>
              <a:t>, </a:t>
            </a:r>
            <a:r>
              <a:rPr lang="en-US" dirty="0" err="1"/>
              <a:t>ebp</a:t>
            </a:r>
            <a:r>
              <a:rPr lang="en-US" dirty="0"/>
              <a:t>\] - </a:t>
            </a:r>
            <a:r>
              <a:rPr lang="en-US" altLang="zh-CN" i="1" dirty="0">
                <a:solidFill>
                  <a:srgbClr val="FF0000"/>
                </a:solidFill>
              </a:rPr>
              <a:t>mark</a:t>
            </a:r>
            <a:r>
              <a:rPr lang="zh-CN" altLang="en-US" i="1" dirty="0">
                <a:solidFill>
                  <a:srgbClr val="FF0000"/>
                </a:solidFill>
              </a:rPr>
              <a:t> </a:t>
            </a:r>
            <a:r>
              <a:rPr lang="en-US" altLang="zh-CN" i="1" dirty="0">
                <a:solidFill>
                  <a:srgbClr val="FF0000"/>
                </a:solidFill>
              </a:rPr>
              <a:t>the</a:t>
            </a:r>
            <a:r>
              <a:rPr lang="zh-CN" altLang="en-US" i="1" dirty="0">
                <a:solidFill>
                  <a:srgbClr val="FF0000"/>
                </a:solidFill>
              </a:rPr>
              <a:t> </a:t>
            </a:r>
            <a:r>
              <a:rPr lang="en-US" altLang="zh-CN" i="1" dirty="0">
                <a:solidFill>
                  <a:srgbClr val="FF0000"/>
                </a:solidFill>
              </a:rPr>
              <a:t>range</a:t>
            </a:r>
            <a:r>
              <a:rPr lang="zh-CN" altLang="en-US" i="1" dirty="0">
                <a:solidFill>
                  <a:srgbClr val="FF0000"/>
                </a:solidFill>
              </a:rPr>
              <a:t> </a:t>
            </a:r>
            <a:r>
              <a:rPr lang="en-US" altLang="zh-CN" i="1" dirty="0">
                <a:solidFill>
                  <a:srgbClr val="FF0000"/>
                </a:solidFill>
              </a:rPr>
              <a:t>of</a:t>
            </a:r>
            <a:r>
              <a:rPr lang="zh-CN" altLang="en-US" i="1" dirty="0">
                <a:solidFill>
                  <a:srgbClr val="FF0000"/>
                </a:solidFill>
              </a:rPr>
              <a:t> </a:t>
            </a:r>
            <a:r>
              <a:rPr lang="en-US" altLang="zh-CN" b="1" i="1" dirty="0">
                <a:solidFill>
                  <a:srgbClr val="FF0000"/>
                </a:solidFill>
              </a:rPr>
              <a:t>stack</a:t>
            </a:r>
            <a:r>
              <a:rPr lang="zh-CN" altLang="en-US" b="1" i="1" dirty="0">
                <a:solidFill>
                  <a:srgbClr val="FF0000"/>
                </a:solidFill>
              </a:rPr>
              <a:t> </a:t>
            </a:r>
            <a:r>
              <a:rPr lang="en-US" altLang="zh-CN" b="1" i="1" dirty="0">
                <a:solidFill>
                  <a:srgbClr val="FF0000"/>
                </a:solidFill>
              </a:rPr>
              <a:t>frame</a:t>
            </a:r>
            <a:endParaRPr lang="en-US" b="1" i="1" dirty="0">
              <a:solidFill>
                <a:srgbClr val="FF0000"/>
              </a:solidFill>
            </a:endParaRPr>
          </a:p>
          <a:p>
            <a:br>
              <a:rPr lang="en-US" dirty="0"/>
            </a:br>
            <a:endParaRPr lang="en-US" dirty="0"/>
          </a:p>
          <a:p>
            <a:r>
              <a:rPr lang="en-US" dirty="0"/>
              <a:t>## Other Register</a:t>
            </a:r>
          </a:p>
          <a:p>
            <a:r>
              <a:rPr lang="en-US" dirty="0"/>
              <a:t>+ `</a:t>
            </a:r>
            <a:r>
              <a:rPr lang="en-US" dirty="0" err="1"/>
              <a:t>eip</a:t>
            </a:r>
            <a:r>
              <a:rPr lang="en-US" dirty="0"/>
              <a:t>` - </a:t>
            </a:r>
            <a:r>
              <a:rPr lang="en-US" i="1" dirty="0">
                <a:solidFill>
                  <a:srgbClr val="FF0000"/>
                </a:solidFill>
              </a:rPr>
              <a:t>Program counter</a:t>
            </a:r>
            <a:r>
              <a:rPr lang="en-US" altLang="zh-CN" i="1" dirty="0">
                <a:solidFill>
                  <a:srgbClr val="FF0000"/>
                </a:solidFill>
              </a:rPr>
              <a:t>,</a:t>
            </a:r>
            <a:r>
              <a:rPr lang="zh-CN" altLang="en-US" i="1" dirty="0">
                <a:solidFill>
                  <a:srgbClr val="FF0000"/>
                </a:solidFill>
              </a:rPr>
              <a:t> </a:t>
            </a:r>
            <a:r>
              <a:rPr lang="en-US" altLang="zh-CN" i="1" dirty="0">
                <a:solidFill>
                  <a:srgbClr val="FF0000"/>
                </a:solidFill>
              </a:rPr>
              <a:t>pointing</a:t>
            </a:r>
            <a:r>
              <a:rPr lang="zh-CN" altLang="en-US" i="1" dirty="0">
                <a:solidFill>
                  <a:srgbClr val="FF0000"/>
                </a:solidFill>
              </a:rPr>
              <a:t> </a:t>
            </a:r>
            <a:r>
              <a:rPr lang="en-US" altLang="zh-CN" i="1" dirty="0">
                <a:solidFill>
                  <a:srgbClr val="FF0000"/>
                </a:solidFill>
              </a:rPr>
              <a:t>to</a:t>
            </a:r>
            <a:r>
              <a:rPr lang="zh-CN" altLang="en-US" i="1" dirty="0">
                <a:solidFill>
                  <a:srgbClr val="FF0000"/>
                </a:solidFill>
              </a:rPr>
              <a:t> </a:t>
            </a:r>
            <a:r>
              <a:rPr lang="en-US" altLang="zh-CN" i="1" dirty="0">
                <a:solidFill>
                  <a:srgbClr val="FF0000"/>
                </a:solidFill>
              </a:rPr>
              <a:t>the</a:t>
            </a:r>
            <a:r>
              <a:rPr lang="zh-CN" altLang="en-US" i="1" dirty="0">
                <a:solidFill>
                  <a:srgbClr val="FF0000"/>
                </a:solidFill>
              </a:rPr>
              <a:t> </a:t>
            </a:r>
            <a:r>
              <a:rPr lang="en-US" altLang="zh-CN" i="1" dirty="0">
                <a:solidFill>
                  <a:srgbClr val="FF0000"/>
                </a:solidFill>
              </a:rPr>
              <a:t>current</a:t>
            </a:r>
            <a:r>
              <a:rPr lang="zh-CN" altLang="en-US" i="1" dirty="0">
                <a:solidFill>
                  <a:srgbClr val="FF0000"/>
                </a:solidFill>
              </a:rPr>
              <a:t> </a:t>
            </a:r>
            <a:r>
              <a:rPr lang="en-US" altLang="zh-CN" i="1" dirty="0">
                <a:solidFill>
                  <a:srgbClr val="FF0000"/>
                </a:solidFill>
              </a:rPr>
              <a:t>line</a:t>
            </a:r>
            <a:endParaRPr lang="en-US" i="1" dirty="0">
              <a:solidFill>
                <a:srgbClr val="FF0000"/>
              </a:solidFill>
            </a:endParaRPr>
          </a:p>
          <a:p>
            <a:r>
              <a:rPr lang="en-US" dirty="0"/>
              <a:t>+ `</a:t>
            </a:r>
            <a:r>
              <a:rPr lang="en-US" dirty="0" err="1"/>
              <a:t>eflags</a:t>
            </a:r>
            <a:r>
              <a:rPr lang="en-US" dirty="0"/>
              <a:t>` -</a:t>
            </a:r>
            <a:r>
              <a:rPr lang="en-US" i="1" dirty="0">
                <a:solidFill>
                  <a:srgbClr val="FF0000"/>
                </a:solidFill>
              </a:rPr>
              <a:t> </a:t>
            </a:r>
            <a:r>
              <a:rPr lang="en-US" altLang="zh-CN" i="1" dirty="0">
                <a:solidFill>
                  <a:srgbClr val="FF0000"/>
                </a:solidFill>
              </a:rPr>
              <a:t>cannot</a:t>
            </a:r>
            <a:r>
              <a:rPr lang="zh-CN" altLang="en-US" i="1" dirty="0">
                <a:solidFill>
                  <a:srgbClr val="FF0000"/>
                </a:solidFill>
              </a:rPr>
              <a:t> </a:t>
            </a:r>
            <a:r>
              <a:rPr lang="en-US" altLang="zh-CN" i="1" dirty="0">
                <a:solidFill>
                  <a:srgbClr val="FF0000"/>
                </a:solidFill>
              </a:rPr>
              <a:t>change</a:t>
            </a:r>
            <a:r>
              <a:rPr lang="zh-CN" altLang="en-US" i="1" dirty="0">
                <a:solidFill>
                  <a:srgbClr val="FF0000"/>
                </a:solidFill>
              </a:rPr>
              <a:t> </a:t>
            </a:r>
            <a:r>
              <a:rPr lang="en-US" altLang="zh-CN" i="1" dirty="0">
                <a:solidFill>
                  <a:srgbClr val="FF0000"/>
                </a:solidFill>
              </a:rPr>
              <a:t>the</a:t>
            </a:r>
            <a:r>
              <a:rPr lang="zh-CN" altLang="en-US" i="1" dirty="0">
                <a:solidFill>
                  <a:srgbClr val="FF0000"/>
                </a:solidFill>
              </a:rPr>
              <a:t> </a:t>
            </a:r>
            <a:r>
              <a:rPr lang="en-US" altLang="zh-CN" i="1" dirty="0">
                <a:solidFill>
                  <a:srgbClr val="FF0000"/>
                </a:solidFill>
              </a:rPr>
              <a:t>value</a:t>
            </a:r>
            <a:r>
              <a:rPr lang="zh-CN" altLang="en-US" i="1" dirty="0">
                <a:solidFill>
                  <a:srgbClr val="FF0000"/>
                </a:solidFill>
              </a:rPr>
              <a:t> </a:t>
            </a:r>
            <a:r>
              <a:rPr lang="en-US" altLang="zh-CN" i="1" dirty="0">
                <a:solidFill>
                  <a:srgbClr val="FF0000"/>
                </a:solidFill>
              </a:rPr>
              <a:t>directly,</a:t>
            </a:r>
            <a:r>
              <a:rPr lang="zh-CN" altLang="en-US" i="1" dirty="0">
                <a:solidFill>
                  <a:srgbClr val="FF0000"/>
                </a:solidFill>
              </a:rPr>
              <a:t> </a:t>
            </a:r>
            <a:r>
              <a:rPr lang="en-US" altLang="zh-CN" i="1" dirty="0">
                <a:solidFill>
                  <a:srgbClr val="FF0000"/>
                </a:solidFill>
              </a:rPr>
              <a:t>store</a:t>
            </a:r>
            <a:r>
              <a:rPr lang="zh-CN" altLang="en-US" i="1" dirty="0">
                <a:solidFill>
                  <a:srgbClr val="FF0000"/>
                </a:solidFill>
              </a:rPr>
              <a:t> </a:t>
            </a:r>
            <a:r>
              <a:rPr lang="en-US" altLang="zh-CN" i="1" dirty="0">
                <a:solidFill>
                  <a:srgbClr val="FF0000"/>
                </a:solidFill>
              </a:rPr>
              <a:t>the</a:t>
            </a:r>
            <a:r>
              <a:rPr lang="zh-CN" altLang="en-US" i="1" dirty="0">
                <a:solidFill>
                  <a:srgbClr val="FF0000"/>
                </a:solidFill>
              </a:rPr>
              <a:t> </a:t>
            </a:r>
            <a:r>
              <a:rPr lang="en-US" altLang="zh-CN" i="1" dirty="0">
                <a:solidFill>
                  <a:srgbClr val="FF0000"/>
                </a:solidFill>
              </a:rPr>
              <a:t>instruction</a:t>
            </a:r>
            <a:r>
              <a:rPr lang="zh-CN" altLang="en-US" i="1" dirty="0">
                <a:solidFill>
                  <a:srgbClr val="FF0000"/>
                </a:solidFill>
              </a:rPr>
              <a:t> </a:t>
            </a:r>
            <a:r>
              <a:rPr lang="en-US" altLang="zh-CN" i="1" dirty="0">
                <a:solidFill>
                  <a:srgbClr val="FF0000"/>
                </a:solidFill>
              </a:rPr>
              <a:t>result</a:t>
            </a:r>
            <a:r>
              <a:rPr lang="zh-CN" altLang="en-US" i="1" dirty="0">
                <a:solidFill>
                  <a:srgbClr val="FF0000"/>
                </a:solidFill>
              </a:rPr>
              <a:t> </a:t>
            </a:r>
            <a:endParaRPr lang="en-US" i="1" dirty="0">
              <a:solidFill>
                <a:srgbClr val="FF0000"/>
              </a:solidFill>
            </a:endParaRPr>
          </a:p>
          <a:p>
            <a:r>
              <a:rPr lang="en-US" dirty="0"/>
              <a:t>+ `</a:t>
            </a:r>
            <a:r>
              <a:rPr lang="en-US" dirty="0" err="1"/>
              <a:t>cs`</a:t>
            </a:r>
            <a:r>
              <a:rPr lang="en-US" dirty="0"/>
              <a:t> `</a:t>
            </a:r>
            <a:r>
              <a:rPr lang="en-US" dirty="0" err="1"/>
              <a:t>ss`</a:t>
            </a:r>
            <a:r>
              <a:rPr lang="en-US" dirty="0"/>
              <a:t> `ds` `</a:t>
            </a:r>
            <a:r>
              <a:rPr lang="en-US" dirty="0" err="1"/>
              <a:t>es`</a:t>
            </a:r>
            <a:r>
              <a:rPr lang="en-US" dirty="0"/>
              <a:t> `</a:t>
            </a:r>
            <a:r>
              <a:rPr lang="en-US" dirty="0" err="1"/>
              <a:t>fs`</a:t>
            </a:r>
            <a:r>
              <a:rPr lang="en-US" dirty="0"/>
              <a:t> `</a:t>
            </a:r>
            <a:r>
              <a:rPr lang="en-US" dirty="0" err="1"/>
              <a:t>gs`</a:t>
            </a:r>
            <a:r>
              <a:rPr lang="en-US" dirty="0"/>
              <a:t> -</a:t>
            </a:r>
            <a:r>
              <a:rPr lang="en-US" i="1" dirty="0">
                <a:solidFill>
                  <a:srgbClr val="FF0000"/>
                </a:solidFill>
              </a:rPr>
              <a:t> segment register</a:t>
            </a:r>
          </a:p>
          <a:p>
            <a:endParaRPr lang="en-US" dirty="0"/>
          </a:p>
        </p:txBody>
      </p:sp>
    </p:spTree>
    <p:extLst>
      <p:ext uri="{BB962C8B-B14F-4D97-AF65-F5344CB8AC3E}">
        <p14:creationId xmlns:p14="http://schemas.microsoft.com/office/powerpoint/2010/main" val="13114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4752975" cy="4171950"/>
          </a:xfrm>
          <a:prstGeom prst="rect">
            <a:avLst/>
          </a:prstGeom>
        </p:spPr>
      </p:pic>
      <p:sp>
        <p:nvSpPr>
          <p:cNvPr id="5" name="Rectangle 4"/>
          <p:cNvSpPr/>
          <p:nvPr/>
        </p:nvSpPr>
        <p:spPr bwMode="auto">
          <a:xfrm>
            <a:off x="730229" y="4359056"/>
            <a:ext cx="1812555" cy="288100"/>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0038" y="5181600"/>
            <a:ext cx="5562600" cy="774700"/>
          </a:xfrm>
        </p:spPr>
      </p:pic>
      <p:sp>
        <p:nvSpPr>
          <p:cNvPr id="8" name="Left Arrow 7"/>
          <p:cNvSpPr/>
          <p:nvPr/>
        </p:nvSpPr>
        <p:spPr bwMode="auto">
          <a:xfrm>
            <a:off x="5606083" y="5093918"/>
            <a:ext cx="513110" cy="38735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TextBox 8"/>
          <p:cNvSpPr txBox="1"/>
          <p:nvPr/>
        </p:nvSpPr>
        <p:spPr>
          <a:xfrm>
            <a:off x="6237962" y="4921250"/>
            <a:ext cx="2489784" cy="1015663"/>
          </a:xfrm>
          <a:prstGeom prst="rect">
            <a:avLst/>
          </a:prstGeom>
          <a:noFill/>
        </p:spPr>
        <p:txBody>
          <a:bodyPr wrap="none" rtlCol="0">
            <a:spAutoFit/>
          </a:bodyPr>
          <a:lstStyle/>
          <a:p>
            <a:r>
              <a:rPr lang="en-US" altLang="zh-CN" dirty="0"/>
              <a:t>Set</a:t>
            </a:r>
            <a:r>
              <a:rPr lang="zh-CN" altLang="en-US" dirty="0"/>
              <a:t> </a:t>
            </a:r>
            <a:r>
              <a:rPr lang="en-US" altLang="zh-CN" dirty="0"/>
              <a:t>EAX</a:t>
            </a:r>
            <a:r>
              <a:rPr lang="zh-CN" altLang="en-US" dirty="0"/>
              <a:t> </a:t>
            </a:r>
            <a:r>
              <a:rPr lang="mr-IN" altLang="zh-CN" dirty="0"/>
              <a:t>–</a:t>
            </a:r>
            <a:r>
              <a:rPr lang="en-US" altLang="zh-CN" dirty="0"/>
              <a:t>&gt;</a:t>
            </a:r>
            <a:r>
              <a:rPr lang="zh-CN" altLang="en-US" dirty="0"/>
              <a:t> </a:t>
            </a:r>
            <a:r>
              <a:rPr lang="en-US" altLang="zh-CN" dirty="0"/>
              <a:t>0</a:t>
            </a:r>
          </a:p>
          <a:p>
            <a:r>
              <a:rPr lang="en-US" altLang="zh-CN" dirty="0"/>
              <a:t>Faster</a:t>
            </a:r>
            <a:r>
              <a:rPr lang="zh-CN" altLang="en-US" dirty="0"/>
              <a:t> </a:t>
            </a:r>
            <a:r>
              <a:rPr lang="en-US" altLang="zh-CN" dirty="0"/>
              <a:t>than</a:t>
            </a:r>
            <a:r>
              <a:rPr lang="zh-CN" altLang="en-US" dirty="0"/>
              <a:t> </a:t>
            </a:r>
            <a:endParaRPr lang="en-US" altLang="zh-CN" dirty="0"/>
          </a:p>
          <a:p>
            <a:r>
              <a:rPr lang="en-US" dirty="0"/>
              <a:t>	</a:t>
            </a:r>
            <a:r>
              <a:rPr lang="en-US" altLang="zh-CN" dirty="0"/>
              <a:t>MOV</a:t>
            </a:r>
            <a:r>
              <a:rPr lang="zh-CN" altLang="en-US" dirty="0"/>
              <a:t> </a:t>
            </a:r>
            <a:r>
              <a:rPr lang="en-US" altLang="zh-CN" dirty="0"/>
              <a:t>EAX,0</a:t>
            </a:r>
            <a:endParaRPr lang="en-US" dirty="0"/>
          </a:p>
        </p:txBody>
      </p:sp>
    </p:spTree>
    <p:extLst>
      <p:ext uri="{BB962C8B-B14F-4D97-AF65-F5344CB8AC3E}">
        <p14:creationId xmlns:p14="http://schemas.microsoft.com/office/powerpoint/2010/main" val="2505840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dirty="0"/>
          </a:p>
        </p:txBody>
      </p:sp>
      <p:sp>
        <p:nvSpPr>
          <p:cNvPr id="4" name="TextBox 5"/>
          <p:cNvSpPr txBox="1"/>
          <p:nvPr/>
        </p:nvSpPr>
        <p:spPr>
          <a:xfrm>
            <a:off x="3307988" y="2373119"/>
            <a:ext cx="2420104" cy="1015663"/>
          </a:xfrm>
          <a:prstGeom prst="rect">
            <a:avLst/>
          </a:prstGeom>
          <a:noFill/>
        </p:spPr>
        <p:txBody>
          <a:bodyPr wrap="none" rtlCol="0">
            <a:spAutoFit/>
          </a:bodyPr>
          <a:lstStyle/>
          <a:p>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Q &amp; A</a:t>
            </a:r>
          </a:p>
        </p:txBody>
      </p:sp>
      <p:pic>
        <p:nvPicPr>
          <p:cNvPr id="5" name="Picture 9" descr="imgres.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35411" y="3385498"/>
            <a:ext cx="1662089" cy="1654702"/>
          </a:xfrm>
          <a:prstGeom prst="rect">
            <a:avLst/>
          </a:prstGeom>
        </p:spPr>
      </p:pic>
    </p:spTree>
    <p:extLst>
      <p:ext uri="{BB962C8B-B14F-4D97-AF65-F5344CB8AC3E}">
        <p14:creationId xmlns:p14="http://schemas.microsoft.com/office/powerpoint/2010/main" val="982846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a:t>
            </a:r>
            <a:r>
              <a:rPr lang="en-US" dirty="0"/>
              <a:t>tatus and </a:t>
            </a:r>
            <a:r>
              <a:rPr lang="en-US" altLang="zh-CN" dirty="0"/>
              <a:t>C</a:t>
            </a:r>
            <a:r>
              <a:rPr lang="en-US" dirty="0"/>
              <a:t>ontrol </a:t>
            </a:r>
            <a:r>
              <a:rPr lang="en-US" altLang="zh-CN" dirty="0"/>
              <a:t>R</a:t>
            </a:r>
            <a:r>
              <a:rPr lang="en-US" dirty="0"/>
              <a:t>egisters</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824" y="749300"/>
            <a:ext cx="6365176" cy="5224051"/>
          </a:xfrm>
          <a:prstGeom prst="rect">
            <a:avLst/>
          </a:prstGeom>
        </p:spPr>
      </p:pic>
      <p:sp>
        <p:nvSpPr>
          <p:cNvPr id="5" name="Right Arrow 4"/>
          <p:cNvSpPr/>
          <p:nvPr/>
        </p:nvSpPr>
        <p:spPr bwMode="auto">
          <a:xfrm rot="19508705">
            <a:off x="2086408" y="4658908"/>
            <a:ext cx="1294411" cy="403761"/>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ight Arrow 5"/>
          <p:cNvSpPr/>
          <p:nvPr/>
        </p:nvSpPr>
        <p:spPr bwMode="auto">
          <a:xfrm rot="1043553">
            <a:off x="1908931" y="3581656"/>
            <a:ext cx="1294411" cy="403761"/>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7" name="Right Arrow 6"/>
          <p:cNvSpPr/>
          <p:nvPr/>
        </p:nvSpPr>
        <p:spPr bwMode="auto">
          <a:xfrm rot="1760850">
            <a:off x="1196484" y="2351070"/>
            <a:ext cx="2071600" cy="403761"/>
          </a:xfrm>
          <a:prstGeom prst="rightArrow">
            <a:avLst>
              <a:gd name="adj1" fmla="val 33341"/>
              <a:gd name="adj2" fmla="val 50000"/>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p:cNvSpPr/>
          <p:nvPr/>
        </p:nvSpPr>
        <p:spPr bwMode="auto">
          <a:xfrm>
            <a:off x="3218213" y="3113290"/>
            <a:ext cx="1413163" cy="167873"/>
          </a:xfrm>
          <a:prstGeom prst="rect">
            <a:avLst/>
          </a:prstGeom>
          <a:no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p:cNvSpPr/>
          <p:nvPr/>
        </p:nvSpPr>
        <p:spPr bwMode="auto">
          <a:xfrm>
            <a:off x="3218213" y="3881451"/>
            <a:ext cx="1413163" cy="167873"/>
          </a:xfrm>
          <a:prstGeom prst="rect">
            <a:avLst/>
          </a:prstGeom>
          <a:no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ectangle 9"/>
          <p:cNvSpPr/>
          <p:nvPr/>
        </p:nvSpPr>
        <p:spPr bwMode="auto">
          <a:xfrm>
            <a:off x="3218212" y="4353803"/>
            <a:ext cx="1413163" cy="167873"/>
          </a:xfrm>
          <a:prstGeom prst="rect">
            <a:avLst/>
          </a:prstGeom>
          <a:no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2" name="TextBox 11"/>
          <p:cNvSpPr txBox="1"/>
          <p:nvPr/>
        </p:nvSpPr>
        <p:spPr>
          <a:xfrm>
            <a:off x="88011" y="1130663"/>
            <a:ext cx="3478837" cy="73866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sz="1400" dirty="0"/>
              <a:t>Change</a:t>
            </a:r>
            <a:r>
              <a:rPr lang="zh-CN" altLang="en-US" sz="1400" dirty="0"/>
              <a:t> </a:t>
            </a:r>
            <a:r>
              <a:rPr lang="en-US" altLang="zh-CN" sz="1400" dirty="0"/>
              <a:t>to</a:t>
            </a:r>
            <a:r>
              <a:rPr lang="zh-CN" altLang="en-US" sz="1400" dirty="0"/>
              <a:t> </a:t>
            </a:r>
            <a:r>
              <a:rPr lang="en-US" altLang="zh-CN" sz="1400" dirty="0"/>
              <a:t>‘1’</a:t>
            </a:r>
            <a:r>
              <a:rPr lang="zh-CN" altLang="en-US" sz="1400" dirty="0"/>
              <a:t> </a:t>
            </a:r>
            <a:r>
              <a:rPr lang="en-US" altLang="zh-CN" sz="1400" dirty="0"/>
              <a:t>if:</a:t>
            </a:r>
          </a:p>
          <a:p>
            <a:pPr marL="342900" indent="-342900">
              <a:buFont typeface="Arial" charset="0"/>
              <a:buChar char="•"/>
            </a:pPr>
            <a:r>
              <a:rPr lang="en-US" altLang="zh-CN" sz="1400" dirty="0"/>
              <a:t>Signed</a:t>
            </a:r>
            <a:r>
              <a:rPr lang="zh-CN" altLang="en-US" sz="1400" dirty="0"/>
              <a:t> </a:t>
            </a:r>
            <a:r>
              <a:rPr lang="en-US" altLang="zh-CN" sz="1400" dirty="0"/>
              <a:t>integer</a:t>
            </a:r>
            <a:r>
              <a:rPr lang="zh-CN" altLang="en-US" sz="1400" dirty="0"/>
              <a:t> </a:t>
            </a:r>
            <a:r>
              <a:rPr lang="en-US" altLang="zh-CN" sz="1400" dirty="0"/>
              <a:t>overflow</a:t>
            </a:r>
          </a:p>
          <a:p>
            <a:pPr marL="342900" indent="-342900">
              <a:buFont typeface="Arial" charset="0"/>
              <a:buChar char="•"/>
            </a:pPr>
            <a:r>
              <a:rPr lang="en-US" altLang="zh-CN" sz="1400" dirty="0"/>
              <a:t>Change</a:t>
            </a:r>
            <a:r>
              <a:rPr lang="zh-CN" altLang="en-US" sz="1400" dirty="0"/>
              <a:t> </a:t>
            </a:r>
            <a:r>
              <a:rPr lang="en-US" altLang="zh-CN" sz="1400" dirty="0"/>
              <a:t>in</a:t>
            </a:r>
            <a:r>
              <a:rPr lang="zh-CN" altLang="en-US" sz="1400" dirty="0"/>
              <a:t> </a:t>
            </a:r>
            <a:r>
              <a:rPr lang="en-US" altLang="zh-CN" sz="1400" dirty="0"/>
              <a:t>MSB</a:t>
            </a:r>
            <a:r>
              <a:rPr lang="zh-CN" altLang="en-US" sz="1400" dirty="0"/>
              <a:t> </a:t>
            </a:r>
            <a:r>
              <a:rPr lang="en-US" altLang="zh-CN" sz="1400" dirty="0"/>
              <a:t>(Most</a:t>
            </a:r>
            <a:r>
              <a:rPr lang="zh-CN" altLang="en-US" sz="1400" dirty="0"/>
              <a:t> </a:t>
            </a:r>
            <a:r>
              <a:rPr lang="en-US" altLang="zh-CN" sz="1400" dirty="0"/>
              <a:t>Significant</a:t>
            </a:r>
            <a:r>
              <a:rPr lang="zh-CN" altLang="en-US" sz="1400" dirty="0"/>
              <a:t> </a:t>
            </a:r>
            <a:r>
              <a:rPr lang="en-US" altLang="zh-CN" sz="1400" dirty="0"/>
              <a:t>Bit)</a:t>
            </a:r>
            <a:endParaRPr lang="en-US" sz="1400" dirty="0"/>
          </a:p>
        </p:txBody>
      </p:sp>
      <p:sp>
        <p:nvSpPr>
          <p:cNvPr id="13" name="TextBox 12"/>
          <p:cNvSpPr txBox="1"/>
          <p:nvPr/>
        </p:nvSpPr>
        <p:spPr>
          <a:xfrm>
            <a:off x="-7113" y="3289884"/>
            <a:ext cx="2233304"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sz="1400" dirty="0"/>
              <a:t>Change</a:t>
            </a:r>
            <a:r>
              <a:rPr lang="zh-CN" altLang="en-US" sz="1400" dirty="0"/>
              <a:t> </a:t>
            </a:r>
            <a:r>
              <a:rPr lang="en-US" altLang="zh-CN" sz="1400" dirty="0"/>
              <a:t>to</a:t>
            </a:r>
            <a:r>
              <a:rPr lang="zh-CN" altLang="en-US" sz="1400" dirty="0"/>
              <a:t> </a:t>
            </a:r>
            <a:r>
              <a:rPr lang="en-US" altLang="zh-CN" sz="1400" dirty="0"/>
              <a:t>‘1’</a:t>
            </a:r>
            <a:r>
              <a:rPr lang="zh-CN" altLang="en-US" sz="1400" dirty="0"/>
              <a:t> </a:t>
            </a:r>
            <a:r>
              <a:rPr lang="en-US" altLang="zh-CN" sz="1400" dirty="0"/>
              <a:t>if:</a:t>
            </a:r>
          </a:p>
          <a:p>
            <a:pPr marL="342900" indent="-342900">
              <a:buFont typeface="Arial" charset="0"/>
              <a:buChar char="•"/>
            </a:pPr>
            <a:r>
              <a:rPr lang="en-US" altLang="zh-CN" sz="1400" dirty="0"/>
              <a:t>Calculation</a:t>
            </a:r>
            <a:r>
              <a:rPr lang="zh-CN" altLang="en-US" sz="1400" dirty="0"/>
              <a:t> </a:t>
            </a:r>
            <a:r>
              <a:rPr lang="en-US" altLang="zh-CN" sz="1400" dirty="0"/>
              <a:t>result</a:t>
            </a:r>
            <a:r>
              <a:rPr lang="zh-CN" altLang="en-US" sz="1400" dirty="0"/>
              <a:t> </a:t>
            </a:r>
            <a:r>
              <a:rPr lang="en-US" altLang="zh-CN" sz="1400" dirty="0"/>
              <a:t>is</a:t>
            </a:r>
            <a:r>
              <a:rPr lang="zh-CN" altLang="en-US" sz="1400" dirty="0"/>
              <a:t> </a:t>
            </a:r>
            <a:r>
              <a:rPr lang="en-US" altLang="zh-CN" sz="1400" dirty="0"/>
              <a:t>0</a:t>
            </a:r>
            <a:endParaRPr lang="en-US" sz="1400" dirty="0"/>
          </a:p>
        </p:txBody>
      </p:sp>
      <p:sp>
        <p:nvSpPr>
          <p:cNvPr id="14" name="TextBox 13"/>
          <p:cNvSpPr txBox="1"/>
          <p:nvPr/>
        </p:nvSpPr>
        <p:spPr>
          <a:xfrm>
            <a:off x="88011" y="4960815"/>
            <a:ext cx="2600392"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sz="1400" dirty="0"/>
              <a:t>Change</a:t>
            </a:r>
            <a:r>
              <a:rPr lang="zh-CN" altLang="en-US" sz="1400" dirty="0"/>
              <a:t> </a:t>
            </a:r>
            <a:r>
              <a:rPr lang="en-US" altLang="zh-CN" sz="1400" dirty="0"/>
              <a:t>to</a:t>
            </a:r>
            <a:r>
              <a:rPr lang="zh-CN" altLang="en-US" sz="1400" dirty="0"/>
              <a:t> </a:t>
            </a:r>
            <a:r>
              <a:rPr lang="en-US" altLang="zh-CN" sz="1400" dirty="0"/>
              <a:t>‘1’</a:t>
            </a:r>
            <a:r>
              <a:rPr lang="zh-CN" altLang="en-US" sz="1400" dirty="0"/>
              <a:t> </a:t>
            </a:r>
            <a:r>
              <a:rPr lang="en-US" altLang="zh-CN" sz="1400" dirty="0"/>
              <a:t>if:</a:t>
            </a:r>
          </a:p>
          <a:p>
            <a:pPr marL="342900" indent="-342900">
              <a:buFont typeface="Arial" charset="0"/>
              <a:buChar char="•"/>
            </a:pPr>
            <a:r>
              <a:rPr lang="en-US" altLang="zh-CN" sz="1400" dirty="0"/>
              <a:t>unsigned</a:t>
            </a:r>
            <a:r>
              <a:rPr lang="zh-CN" altLang="en-US" sz="1400" dirty="0"/>
              <a:t> </a:t>
            </a:r>
            <a:r>
              <a:rPr lang="en-US" altLang="zh-CN" sz="1400" dirty="0"/>
              <a:t>integer</a:t>
            </a:r>
            <a:r>
              <a:rPr lang="zh-CN" altLang="en-US" sz="1400" dirty="0"/>
              <a:t> </a:t>
            </a:r>
            <a:r>
              <a:rPr lang="en-US" altLang="zh-CN" sz="1400" dirty="0"/>
              <a:t>overflow</a:t>
            </a:r>
          </a:p>
        </p:txBody>
      </p:sp>
    </p:spTree>
    <p:extLst>
      <p:ext uri="{BB962C8B-B14F-4D97-AF65-F5344CB8AC3E}">
        <p14:creationId xmlns:p14="http://schemas.microsoft.com/office/powerpoint/2010/main" val="20967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heckerboard(across)">
                                      <p:cBhvr>
                                        <p:cTn id="25" dur="500"/>
                                        <p:tgtEl>
                                          <p:spTgt spid="13"/>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heckerboard(across)">
                                      <p:cBhvr>
                                        <p:cTn id="28" dur="500"/>
                                        <p:tgtEl>
                                          <p:spTgt spid="14"/>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heckerboard(across)">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109234" y="2824427"/>
            <a:ext cx="8524875" cy="43132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4800" dirty="0"/>
              <a:t>X86</a:t>
            </a:r>
            <a:r>
              <a:rPr lang="zh-CN" altLang="en-US" sz="4800" dirty="0"/>
              <a:t> </a:t>
            </a:r>
            <a:r>
              <a:rPr lang="en-US" altLang="zh-CN" sz="4800" dirty="0"/>
              <a:t>ASM</a:t>
            </a:r>
            <a:endParaRPr lang="en-US" sz="4800" dirty="0"/>
          </a:p>
        </p:txBody>
      </p:sp>
    </p:spTree>
    <p:extLst>
      <p:ext uri="{BB962C8B-B14F-4D97-AF65-F5344CB8AC3E}">
        <p14:creationId xmlns:p14="http://schemas.microsoft.com/office/powerpoint/2010/main" val="3077637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MOV</a:t>
            </a:r>
            <a:endParaRPr lang="en-US" dirty="0"/>
          </a:p>
        </p:txBody>
      </p:sp>
      <p:sp>
        <p:nvSpPr>
          <p:cNvPr id="3" name="Content Placeholder 2"/>
          <p:cNvSpPr>
            <a:spLocks noGrp="1"/>
          </p:cNvSpPr>
          <p:nvPr>
            <p:ph idx="1"/>
          </p:nvPr>
        </p:nvSpPr>
        <p:spPr/>
        <p:txBody>
          <a:bodyPr/>
          <a:lstStyle/>
          <a:p>
            <a:r>
              <a:rPr lang="en-US" dirty="0"/>
              <a:t>Move </a:t>
            </a:r>
            <a:r>
              <a:rPr lang="en-US" b="1" dirty="0" err="1"/>
              <a:t>reg</a:t>
            </a:r>
            <a:r>
              <a:rPr lang="en-US" b="1" dirty="0"/>
              <a:t>/mem</a:t>
            </a:r>
            <a:r>
              <a:rPr lang="en-US" dirty="0"/>
              <a:t> value to </a:t>
            </a:r>
            <a:r>
              <a:rPr lang="en-US" b="1" dirty="0" err="1"/>
              <a:t>reg</a:t>
            </a:r>
            <a:r>
              <a:rPr lang="en-US" b="1" dirty="0"/>
              <a:t>/mem</a:t>
            </a:r>
          </a:p>
          <a:p>
            <a:pPr lvl="1"/>
            <a:r>
              <a:rPr lang="en-US" dirty="0" err="1"/>
              <a:t>mov</a:t>
            </a:r>
            <a:r>
              <a:rPr lang="en-US" dirty="0"/>
              <a:t> A, B is "Move B to A" (A=B)</a:t>
            </a:r>
          </a:p>
          <a:p>
            <a:pPr marL="182562" lvl="1" indent="0" algn="ctr">
              <a:buNone/>
            </a:pPr>
            <a:r>
              <a:rPr lang="en-US" b="1" dirty="0" err="1"/>
              <a:t>mov</a:t>
            </a:r>
            <a:r>
              <a:rPr lang="en-US" b="1" dirty="0"/>
              <a:t> </a:t>
            </a:r>
            <a:r>
              <a:rPr lang="en-US" b="1" dirty="0" err="1"/>
              <a:t>eax</a:t>
            </a:r>
            <a:r>
              <a:rPr lang="en-US" b="1" dirty="0"/>
              <a:t>, 0x42</a:t>
            </a:r>
          </a:p>
          <a:p>
            <a:pPr marL="182562" lvl="1" indent="0" algn="ctr">
              <a:buNone/>
            </a:pPr>
            <a:r>
              <a:rPr lang="en-US" b="1" dirty="0" err="1"/>
              <a:t>mov</a:t>
            </a:r>
            <a:r>
              <a:rPr lang="en-US" b="1" dirty="0"/>
              <a:t> </a:t>
            </a:r>
            <a:r>
              <a:rPr lang="en-US" b="1" dirty="0" err="1"/>
              <a:t>eax</a:t>
            </a:r>
            <a:r>
              <a:rPr lang="en-US" b="1" dirty="0"/>
              <a:t>, </a:t>
            </a:r>
            <a:r>
              <a:rPr lang="en-US" b="1" dirty="0" err="1"/>
              <a:t>ebx</a:t>
            </a:r>
            <a:endParaRPr lang="en-US" b="1" dirty="0"/>
          </a:p>
          <a:p>
            <a:pPr marL="182562" lvl="1" indent="0" algn="ctr">
              <a:buNone/>
            </a:pPr>
            <a:r>
              <a:rPr lang="en-US" b="1" dirty="0" err="1"/>
              <a:t>mov</a:t>
            </a:r>
            <a:r>
              <a:rPr lang="en-US" b="1" dirty="0"/>
              <a:t> </a:t>
            </a:r>
            <a:r>
              <a:rPr lang="en-US" b="1" dirty="0" err="1"/>
              <a:t>eax</a:t>
            </a:r>
            <a:r>
              <a:rPr lang="en-US" b="1" dirty="0"/>
              <a:t>, [0x4038C4]</a:t>
            </a:r>
          </a:p>
          <a:p>
            <a:pPr marL="182562" lvl="1" indent="0" algn="ctr">
              <a:buNone/>
            </a:pPr>
            <a:r>
              <a:rPr lang="en-US" b="1" dirty="0" err="1"/>
              <a:t>mov</a:t>
            </a:r>
            <a:r>
              <a:rPr lang="en-US" b="1" dirty="0"/>
              <a:t> </a:t>
            </a:r>
            <a:r>
              <a:rPr lang="en-US" b="1" dirty="0" err="1"/>
              <a:t>eax</a:t>
            </a:r>
            <a:r>
              <a:rPr lang="en-US" b="1" dirty="0"/>
              <a:t>, [</a:t>
            </a:r>
            <a:r>
              <a:rPr lang="en-US" b="1" dirty="0" err="1"/>
              <a:t>ebx+esi</a:t>
            </a:r>
            <a:r>
              <a:rPr lang="en-US" b="1" dirty="0"/>
              <a:t>*4]</a:t>
            </a:r>
          </a:p>
        </p:txBody>
      </p:sp>
    </p:spTree>
    <p:extLst>
      <p:ext uri="{BB962C8B-B14F-4D97-AF65-F5344CB8AC3E}">
        <p14:creationId xmlns:p14="http://schemas.microsoft.com/office/powerpoint/2010/main" val="3249328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a:t>ADD / SUB</a:t>
            </a:r>
            <a:br>
              <a:rPr lang="mr-IN" dirty="0"/>
            </a:br>
            <a:br>
              <a:rPr lang="mr-IN" b="0" dirty="0"/>
            </a:br>
            <a:endParaRPr lang="mr-IN" b="0" dirty="0"/>
          </a:p>
        </p:txBody>
      </p:sp>
      <p:sp>
        <p:nvSpPr>
          <p:cNvPr id="3" name="Content Placeholder 2"/>
          <p:cNvSpPr>
            <a:spLocks noGrp="1"/>
          </p:cNvSpPr>
          <p:nvPr>
            <p:ph idx="1"/>
          </p:nvPr>
        </p:nvSpPr>
        <p:spPr>
          <a:xfrm>
            <a:off x="300038" y="985075"/>
            <a:ext cx="8524875" cy="4313238"/>
          </a:xfrm>
        </p:spPr>
        <p:txBody>
          <a:bodyPr/>
          <a:lstStyle/>
          <a:p>
            <a:r>
              <a:rPr lang="mr-IN" dirty="0"/>
              <a:t>ADD / SUB</a:t>
            </a:r>
          </a:p>
          <a:p>
            <a:r>
              <a:rPr lang="en-US" dirty="0"/>
              <a:t>Normally "</a:t>
            </a:r>
            <a:r>
              <a:rPr lang="en-US" dirty="0" err="1"/>
              <a:t>reg</a:t>
            </a:r>
            <a:r>
              <a:rPr lang="en-US" dirty="0"/>
              <a:t> += </a:t>
            </a:r>
            <a:r>
              <a:rPr lang="en-US" dirty="0" err="1"/>
              <a:t>reg</a:t>
            </a:r>
            <a:r>
              <a:rPr lang="en-US" dirty="0"/>
              <a:t>" or "</a:t>
            </a:r>
            <a:r>
              <a:rPr lang="en-US" dirty="0" err="1"/>
              <a:t>reg</a:t>
            </a:r>
            <a:r>
              <a:rPr lang="en-US" dirty="0"/>
              <a:t> += </a:t>
            </a:r>
            <a:r>
              <a:rPr lang="en-US" dirty="0" err="1"/>
              <a:t>imm</a:t>
            </a:r>
            <a:r>
              <a:rPr lang="en-US" dirty="0"/>
              <a:t>"</a:t>
            </a:r>
          </a:p>
          <a:p>
            <a:r>
              <a:rPr lang="en-US" dirty="0"/>
              <a:t>Data size should be equal</a:t>
            </a:r>
          </a:p>
          <a:p>
            <a:pPr lvl="1"/>
            <a:r>
              <a:rPr lang="en-US" dirty="0"/>
              <a:t>add </a:t>
            </a:r>
            <a:r>
              <a:rPr lang="en-US" dirty="0" err="1"/>
              <a:t>eax</a:t>
            </a:r>
            <a:r>
              <a:rPr lang="en-US" dirty="0"/>
              <a:t>, </a:t>
            </a:r>
            <a:r>
              <a:rPr lang="en-US" dirty="0" err="1"/>
              <a:t>ebx</a:t>
            </a:r>
            <a:r>
              <a:rPr lang="en-US" dirty="0"/>
              <a:t> </a:t>
            </a:r>
          </a:p>
          <a:p>
            <a:pPr lvl="1"/>
            <a:r>
              <a:rPr lang="en-US" dirty="0"/>
              <a:t>sub </a:t>
            </a:r>
            <a:r>
              <a:rPr lang="en-US" dirty="0" err="1"/>
              <a:t>eax</a:t>
            </a:r>
            <a:r>
              <a:rPr lang="en-US" dirty="0"/>
              <a:t>, 123 </a:t>
            </a:r>
          </a:p>
          <a:p>
            <a:pPr lvl="1"/>
            <a:r>
              <a:rPr lang="en-US" dirty="0"/>
              <a:t>sub </a:t>
            </a:r>
            <a:r>
              <a:rPr lang="en-US" dirty="0" err="1"/>
              <a:t>eax</a:t>
            </a:r>
            <a:r>
              <a:rPr lang="en-US" dirty="0"/>
              <a:t>, BL ; Illegal</a:t>
            </a:r>
            <a:endParaRPr lang="mr-IN" dirty="0"/>
          </a:p>
        </p:txBody>
      </p:sp>
    </p:spTree>
    <p:extLst>
      <p:ext uri="{BB962C8B-B14F-4D97-AF65-F5344CB8AC3E}">
        <p14:creationId xmlns:p14="http://schemas.microsoft.com/office/powerpoint/2010/main" val="2444673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INC</a:t>
            </a:r>
            <a:r>
              <a:rPr lang="mr-IN" dirty="0"/>
              <a:t> / </a:t>
            </a:r>
            <a:r>
              <a:rPr lang="en-US" altLang="zh-CN" dirty="0"/>
              <a:t>DEC</a:t>
            </a:r>
            <a:br>
              <a:rPr lang="mr-IN" dirty="0"/>
            </a:br>
            <a:br>
              <a:rPr lang="mr-IN" b="0" dirty="0"/>
            </a:br>
            <a:endParaRPr lang="mr-IN" b="0" dirty="0"/>
          </a:p>
        </p:txBody>
      </p:sp>
      <p:sp>
        <p:nvSpPr>
          <p:cNvPr id="3" name="Content Placeholder 2"/>
          <p:cNvSpPr>
            <a:spLocks noGrp="1"/>
          </p:cNvSpPr>
          <p:nvPr>
            <p:ph idx="1"/>
          </p:nvPr>
        </p:nvSpPr>
        <p:spPr>
          <a:xfrm>
            <a:off x="300038" y="985075"/>
            <a:ext cx="8524875" cy="4313238"/>
          </a:xfrm>
        </p:spPr>
        <p:txBody>
          <a:bodyPr/>
          <a:lstStyle/>
          <a:p>
            <a:r>
              <a:rPr lang="en-US" b="1" dirty="0" err="1"/>
              <a:t>inc</a:t>
            </a:r>
            <a:r>
              <a:rPr lang="en-US" b="1" dirty="0"/>
              <a:t>, </a:t>
            </a:r>
            <a:r>
              <a:rPr lang="en-US" b="1" dirty="0" err="1"/>
              <a:t>dec</a:t>
            </a:r>
            <a:r>
              <a:rPr lang="en-US" dirty="0"/>
              <a:t> — Increment, Decrement</a:t>
            </a:r>
          </a:p>
          <a:p>
            <a:r>
              <a:rPr lang="en-US" dirty="0"/>
              <a:t>The </a:t>
            </a:r>
            <a:r>
              <a:rPr lang="en-US" b="1" dirty="0" err="1"/>
              <a:t>inc</a:t>
            </a:r>
            <a:r>
              <a:rPr lang="en-US" dirty="0"/>
              <a:t> instruction increments the contents of its operand by one. The </a:t>
            </a:r>
            <a:r>
              <a:rPr lang="en-US" b="1" dirty="0" err="1"/>
              <a:t>dec</a:t>
            </a:r>
            <a:r>
              <a:rPr lang="en-US" dirty="0"/>
              <a:t> instruction decrements the contents of its operand by one.</a:t>
            </a:r>
          </a:p>
          <a:p>
            <a:r>
              <a:rPr lang="en-US" i="1" dirty="0"/>
              <a:t>Syntax</a:t>
            </a:r>
            <a:br>
              <a:rPr lang="en-US" dirty="0"/>
            </a:br>
            <a:r>
              <a:rPr lang="en-US" dirty="0" err="1"/>
              <a:t>inc</a:t>
            </a:r>
            <a:r>
              <a:rPr lang="en-US" dirty="0"/>
              <a:t> &lt;</a:t>
            </a:r>
            <a:r>
              <a:rPr lang="en-US" dirty="0" err="1"/>
              <a:t>reg</a:t>
            </a:r>
            <a:r>
              <a:rPr lang="en-US" dirty="0"/>
              <a:t>&gt;</a:t>
            </a:r>
            <a:br>
              <a:rPr lang="en-US" dirty="0"/>
            </a:br>
            <a:r>
              <a:rPr lang="en-US" dirty="0" err="1"/>
              <a:t>inc</a:t>
            </a:r>
            <a:r>
              <a:rPr lang="en-US" dirty="0"/>
              <a:t> &lt;mem&gt;</a:t>
            </a:r>
            <a:br>
              <a:rPr lang="en-US" dirty="0"/>
            </a:br>
            <a:r>
              <a:rPr lang="en-US" dirty="0" err="1"/>
              <a:t>dec</a:t>
            </a:r>
            <a:r>
              <a:rPr lang="en-US" dirty="0"/>
              <a:t> &lt;</a:t>
            </a:r>
            <a:r>
              <a:rPr lang="en-US" dirty="0" err="1"/>
              <a:t>reg</a:t>
            </a:r>
            <a:r>
              <a:rPr lang="en-US" dirty="0"/>
              <a:t>&gt;</a:t>
            </a:r>
            <a:br>
              <a:rPr lang="en-US" dirty="0"/>
            </a:br>
            <a:r>
              <a:rPr lang="en-US" dirty="0" err="1"/>
              <a:t>dec</a:t>
            </a:r>
            <a:r>
              <a:rPr lang="en-US" dirty="0"/>
              <a:t> &lt;mem&gt;</a:t>
            </a:r>
          </a:p>
          <a:p>
            <a:r>
              <a:rPr lang="en-US" i="1" dirty="0"/>
              <a:t>Examples</a:t>
            </a:r>
            <a:br>
              <a:rPr lang="en-US" dirty="0"/>
            </a:br>
            <a:r>
              <a:rPr lang="en-US" b="1" dirty="0" err="1"/>
              <a:t>dec</a:t>
            </a:r>
            <a:r>
              <a:rPr lang="en-US" b="1" dirty="0"/>
              <a:t> </a:t>
            </a:r>
            <a:r>
              <a:rPr lang="en-US" b="1" dirty="0" err="1"/>
              <a:t>eax</a:t>
            </a:r>
            <a:r>
              <a:rPr lang="en-US" b="1" dirty="0"/>
              <a:t> </a:t>
            </a:r>
            <a:r>
              <a:rPr lang="en-US" dirty="0"/>
              <a:t>— subtract one from the contents of EAX.</a:t>
            </a:r>
            <a:br>
              <a:rPr lang="en-US" dirty="0"/>
            </a:br>
            <a:r>
              <a:rPr lang="en-US" b="1" dirty="0" err="1"/>
              <a:t>inc</a:t>
            </a:r>
            <a:r>
              <a:rPr lang="en-US" b="1" dirty="0"/>
              <a:t> DWORD PTR [</a:t>
            </a:r>
            <a:r>
              <a:rPr lang="en-US" b="1" dirty="0" err="1"/>
              <a:t>var</a:t>
            </a:r>
            <a:r>
              <a:rPr lang="en-US" b="1" dirty="0"/>
              <a:t>] </a:t>
            </a:r>
            <a:r>
              <a:rPr lang="en-US" dirty="0"/>
              <a:t>— add one to the 32-bit integer stored at location </a:t>
            </a:r>
            <a:r>
              <a:rPr lang="en-US" i="1" dirty="0" err="1"/>
              <a:t>var</a:t>
            </a:r>
            <a:endParaRPr lang="en-US" dirty="0"/>
          </a:p>
        </p:txBody>
      </p:sp>
    </p:spTree>
    <p:extLst>
      <p:ext uri="{BB962C8B-B14F-4D97-AF65-F5344CB8AC3E}">
        <p14:creationId xmlns:p14="http://schemas.microsoft.com/office/powerpoint/2010/main" val="2521345445"/>
      </p:ext>
    </p:extLst>
  </p:cSld>
  <p:clrMapOvr>
    <a:masterClrMapping/>
  </p:clrMapOvr>
</p:sld>
</file>

<file path=ppt/theme/theme1.xml><?xml version="1.0" encoding="utf-8"?>
<a:theme xmlns:a="http://schemas.openxmlformats.org/drawingml/2006/main" name="Standard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47109</TotalTime>
  <Words>805</Words>
  <Application>Microsoft Macintosh PowerPoint</Application>
  <PresentationFormat>On-screen Show (4:3)</PresentationFormat>
  <Paragraphs>175</Paragraphs>
  <Slides>41</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Agency FB</vt:lpstr>
      <vt:lpstr>Arial</vt:lpstr>
      <vt:lpstr>Franklin Gothic Book</vt:lpstr>
      <vt:lpstr>Franklin Gothic Medium</vt:lpstr>
      <vt:lpstr>Times</vt:lpstr>
      <vt:lpstr>verdana</vt:lpstr>
      <vt:lpstr>Wingdings</vt:lpstr>
      <vt:lpstr>Standarddesign</vt:lpstr>
      <vt:lpstr>PowerPoint Presentation</vt:lpstr>
      <vt:lpstr>Register Set </vt:lpstr>
      <vt:lpstr>General-purpose data registers</vt:lpstr>
      <vt:lpstr>PowerPoint Presentation</vt:lpstr>
      <vt:lpstr>Status and Control Registers </vt:lpstr>
      <vt:lpstr>PowerPoint Presentation</vt:lpstr>
      <vt:lpstr>MOV</vt:lpstr>
      <vt:lpstr>ADD / SUB  </vt:lpstr>
      <vt:lpstr>INC / DEC  </vt:lpstr>
      <vt:lpstr>CMP</vt:lpstr>
      <vt:lpstr>Jump </vt:lpstr>
      <vt:lpstr>Jump </vt:lpstr>
      <vt:lpstr>Jump </vt:lpstr>
      <vt:lpstr>Jump</vt:lpstr>
      <vt:lpstr>Assembly 101 Example: abexcm1-voiees.exe </vt:lpstr>
      <vt:lpstr>The Stack</vt:lpstr>
      <vt:lpstr>The Stack</vt:lpstr>
      <vt:lpstr>PowerPoint Presentation</vt:lpstr>
      <vt:lpstr>Stack Frame</vt:lpstr>
      <vt:lpstr>Stack Frame</vt:lpstr>
      <vt:lpstr>Stack Frame</vt:lpstr>
      <vt:lpstr>Stack Frame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quake0day</dc:creator>
  <dc:description>PresentationLoad.com</dc:description>
  <cp:lastModifiedBy>Chen, Si</cp:lastModifiedBy>
  <cp:revision>1148</cp:revision>
  <dcterms:created xsi:type="dcterms:W3CDTF">2011-12-10T02:50:46Z</dcterms:created>
  <dcterms:modified xsi:type="dcterms:W3CDTF">2019-02-21T15:33:04Z</dcterms:modified>
</cp:coreProperties>
</file>