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handoutMasterIdLst>
    <p:handoutMasterId r:id="rId49"/>
  </p:handoutMasterIdLst>
  <p:sldIdLst>
    <p:sldId id="587" r:id="rId2"/>
    <p:sldId id="717" r:id="rId3"/>
    <p:sldId id="718" r:id="rId4"/>
    <p:sldId id="719" r:id="rId5"/>
    <p:sldId id="720" r:id="rId6"/>
    <p:sldId id="721" r:id="rId7"/>
    <p:sldId id="722" r:id="rId8"/>
    <p:sldId id="723" r:id="rId9"/>
    <p:sldId id="937" r:id="rId10"/>
    <p:sldId id="724" r:id="rId11"/>
    <p:sldId id="742" r:id="rId12"/>
    <p:sldId id="949" r:id="rId13"/>
    <p:sldId id="950" r:id="rId14"/>
    <p:sldId id="951" r:id="rId15"/>
    <p:sldId id="952" r:id="rId16"/>
    <p:sldId id="725" r:id="rId17"/>
    <p:sldId id="726" r:id="rId18"/>
    <p:sldId id="938" r:id="rId19"/>
    <p:sldId id="729" r:id="rId20"/>
    <p:sldId id="948" r:id="rId21"/>
    <p:sldId id="731" r:id="rId22"/>
    <p:sldId id="732" r:id="rId23"/>
    <p:sldId id="953" r:id="rId24"/>
    <p:sldId id="954" r:id="rId25"/>
    <p:sldId id="733" r:id="rId26"/>
    <p:sldId id="734" r:id="rId27"/>
    <p:sldId id="735" r:id="rId28"/>
    <p:sldId id="736" r:id="rId29"/>
    <p:sldId id="737" r:id="rId30"/>
    <p:sldId id="744" r:id="rId31"/>
    <p:sldId id="745" r:id="rId32"/>
    <p:sldId id="747" r:id="rId33"/>
    <p:sldId id="748" r:id="rId34"/>
    <p:sldId id="755" r:id="rId35"/>
    <p:sldId id="752" r:id="rId36"/>
    <p:sldId id="753" r:id="rId37"/>
    <p:sldId id="758" r:id="rId38"/>
    <p:sldId id="942" r:id="rId39"/>
    <p:sldId id="943" r:id="rId40"/>
    <p:sldId id="756" r:id="rId41"/>
    <p:sldId id="757" r:id="rId42"/>
    <p:sldId id="944" r:id="rId43"/>
    <p:sldId id="945" r:id="rId44"/>
    <p:sldId id="946" r:id="rId45"/>
    <p:sldId id="947" r:id="rId46"/>
    <p:sldId id="716" r:id="rId47"/>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Arial" charset="0"/>
        <a:ea typeface="宋体" charset="0"/>
        <a:cs typeface="宋体" charset="0"/>
      </a:defRPr>
    </a:lvl1pPr>
    <a:lvl2pPr marL="457200" algn="l" rtl="0" fontAlgn="base">
      <a:spcBef>
        <a:spcPct val="0"/>
      </a:spcBef>
      <a:spcAft>
        <a:spcPct val="0"/>
      </a:spcAft>
      <a:defRPr sz="2000" kern="1200">
        <a:solidFill>
          <a:schemeClr val="tx1"/>
        </a:solidFill>
        <a:latin typeface="Arial" charset="0"/>
        <a:ea typeface="宋体" charset="0"/>
        <a:cs typeface="宋体" charset="0"/>
      </a:defRPr>
    </a:lvl2pPr>
    <a:lvl3pPr marL="914400" algn="l" rtl="0" fontAlgn="base">
      <a:spcBef>
        <a:spcPct val="0"/>
      </a:spcBef>
      <a:spcAft>
        <a:spcPct val="0"/>
      </a:spcAft>
      <a:defRPr sz="2000" kern="1200">
        <a:solidFill>
          <a:schemeClr val="tx1"/>
        </a:solidFill>
        <a:latin typeface="Arial" charset="0"/>
        <a:ea typeface="宋体" charset="0"/>
        <a:cs typeface="宋体" charset="0"/>
      </a:defRPr>
    </a:lvl3pPr>
    <a:lvl4pPr marL="1371600" algn="l" rtl="0" fontAlgn="base">
      <a:spcBef>
        <a:spcPct val="0"/>
      </a:spcBef>
      <a:spcAft>
        <a:spcPct val="0"/>
      </a:spcAft>
      <a:defRPr sz="2000" kern="1200">
        <a:solidFill>
          <a:schemeClr val="tx1"/>
        </a:solidFill>
        <a:latin typeface="Arial" charset="0"/>
        <a:ea typeface="宋体" charset="0"/>
        <a:cs typeface="宋体" charset="0"/>
      </a:defRPr>
    </a:lvl4pPr>
    <a:lvl5pPr marL="1828800" algn="l" rtl="0" fontAlgn="base">
      <a:spcBef>
        <a:spcPct val="0"/>
      </a:spcBef>
      <a:spcAft>
        <a:spcPct val="0"/>
      </a:spcAft>
      <a:defRPr sz="2000" kern="1200">
        <a:solidFill>
          <a:schemeClr val="tx1"/>
        </a:solidFill>
        <a:latin typeface="Arial" charset="0"/>
        <a:ea typeface="宋体" charset="0"/>
        <a:cs typeface="宋体" charset="0"/>
      </a:defRPr>
    </a:lvl5pPr>
    <a:lvl6pPr marL="2286000" algn="l" defTabSz="457200" rtl="0" eaLnBrk="1" latinLnBrk="0" hangingPunct="1">
      <a:defRPr sz="2000" kern="1200">
        <a:solidFill>
          <a:schemeClr val="tx1"/>
        </a:solidFill>
        <a:latin typeface="Arial" charset="0"/>
        <a:ea typeface="宋体" charset="0"/>
        <a:cs typeface="宋体" charset="0"/>
      </a:defRPr>
    </a:lvl6pPr>
    <a:lvl7pPr marL="2743200" algn="l" defTabSz="457200" rtl="0" eaLnBrk="1" latinLnBrk="0" hangingPunct="1">
      <a:defRPr sz="2000" kern="1200">
        <a:solidFill>
          <a:schemeClr val="tx1"/>
        </a:solidFill>
        <a:latin typeface="Arial" charset="0"/>
        <a:ea typeface="宋体" charset="0"/>
        <a:cs typeface="宋体" charset="0"/>
      </a:defRPr>
    </a:lvl7pPr>
    <a:lvl8pPr marL="3200400" algn="l" defTabSz="457200" rtl="0" eaLnBrk="1" latinLnBrk="0" hangingPunct="1">
      <a:defRPr sz="2000" kern="1200">
        <a:solidFill>
          <a:schemeClr val="tx1"/>
        </a:solidFill>
        <a:latin typeface="Arial" charset="0"/>
        <a:ea typeface="宋体" charset="0"/>
        <a:cs typeface="宋体" charset="0"/>
      </a:defRPr>
    </a:lvl8pPr>
    <a:lvl9pPr marL="3657600" algn="l" defTabSz="457200" rtl="0" eaLnBrk="1" latinLnBrk="0" hangingPunct="1">
      <a:defRPr sz="2000" kern="1200">
        <a:solidFill>
          <a:schemeClr val="tx1"/>
        </a:solidFill>
        <a:latin typeface="Arial" charset="0"/>
        <a:ea typeface="宋体" charset="0"/>
        <a:cs typeface="宋体"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10BEB"/>
    <a:srgbClr val="00FF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49" autoAdjust="0"/>
    <p:restoredTop sz="83293"/>
  </p:normalViewPr>
  <p:slideViewPr>
    <p:cSldViewPr snapToGrid="0" snapToObjects="1">
      <p:cViewPr varScale="1">
        <p:scale>
          <a:sx n="87" d="100"/>
          <a:sy n="87" d="100"/>
        </p:scale>
        <p:origin x="192" y="20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PMingLiU" charset="0"/>
              </a:defRPr>
            </a:lvl1pPr>
          </a:lstStyle>
          <a:p>
            <a:pPr>
              <a:defRPr/>
            </a:pPr>
            <a:endParaRPr lang="en-US" altLang="zh-TW"/>
          </a:p>
        </p:txBody>
      </p:sp>
      <p:sp>
        <p:nvSpPr>
          <p:cNvPr id="819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PMingLiU" charset="0"/>
              </a:defRPr>
            </a:lvl1pPr>
          </a:lstStyle>
          <a:p>
            <a:pPr>
              <a:defRPr/>
            </a:pPr>
            <a:endParaRPr lang="zh-TW" altLang="en-US"/>
          </a:p>
        </p:txBody>
      </p:sp>
      <p:sp>
        <p:nvSpPr>
          <p:cNvPr id="819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PMingLiU" charset="0"/>
              </a:defRPr>
            </a:lvl1pPr>
          </a:lstStyle>
          <a:p>
            <a:pPr>
              <a:defRPr/>
            </a:pPr>
            <a:endParaRPr lang="en-US" altLang="zh-TW"/>
          </a:p>
        </p:txBody>
      </p:sp>
      <p:sp>
        <p:nvSpPr>
          <p:cNvPr id="819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PMingLiU" charset="0"/>
              </a:defRPr>
            </a:lvl1pPr>
          </a:lstStyle>
          <a:p>
            <a:pPr>
              <a:defRPr/>
            </a:pPr>
            <a:fld id="{BA9611C0-22CD-3B4D-A545-A25F1CC1E2EE}" type="slidenum">
              <a:rPr lang="zh-TW" altLang="en-US"/>
              <a:pPr>
                <a:defRPr/>
              </a:pPr>
              <a:t>‹#›</a:t>
            </a:fld>
            <a:endParaRPr lang="en-US" altLang="zh-TW"/>
          </a:p>
        </p:txBody>
      </p:sp>
    </p:spTree>
    <p:extLst>
      <p:ext uri="{BB962C8B-B14F-4D97-AF65-F5344CB8AC3E}">
        <p14:creationId xmlns:p14="http://schemas.microsoft.com/office/powerpoint/2010/main" val="122809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宋体" pitchFamily="2" charset="-122"/>
                <a:cs typeface="+mn-cs"/>
              </a:defRPr>
            </a:lvl1pPr>
          </a:lstStyle>
          <a:p>
            <a:pPr>
              <a:defRPr/>
            </a:pPr>
            <a:endParaRPr lang="de-DE" altLang="zh-CN"/>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ea typeface="宋体" pitchFamily="2" charset="-122"/>
                <a:cs typeface="+mn-cs"/>
              </a:defRPr>
            </a:lvl1pPr>
          </a:lstStyle>
          <a:p>
            <a:pPr>
              <a:defRPr/>
            </a:pPr>
            <a:endParaRPr lang="de-DE" altLang="zh-CN"/>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ltLang="zh-CN" noProof="0"/>
              <a:t>Textmasterformate durch Klicken bearbeiten</a:t>
            </a:r>
          </a:p>
          <a:p>
            <a:pPr lvl="1"/>
            <a:r>
              <a:rPr lang="de-DE" altLang="zh-CN" noProof="0"/>
              <a:t>Zweite Ebene</a:t>
            </a:r>
          </a:p>
          <a:p>
            <a:pPr lvl="2"/>
            <a:r>
              <a:rPr lang="de-DE" altLang="zh-CN" noProof="0"/>
              <a:t>Dritte Ebene</a:t>
            </a:r>
          </a:p>
          <a:p>
            <a:pPr lvl="3"/>
            <a:r>
              <a:rPr lang="de-DE" altLang="zh-CN" noProof="0"/>
              <a:t>Vierte Ebene</a:t>
            </a:r>
          </a:p>
          <a:p>
            <a:pPr lvl="4"/>
            <a:r>
              <a:rPr lang="de-DE" altLang="zh-CN" noProof="0"/>
              <a:t>Fünfte Ebene</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ea typeface="宋体" pitchFamily="2" charset="-122"/>
                <a:cs typeface="+mn-cs"/>
              </a:defRPr>
            </a:lvl1pPr>
          </a:lstStyle>
          <a:p>
            <a:pPr>
              <a:defRPr/>
            </a:pPr>
            <a:endParaRPr lang="de-DE" altLang="zh-CN"/>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91BB238-3B1B-EE4E-BFC2-DF2FE134C0D2}" type="slidenum">
              <a:rPr lang="de-DE" altLang="zh-CN"/>
              <a:pPr>
                <a:defRPr/>
              </a:pPr>
              <a:t>‹#›</a:t>
            </a:fld>
            <a:endParaRPr lang="de-DE" altLang="zh-CN"/>
          </a:p>
        </p:txBody>
      </p:sp>
    </p:spTree>
    <p:extLst>
      <p:ext uri="{BB962C8B-B14F-4D97-AF65-F5344CB8AC3E}">
        <p14:creationId xmlns:p14="http://schemas.microsoft.com/office/powerpoint/2010/main" val="10557670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charset="0"/>
        <a:cs typeface="ＭＳ Ｐゴシック" charset="0"/>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charset="0"/>
        <a:cs typeface="ＭＳ Ｐゴシック" charset="0"/>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charset="0"/>
        <a:cs typeface="ＭＳ Ｐゴシック" charset="0"/>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charset="0"/>
        <a:cs typeface="ＭＳ Ｐゴシック"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pPr>
              <a:defRPr/>
            </a:pPr>
            <a:fld id="{B91BB238-3B1B-EE4E-BFC2-DF2FE134C0D2}" type="slidenum">
              <a:rPr lang="de-DE" altLang="zh-CN" smtClean="0"/>
              <a:pPr>
                <a:defRPr/>
              </a:pPr>
              <a:t>1</a:t>
            </a:fld>
            <a:endParaRPr lang="de-DE" altLang="zh-CN"/>
          </a:p>
        </p:txBody>
      </p:sp>
    </p:spTree>
    <p:extLst>
      <p:ext uri="{BB962C8B-B14F-4D97-AF65-F5344CB8AC3E}">
        <p14:creationId xmlns:p14="http://schemas.microsoft.com/office/powerpoint/2010/main" val="14231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1BB238-3B1B-EE4E-BFC2-DF2FE134C0D2}" type="slidenum">
              <a:rPr lang="de-DE" altLang="zh-CN" smtClean="0"/>
              <a:pPr>
                <a:defRPr/>
              </a:pPr>
              <a:t>11</a:t>
            </a:fld>
            <a:endParaRPr lang="de-DE" altLang="zh-CN"/>
          </a:p>
        </p:txBody>
      </p:sp>
    </p:spTree>
    <p:extLst>
      <p:ext uri="{BB962C8B-B14F-4D97-AF65-F5344CB8AC3E}">
        <p14:creationId xmlns:p14="http://schemas.microsoft.com/office/powerpoint/2010/main" val="3479406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000000"/>
                </a:solidFill>
                <a:latin typeface="Times" charset="0"/>
              </a:rPr>
              <a:t>The following figure shows the lower 16 bits of the general-purpose registers can be used with the names AX, BX, CX, DX, BP, SP, SI, and DI (the names for the corresponding 32-bit ones have a prefix "E" for "extended"). Each of the lower two bytes of the EAX, EBX, ECX, and EDX registers can be referenced by the names AH, BH, CH, and DH (high bytes) and AL, BL, CL, and DL (low bytes).</a:t>
            </a:r>
            <a:br>
              <a:rPr lang="en-US" sz="1200" dirty="0"/>
            </a:br>
            <a:endParaRPr lang="en-US" sz="1200" dirty="0"/>
          </a:p>
          <a:p>
            <a:endParaRPr lang="en-US" dirty="0"/>
          </a:p>
        </p:txBody>
      </p:sp>
      <p:sp>
        <p:nvSpPr>
          <p:cNvPr id="4" name="Slide Number Placeholder 3"/>
          <p:cNvSpPr>
            <a:spLocks noGrp="1"/>
          </p:cNvSpPr>
          <p:nvPr>
            <p:ph type="sldNum" sz="quarter" idx="10"/>
          </p:nvPr>
        </p:nvSpPr>
        <p:spPr/>
        <p:txBody>
          <a:bodyPr/>
          <a:lstStyle/>
          <a:p>
            <a:pPr>
              <a:defRPr/>
            </a:pPr>
            <a:fld id="{B91BB238-3B1B-EE4E-BFC2-DF2FE134C0D2}" type="slidenum">
              <a:rPr lang="de-DE" altLang="zh-CN" smtClean="0"/>
              <a:pPr>
                <a:defRPr/>
              </a:pPr>
              <a:t>20</a:t>
            </a:fld>
            <a:endParaRPr lang="de-DE" altLang="zh-CN"/>
          </a:p>
        </p:txBody>
      </p:sp>
    </p:spTree>
    <p:extLst>
      <p:ext uri="{BB962C8B-B14F-4D97-AF65-F5344CB8AC3E}">
        <p14:creationId xmlns:p14="http://schemas.microsoft.com/office/powerpoint/2010/main" val="1994599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1BB238-3B1B-EE4E-BFC2-DF2FE134C0D2}" type="slidenum">
              <a:rPr lang="de-DE" altLang="zh-CN" smtClean="0"/>
              <a:pPr>
                <a:defRPr/>
              </a:pPr>
              <a:t>29</a:t>
            </a:fld>
            <a:endParaRPr lang="de-DE" altLang="zh-CN"/>
          </a:p>
        </p:txBody>
      </p:sp>
    </p:spTree>
    <p:extLst>
      <p:ext uri="{BB962C8B-B14F-4D97-AF65-F5344CB8AC3E}">
        <p14:creationId xmlns:p14="http://schemas.microsoft.com/office/powerpoint/2010/main" val="16100781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1629" name="Rectangle 7"/>
          <p:cNvSpPr>
            <a:spLocks noGrp="1" noChangeArrowheads="1"/>
          </p:cNvSpPr>
          <p:nvPr>
            <p:ph type="ctrTitle"/>
          </p:nvPr>
        </p:nvSpPr>
        <p:spPr>
          <a:xfrm>
            <a:off x="693738" y="1435100"/>
            <a:ext cx="7754937" cy="1082675"/>
          </a:xfrm>
        </p:spPr>
        <p:txBody>
          <a:bodyPr anchor="b"/>
          <a:lstStyle>
            <a:lvl1pPr algn="ctr">
              <a:lnSpc>
                <a:spcPct val="110000"/>
              </a:lnSpc>
              <a:defRPr sz="3200"/>
            </a:lvl1pPr>
          </a:lstStyle>
          <a:p>
            <a:r>
              <a:rPr lang="de-DE"/>
              <a:t>Titelmasterformat durch</a:t>
            </a:r>
            <a:br>
              <a:rPr lang="de-DE"/>
            </a:br>
            <a:r>
              <a:rPr lang="de-DE"/>
              <a:t>Klicken bearbeiten</a:t>
            </a:r>
          </a:p>
        </p:txBody>
      </p:sp>
      <p:sp>
        <p:nvSpPr>
          <p:cNvPr id="111630" name="Rectangle 12"/>
          <p:cNvSpPr>
            <a:spLocks noGrp="1" noChangeArrowheads="1"/>
          </p:cNvSpPr>
          <p:nvPr>
            <p:ph type="subTitle" idx="1"/>
          </p:nvPr>
        </p:nvSpPr>
        <p:spPr bwMode="gray">
          <a:xfrm>
            <a:off x="696913" y="2517775"/>
            <a:ext cx="7751762" cy="800100"/>
          </a:xfrm>
        </p:spPr>
        <p:txBody>
          <a:bodyPr tIns="45720" bIns="45720"/>
          <a:lstStyle>
            <a:lvl1pPr marL="0" indent="0" algn="ctr">
              <a:buFont typeface="Wingdings" pitchFamily="2" charset="2"/>
              <a:buNone/>
              <a:defRPr sz="2400">
                <a:solidFill>
                  <a:schemeClr val="bg1"/>
                </a:solidFill>
              </a:defRPr>
            </a:lvl1pPr>
          </a:lstStyle>
          <a:p>
            <a:r>
              <a:rPr lang="de-DE"/>
              <a:t>Formatvorlage des Untertitelmasters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chemeClr val="tx1"/>
                </a:solidFill>
              </a:defRPr>
            </a:lvl1pPr>
          </a:lstStyle>
          <a:p>
            <a:pPr>
              <a:defRPr/>
            </a:pPr>
            <a:endParaRPr lang="zh-CN" altLang="zh-CN"/>
          </a:p>
        </p:txBody>
      </p:sp>
    </p:spTree>
    <p:extLst>
      <p:ext uri="{BB962C8B-B14F-4D97-AF65-F5344CB8AC3E}">
        <p14:creationId xmlns:p14="http://schemas.microsoft.com/office/powerpoint/2010/main" val="3880540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1802016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89725" y="101600"/>
            <a:ext cx="2130425" cy="57007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295275" y="101600"/>
            <a:ext cx="6242050" cy="57007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1252358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2400" b="1"/>
            </a:lvl1p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ftr" sz="quarter" idx="10"/>
          </p:nvPr>
        </p:nvSpPr>
        <p:spPr>
          <a:ln/>
        </p:spPr>
        <p:txBody>
          <a:bodyPr/>
          <a:lstStyle>
            <a:lvl1pPr>
              <a:defRPr/>
            </a:lvl1pPr>
          </a:lstStyle>
          <a:p>
            <a:pPr>
              <a:defRPr/>
            </a:pPr>
            <a:endParaRPr lang="zh-CN" altLang="zh-CN"/>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48700" y="6065721"/>
            <a:ext cx="495300" cy="809625"/>
          </a:xfrm>
          <a:prstGeom prst="rect">
            <a:avLst/>
          </a:prstGeom>
        </p:spPr>
      </p:pic>
    </p:spTree>
    <p:extLst>
      <p:ext uri="{BB962C8B-B14F-4D97-AF65-F5344CB8AC3E}">
        <p14:creationId xmlns:p14="http://schemas.microsoft.com/office/powerpoint/2010/main" val="3877735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5"/>
          <p:cNvSpPr>
            <a:spLocks noGrp="1" noChangeArrowheads="1"/>
          </p:cNvSpPr>
          <p:nvPr>
            <p:ph type="ftr" sz="quarter" idx="10"/>
          </p:nvPr>
        </p:nvSpPr>
        <p:spPr>
          <a:ln/>
        </p:spPr>
        <p:txBody>
          <a:bodyPr/>
          <a:lstStyle>
            <a:lvl1pPr>
              <a:defRPr/>
            </a:lvl1pPr>
          </a:lstStyle>
          <a:p>
            <a:pPr>
              <a:defRPr/>
            </a:pPr>
            <a:endParaRPr lang="zh-CN" altLang="zh-CN"/>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48700" y="6065721"/>
            <a:ext cx="495300" cy="809625"/>
          </a:xfrm>
          <a:prstGeom prst="rect">
            <a:avLst/>
          </a:prstGeom>
        </p:spPr>
      </p:pic>
    </p:spTree>
    <p:extLst>
      <p:ext uri="{BB962C8B-B14F-4D97-AF65-F5344CB8AC3E}">
        <p14:creationId xmlns:p14="http://schemas.microsoft.com/office/powerpoint/2010/main" val="127828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2121697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1860143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909493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2594493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2423415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4118970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295275" y="1489075"/>
            <a:ext cx="8524875" cy="4313238"/>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zh-CN"/>
              <a:t>Textmasterformate durch Klicken bearbeiten</a:t>
            </a:r>
          </a:p>
          <a:p>
            <a:pPr lvl="1"/>
            <a:r>
              <a:rPr lang="de-DE" altLang="zh-CN"/>
              <a:t>Zweite Ebene</a:t>
            </a:r>
          </a:p>
          <a:p>
            <a:pPr lvl="2"/>
            <a:r>
              <a:rPr lang="de-DE" altLang="zh-CN"/>
              <a:t>Dritte Ebene</a:t>
            </a:r>
          </a:p>
          <a:p>
            <a:pPr lvl="3"/>
            <a:r>
              <a:rPr lang="de-DE" altLang="zh-CN"/>
              <a:t>Vierte Ebene</a:t>
            </a:r>
          </a:p>
          <a:p>
            <a:pPr lvl="4"/>
            <a:r>
              <a:rPr lang="de-DE" altLang="zh-CN"/>
              <a:t>Fünfte Ebene</a:t>
            </a:r>
          </a:p>
        </p:txBody>
      </p:sp>
      <p:sp>
        <p:nvSpPr>
          <p:cNvPr id="110595"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chemeClr val="bg1"/>
                </a:solidFill>
                <a:latin typeface="Arial" pitchFamily="34" charset="0"/>
                <a:ea typeface="宋体" pitchFamily="2" charset="-122"/>
                <a:cs typeface="+mn-cs"/>
              </a:defRPr>
            </a:lvl1pPr>
          </a:lstStyle>
          <a:p>
            <a:pPr>
              <a:defRPr/>
            </a:pPr>
            <a:endParaRPr lang="zh-CN" altLang="zh-CN"/>
          </a:p>
        </p:txBody>
      </p:sp>
      <p:sp>
        <p:nvSpPr>
          <p:cNvPr id="1028" name="Rectangle 7"/>
          <p:cNvSpPr>
            <a:spLocks noGrp="1" noChangeArrowheads="1"/>
          </p:cNvSpPr>
          <p:nvPr>
            <p:ph type="title"/>
          </p:nvPr>
        </p:nvSpPr>
        <p:spPr bwMode="gray">
          <a:xfrm>
            <a:off x="300038" y="101600"/>
            <a:ext cx="8520112" cy="6477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altLang="zh-CN"/>
              <a:t>Klicken Sie, um das Titelformat zu bearbeiten</a:t>
            </a:r>
          </a:p>
        </p:txBody>
      </p:sp>
      <p:sp>
        <p:nvSpPr>
          <p:cNvPr id="1029"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de-DE" altLang="zh-CN" sz="1000"/>
              <a:t>Page </a:t>
            </a:r>
            <a:r>
              <a:rPr lang="de-DE" altLang="zh-CN" sz="1000">
                <a:sym typeface="Wingdings" charset="0"/>
              </a:rPr>
              <a:t></a:t>
            </a:r>
            <a:r>
              <a:rPr lang="de-DE" altLang="zh-CN" sz="1000"/>
              <a:t> </a:t>
            </a:r>
            <a:fld id="{EB0D860B-0F9F-024D-87B2-26EC2F8908EF}" type="slidenum">
              <a:rPr lang="de-DE" altLang="zh-CN" sz="1000"/>
              <a:pPr/>
              <a:t>‹#›</a:t>
            </a:fld>
            <a:endParaRPr lang="de-DE" altLang="zh-CN" sz="1000"/>
          </a:p>
        </p:txBody>
      </p:sp>
    </p:spTree>
  </p:cSld>
  <p:clrMap bg1="lt1" tx1="dk1" bg2="lt2" tx2="dk2" accent1="accent1" accent2="accent2" accent3="accent3" accent4="accent4" accent5="accent5" accent6="accent6" hlink="hlink" folHlink="folHlink"/>
  <p:sldLayoutIdLst>
    <p:sldLayoutId id="2147484098"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Lst>
  <p:txStyles>
    <p:titleStyle>
      <a:lvl1pPr algn="l" rtl="0" eaLnBrk="0" fontAlgn="base" hangingPunct="0">
        <a:lnSpc>
          <a:spcPct val="90000"/>
        </a:lnSpc>
        <a:spcBef>
          <a:spcPct val="0"/>
        </a:spcBef>
        <a:spcAft>
          <a:spcPct val="0"/>
        </a:spcAft>
        <a:defRPr sz="2600" b="1">
          <a:solidFill>
            <a:schemeClr val="bg1"/>
          </a:solidFill>
          <a:latin typeface="+mj-lt"/>
          <a:ea typeface="宋体" charset="0"/>
          <a:cs typeface="+mj-cs"/>
        </a:defRPr>
      </a:lvl1pPr>
      <a:lvl2pPr algn="l" rtl="0" eaLnBrk="0" fontAlgn="base" hangingPunct="0">
        <a:lnSpc>
          <a:spcPct val="90000"/>
        </a:lnSpc>
        <a:spcBef>
          <a:spcPct val="0"/>
        </a:spcBef>
        <a:spcAft>
          <a:spcPct val="0"/>
        </a:spcAft>
        <a:defRPr sz="2600" b="1">
          <a:solidFill>
            <a:schemeClr val="bg1"/>
          </a:solidFill>
          <a:latin typeface="Arial" charset="0"/>
          <a:ea typeface="宋体" charset="0"/>
          <a:cs typeface="Arial" charset="0"/>
        </a:defRPr>
      </a:lvl2pPr>
      <a:lvl3pPr algn="l" rtl="0" eaLnBrk="0" fontAlgn="base" hangingPunct="0">
        <a:lnSpc>
          <a:spcPct val="90000"/>
        </a:lnSpc>
        <a:spcBef>
          <a:spcPct val="0"/>
        </a:spcBef>
        <a:spcAft>
          <a:spcPct val="0"/>
        </a:spcAft>
        <a:defRPr sz="2600" b="1">
          <a:solidFill>
            <a:schemeClr val="bg1"/>
          </a:solidFill>
          <a:latin typeface="Arial" charset="0"/>
          <a:ea typeface="宋体" charset="0"/>
          <a:cs typeface="Arial" charset="0"/>
        </a:defRPr>
      </a:lvl3pPr>
      <a:lvl4pPr algn="l" rtl="0" eaLnBrk="0" fontAlgn="base" hangingPunct="0">
        <a:lnSpc>
          <a:spcPct val="90000"/>
        </a:lnSpc>
        <a:spcBef>
          <a:spcPct val="0"/>
        </a:spcBef>
        <a:spcAft>
          <a:spcPct val="0"/>
        </a:spcAft>
        <a:defRPr sz="2600" b="1">
          <a:solidFill>
            <a:schemeClr val="bg1"/>
          </a:solidFill>
          <a:latin typeface="Arial" charset="0"/>
          <a:ea typeface="宋体" charset="0"/>
          <a:cs typeface="Arial" charset="0"/>
        </a:defRPr>
      </a:lvl4pPr>
      <a:lvl5pPr algn="l" rtl="0" eaLnBrk="0" fontAlgn="base" hangingPunct="0">
        <a:lnSpc>
          <a:spcPct val="90000"/>
        </a:lnSpc>
        <a:spcBef>
          <a:spcPct val="0"/>
        </a:spcBef>
        <a:spcAft>
          <a:spcPct val="0"/>
        </a:spcAft>
        <a:defRPr sz="2600" b="1">
          <a:solidFill>
            <a:schemeClr val="bg1"/>
          </a:solidFill>
          <a:latin typeface="Arial" charset="0"/>
          <a:ea typeface="宋体" charset="0"/>
          <a:cs typeface="Arial" charset="0"/>
        </a:defRPr>
      </a:lvl5pPr>
      <a:lvl6pPr marL="457200" algn="l" rtl="0" fontAlgn="base">
        <a:lnSpc>
          <a:spcPct val="90000"/>
        </a:lnSpc>
        <a:spcBef>
          <a:spcPct val="0"/>
        </a:spcBef>
        <a:spcAft>
          <a:spcPct val="0"/>
        </a:spcAft>
        <a:defRPr sz="2600" b="1">
          <a:solidFill>
            <a:schemeClr val="bg1"/>
          </a:solidFill>
          <a:latin typeface="Arial" charset="0"/>
          <a:cs typeface="Arial" charset="0"/>
        </a:defRPr>
      </a:lvl6pPr>
      <a:lvl7pPr marL="914400" algn="l" rtl="0" fontAlgn="base">
        <a:lnSpc>
          <a:spcPct val="90000"/>
        </a:lnSpc>
        <a:spcBef>
          <a:spcPct val="0"/>
        </a:spcBef>
        <a:spcAft>
          <a:spcPct val="0"/>
        </a:spcAft>
        <a:defRPr sz="2600" b="1">
          <a:solidFill>
            <a:schemeClr val="bg1"/>
          </a:solidFill>
          <a:latin typeface="Arial" charset="0"/>
          <a:cs typeface="Arial" charset="0"/>
        </a:defRPr>
      </a:lvl7pPr>
      <a:lvl8pPr marL="1371600" algn="l" rtl="0" fontAlgn="base">
        <a:lnSpc>
          <a:spcPct val="90000"/>
        </a:lnSpc>
        <a:spcBef>
          <a:spcPct val="0"/>
        </a:spcBef>
        <a:spcAft>
          <a:spcPct val="0"/>
        </a:spcAft>
        <a:defRPr sz="2600" b="1">
          <a:solidFill>
            <a:schemeClr val="bg1"/>
          </a:solidFill>
          <a:latin typeface="Arial" charset="0"/>
          <a:cs typeface="Arial" charset="0"/>
        </a:defRPr>
      </a:lvl8pPr>
      <a:lvl9pPr marL="1828800" algn="l" rtl="0" fontAlgn="base">
        <a:lnSpc>
          <a:spcPct val="90000"/>
        </a:lnSpc>
        <a:spcBef>
          <a:spcPct val="0"/>
        </a:spcBef>
        <a:spcAft>
          <a:spcPct val="0"/>
        </a:spcAft>
        <a:defRPr sz="2600" b="1">
          <a:solidFill>
            <a:schemeClr val="bg1"/>
          </a:solidFill>
          <a:latin typeface="Arial" charset="0"/>
          <a:cs typeface="Arial" charset="0"/>
        </a:defRPr>
      </a:lvl9pPr>
    </p:titleStyle>
    <p:bodyStyle>
      <a:lvl1pPr marL="180975" indent="-180975" algn="l" rtl="0" eaLnBrk="0" fontAlgn="base" hangingPunct="0">
        <a:spcBef>
          <a:spcPct val="0"/>
        </a:spcBef>
        <a:spcAft>
          <a:spcPct val="40000"/>
        </a:spcAft>
        <a:buFont typeface="Wingdings" charset="0"/>
        <a:buChar char="§"/>
        <a:defRPr kumimoji="1" sz="2000">
          <a:solidFill>
            <a:schemeClr val="tx1"/>
          </a:solidFill>
          <a:latin typeface="+mn-lt"/>
          <a:ea typeface="宋体" charset="0"/>
          <a:cs typeface="+mn-cs"/>
        </a:defRPr>
      </a:lvl1pPr>
      <a:lvl2pPr marL="444500" indent="-261938" algn="l" rtl="0" eaLnBrk="0" fontAlgn="base" hangingPunct="0">
        <a:spcBef>
          <a:spcPct val="0"/>
        </a:spcBef>
        <a:spcAft>
          <a:spcPct val="40000"/>
        </a:spcAft>
        <a:buChar char="–"/>
        <a:defRPr kumimoji="1">
          <a:solidFill>
            <a:schemeClr val="tx1"/>
          </a:solidFill>
          <a:latin typeface="+mn-lt"/>
          <a:ea typeface="Arial" charset="0"/>
          <a:cs typeface="+mn-cs"/>
        </a:defRPr>
      </a:lvl2pPr>
      <a:lvl3pPr marL="720725" indent="-274638" algn="l" rtl="0" eaLnBrk="0" fontAlgn="base" hangingPunct="0">
        <a:spcBef>
          <a:spcPct val="0"/>
        </a:spcBef>
        <a:spcAft>
          <a:spcPct val="40000"/>
        </a:spcAft>
        <a:buChar char="•"/>
        <a:defRPr kumimoji="1">
          <a:solidFill>
            <a:schemeClr val="tx1"/>
          </a:solidFill>
          <a:latin typeface="+mn-lt"/>
          <a:ea typeface="Arial" charset="0"/>
          <a:cs typeface="+mn-cs"/>
        </a:defRPr>
      </a:lvl3pPr>
      <a:lvl4pPr marL="987425" indent="-265113" algn="l" rtl="0" eaLnBrk="0" fontAlgn="base" hangingPunct="0">
        <a:spcBef>
          <a:spcPct val="0"/>
        </a:spcBef>
        <a:spcAft>
          <a:spcPct val="40000"/>
        </a:spcAft>
        <a:buChar char="–"/>
        <a:defRPr kumimoji="1">
          <a:solidFill>
            <a:schemeClr val="tx1"/>
          </a:solidFill>
          <a:latin typeface="+mn-lt"/>
          <a:ea typeface="Arial" charset="0"/>
          <a:cs typeface="+mn-cs"/>
        </a:defRPr>
      </a:lvl4pPr>
      <a:lvl5pPr marL="1254125" indent="-265113" algn="l" rtl="0" eaLnBrk="0" fontAlgn="base" hangingPunct="0">
        <a:spcBef>
          <a:spcPct val="0"/>
        </a:spcBef>
        <a:spcAft>
          <a:spcPct val="40000"/>
        </a:spcAft>
        <a:buChar char="»"/>
        <a:defRPr kumimoji="1">
          <a:solidFill>
            <a:schemeClr val="tx1"/>
          </a:solidFill>
          <a:latin typeface="+mn-lt"/>
          <a:ea typeface="Arial" charset="0"/>
          <a:cs typeface="+mn-cs"/>
        </a:defRPr>
      </a:lvl5pPr>
      <a:lvl6pPr marL="1711325" indent="-265113" algn="l" rtl="0" fontAlgn="base">
        <a:spcBef>
          <a:spcPct val="0"/>
        </a:spcBef>
        <a:spcAft>
          <a:spcPct val="40000"/>
        </a:spcAft>
        <a:buChar char="»"/>
        <a:defRPr>
          <a:solidFill>
            <a:schemeClr val="tx1"/>
          </a:solidFill>
          <a:latin typeface="+mn-lt"/>
          <a:cs typeface="+mn-cs"/>
        </a:defRPr>
      </a:lvl6pPr>
      <a:lvl7pPr marL="2168525" indent="-265113" algn="l" rtl="0" fontAlgn="base">
        <a:spcBef>
          <a:spcPct val="0"/>
        </a:spcBef>
        <a:spcAft>
          <a:spcPct val="40000"/>
        </a:spcAft>
        <a:buChar char="»"/>
        <a:defRPr>
          <a:solidFill>
            <a:schemeClr val="tx1"/>
          </a:solidFill>
          <a:latin typeface="+mn-lt"/>
          <a:cs typeface="+mn-cs"/>
        </a:defRPr>
      </a:lvl7pPr>
      <a:lvl8pPr marL="2625725" indent="-265113" algn="l" rtl="0" fontAlgn="base">
        <a:spcBef>
          <a:spcPct val="0"/>
        </a:spcBef>
        <a:spcAft>
          <a:spcPct val="40000"/>
        </a:spcAft>
        <a:buChar char="»"/>
        <a:defRPr>
          <a:solidFill>
            <a:schemeClr val="tx1"/>
          </a:solidFill>
          <a:latin typeface="+mn-lt"/>
          <a:cs typeface="+mn-cs"/>
        </a:defRPr>
      </a:lvl8pPr>
      <a:lvl9pPr marL="3082925" indent="-265113" algn="l" rtl="0" fontAlgn="base">
        <a:spcBef>
          <a:spcPct val="0"/>
        </a:spcBef>
        <a:spcAft>
          <a:spcPct val="40000"/>
        </a:spcAft>
        <a:buChar char="»"/>
        <a:defRPr>
          <a:solidFill>
            <a:schemeClr val="tx1"/>
          </a:solidFill>
          <a:latin typeface="+mn-lt"/>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image" Target="../media/image31.tif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55575" y="1279972"/>
            <a:ext cx="898842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200" b="1" dirty="0">
                <a:solidFill>
                  <a:schemeClr val="bg1"/>
                </a:solidFill>
                <a:latin typeface="Agency FB" panose="020B0503020202020204" pitchFamily="34" charset="0"/>
                <a:ea typeface="Calibri" charset="0"/>
                <a:cs typeface="Calibri" charset="0"/>
                <a:sym typeface="Arial" charset="0"/>
              </a:rPr>
              <a:t>CSC 49</a:t>
            </a:r>
            <a:r>
              <a:rPr lang="en-US" altLang="zh-CN" sz="3200" b="1" dirty="0">
                <a:solidFill>
                  <a:schemeClr val="bg1"/>
                </a:solidFill>
                <a:latin typeface="Agency FB" panose="020B0503020202020204" pitchFamily="34" charset="0"/>
                <a:ea typeface="Calibri" charset="0"/>
                <a:cs typeface="Calibri" charset="0"/>
                <a:sym typeface="Arial" charset="0"/>
              </a:rPr>
              <a:t>7</a:t>
            </a:r>
            <a:r>
              <a:rPr lang="en-US" altLang="en-US" sz="3200" b="1" dirty="0">
                <a:solidFill>
                  <a:schemeClr val="bg1"/>
                </a:solidFill>
                <a:latin typeface="Agency FB" panose="020B0503020202020204" pitchFamily="34" charset="0"/>
                <a:ea typeface="Calibri" charset="0"/>
                <a:cs typeface="Calibri" charset="0"/>
                <a:sym typeface="Arial" charset="0"/>
              </a:rPr>
              <a:t>/583 Advanced Topics in Computer Security</a:t>
            </a:r>
          </a:p>
          <a:p>
            <a:pPr algn="ctr"/>
            <a:r>
              <a:rPr lang="en-US" altLang="zh-Hans" sz="3200" b="1" dirty="0">
                <a:solidFill>
                  <a:schemeClr val="bg1"/>
                </a:solidFill>
                <a:latin typeface="Agency FB" panose="020B0503020202020204" pitchFamily="34" charset="0"/>
                <a:ea typeface="Calibri" charset="0"/>
                <a:cs typeface="Calibri" charset="0"/>
                <a:sym typeface="Arial" charset="0"/>
              </a:rPr>
              <a:t>Modern Malware Analysis</a:t>
            </a:r>
          </a:p>
          <a:p>
            <a:pPr algn="ctr"/>
            <a:r>
              <a:rPr lang="en-US" altLang="zh-Hans" sz="3200" b="1" dirty="0">
                <a:solidFill>
                  <a:schemeClr val="bg1"/>
                </a:solidFill>
                <a:latin typeface="Agency FB" panose="020B0503020202020204" pitchFamily="34" charset="0"/>
                <a:ea typeface="Calibri" charset="0"/>
                <a:cs typeface="Calibri" charset="0"/>
                <a:sym typeface="Arial" charset="0"/>
              </a:rPr>
              <a:t>Assembly Language and Disassembly Primer</a:t>
            </a:r>
          </a:p>
          <a:p>
            <a:pPr algn="ctr"/>
            <a:r>
              <a:rPr lang="en-US" altLang="en-US" sz="2400" b="1" dirty="0">
                <a:solidFill>
                  <a:schemeClr val="bg1"/>
                </a:solidFill>
                <a:latin typeface="Agency FB" panose="020B0503020202020204" pitchFamily="34" charset="0"/>
                <a:ea typeface="Calibri" charset="0"/>
                <a:cs typeface="Calibri" charset="0"/>
                <a:sym typeface="Arial" charset="0"/>
              </a:rPr>
              <a:t>Si Chen (schen@wcupa.edu)</a:t>
            </a:r>
          </a:p>
        </p:txBody>
      </p:sp>
      <p:sp>
        <p:nvSpPr>
          <p:cNvPr id="2" name="Rectangle 1"/>
          <p:cNvSpPr/>
          <p:nvPr/>
        </p:nvSpPr>
        <p:spPr>
          <a:xfrm>
            <a:off x="7696167" y="-144463"/>
            <a:ext cx="1447832" cy="1200329"/>
          </a:xfrm>
          <a:prstGeom prst="rect">
            <a:avLst/>
          </a:prstGeom>
        </p:spPr>
        <p:txBody>
          <a:bodyPr wrap="none">
            <a:spAutoFit/>
          </a:bodyPr>
          <a:lstStyle/>
          <a:p>
            <a:r>
              <a:rPr lang="en-US" altLang="zh-CN" sz="2800" b="1" spc="-150" dirty="0">
                <a:ln w="11430"/>
                <a:solidFill>
                  <a:srgbClr val="F8F8F8"/>
                </a:solidFill>
                <a:effectLst>
                  <a:outerShdw blurRad="25400" algn="tl" rotWithShape="0">
                    <a:srgbClr val="000000">
                      <a:alpha val="43000"/>
                    </a:srgbClr>
                  </a:outerShdw>
                </a:effectLst>
                <a:latin typeface="Franklin Gothic Medium" panose="020B0603020102020204"/>
              </a:rPr>
              <a:t>Class</a:t>
            </a:r>
            <a:r>
              <a:rPr lang="en-US" altLang="zh-CN" sz="7200" b="1" dirty="0">
                <a:solidFill>
                  <a:srgbClr val="247793">
                    <a:lumMod val="60000"/>
                    <a:lumOff val="40000"/>
                  </a:srgbClr>
                </a:solidFill>
                <a:latin typeface="Franklin Gothic Book" panose="020B0503020102020204"/>
              </a:rPr>
              <a:t>7</a:t>
            </a:r>
            <a:endParaRPr lang="zh-CN" altLang="en-US" sz="2800" dirty="0"/>
          </a:p>
        </p:txBody>
      </p:sp>
      <p:sp>
        <p:nvSpPr>
          <p:cNvPr id="3" name="AutoShape 8" descr="Image result for programming langu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7" name="Picture 6" descr="A picture containing rain, clock, nature, object&#13;&#10;&#13;&#10;Description automatically generated">
            <a:extLst>
              <a:ext uri="{FF2B5EF4-FFF2-40B4-BE49-F238E27FC236}">
                <a16:creationId xmlns:a16="http://schemas.microsoft.com/office/drawing/2014/main" id="{BC0292AE-5682-D341-B3F7-F6CF886DED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3600" y="3716402"/>
            <a:ext cx="3290400" cy="2193600"/>
          </a:xfrm>
          <a:prstGeom prst="rect">
            <a:avLst/>
          </a:prstGeom>
        </p:spPr>
      </p:pic>
    </p:spTree>
    <p:extLst>
      <p:ext uri="{BB962C8B-B14F-4D97-AF65-F5344CB8AC3E}">
        <p14:creationId xmlns:p14="http://schemas.microsoft.com/office/powerpoint/2010/main" val="2064546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DFCF-6774-3D4A-95E8-7C08F1B183B7}"/>
              </a:ext>
            </a:extLst>
          </p:cNvPr>
          <p:cNvSpPr>
            <a:spLocks noGrp="1"/>
          </p:cNvSpPr>
          <p:nvPr>
            <p:ph type="title"/>
          </p:nvPr>
        </p:nvSpPr>
        <p:spPr/>
        <p:txBody>
          <a:bodyPr/>
          <a:lstStyle/>
          <a:p>
            <a:r>
              <a:rPr lang="en-US" dirty="0"/>
              <a:t>RAM</a:t>
            </a:r>
          </a:p>
        </p:txBody>
      </p:sp>
      <p:sp>
        <p:nvSpPr>
          <p:cNvPr id="3" name="Content Placeholder 2">
            <a:extLst>
              <a:ext uri="{FF2B5EF4-FFF2-40B4-BE49-F238E27FC236}">
                <a16:creationId xmlns:a16="http://schemas.microsoft.com/office/drawing/2014/main" id="{2163A9B2-FFB6-7C4B-BE68-965EAEE6414F}"/>
              </a:ext>
            </a:extLst>
          </p:cNvPr>
          <p:cNvSpPr>
            <a:spLocks noGrp="1"/>
          </p:cNvSpPr>
          <p:nvPr>
            <p:ph idx="1"/>
          </p:nvPr>
        </p:nvSpPr>
        <p:spPr>
          <a:xfrm>
            <a:off x="295275" y="1017127"/>
            <a:ext cx="8524875" cy="4313238"/>
          </a:xfrm>
        </p:spPr>
        <p:txBody>
          <a:bodyPr/>
          <a:lstStyle/>
          <a:p>
            <a:r>
              <a:rPr lang="en-US" dirty="0"/>
              <a:t>The main memory (RAM) stores the code (machine code) and data for the computer.</a:t>
            </a:r>
          </a:p>
          <a:p>
            <a:r>
              <a:rPr lang="en-US" dirty="0"/>
              <a:t>A computer’s main memory is an array of </a:t>
            </a:r>
            <a:r>
              <a:rPr lang="en-US" b="1" dirty="0"/>
              <a:t>bytes</a:t>
            </a:r>
            <a:r>
              <a:rPr lang="en-US" dirty="0"/>
              <a:t>.</a:t>
            </a:r>
          </a:p>
          <a:p>
            <a:r>
              <a:rPr lang="en-US" dirty="0"/>
              <a:t>Each byte labeled with a unique number, known as </a:t>
            </a:r>
            <a:r>
              <a:rPr lang="en-US" b="1" dirty="0"/>
              <a:t>address</a:t>
            </a:r>
            <a:r>
              <a:rPr lang="en-US" dirty="0"/>
              <a:t>.</a:t>
            </a:r>
          </a:p>
        </p:txBody>
      </p:sp>
      <p:graphicFrame>
        <p:nvGraphicFramePr>
          <p:cNvPr id="4" name="Table 3">
            <a:extLst>
              <a:ext uri="{FF2B5EF4-FFF2-40B4-BE49-F238E27FC236}">
                <a16:creationId xmlns:a16="http://schemas.microsoft.com/office/drawing/2014/main" id="{3EFC8249-6CB0-7249-8776-5FFC15A5084C}"/>
              </a:ext>
            </a:extLst>
          </p:cNvPr>
          <p:cNvGraphicFramePr>
            <a:graphicFrameLocks noGrp="1"/>
          </p:cNvGraphicFramePr>
          <p:nvPr>
            <p:extLst>
              <p:ext uri="{D42A27DB-BD31-4B8C-83A1-F6EECF244321}">
                <p14:modId xmlns:p14="http://schemas.microsoft.com/office/powerpoint/2010/main" val="3226163891"/>
              </p:ext>
            </p:extLst>
          </p:nvPr>
        </p:nvGraphicFramePr>
        <p:xfrm>
          <a:off x="4340943" y="2631472"/>
          <a:ext cx="1961229" cy="2966720"/>
        </p:xfrm>
        <a:graphic>
          <a:graphicData uri="http://schemas.openxmlformats.org/drawingml/2006/table">
            <a:tbl>
              <a:tblPr firstRow="1" bandRow="1">
                <a:tableStyleId>{5C22544A-7EE6-4342-B048-85BDC9FD1C3A}</a:tableStyleId>
              </a:tblPr>
              <a:tblGrid>
                <a:gridCol w="1961229">
                  <a:extLst>
                    <a:ext uri="{9D8B030D-6E8A-4147-A177-3AD203B41FA5}">
                      <a16:colId xmlns:a16="http://schemas.microsoft.com/office/drawing/2014/main" val="2346463696"/>
                    </a:ext>
                  </a:extLst>
                </a:gridCol>
              </a:tblGrid>
              <a:tr h="370840">
                <a:tc>
                  <a:txBody>
                    <a:bodyPr/>
                    <a:lstStyle/>
                    <a:p>
                      <a:pPr algn="ctr"/>
                      <a:r>
                        <a:rPr lang="en-US" dirty="0"/>
                        <a:t>Data in Memory</a:t>
                      </a:r>
                    </a:p>
                  </a:txBody>
                  <a:tcPr/>
                </a:tc>
                <a:extLst>
                  <a:ext uri="{0D108BD9-81ED-4DB2-BD59-A6C34878D82A}">
                    <a16:rowId xmlns:a16="http://schemas.microsoft.com/office/drawing/2014/main" val="1900814034"/>
                  </a:ext>
                </a:extLst>
              </a:tr>
              <a:tr h="370840">
                <a:tc>
                  <a:txBody>
                    <a:bodyPr/>
                    <a:lstStyle/>
                    <a:p>
                      <a:r>
                        <a:rPr lang="en-US" dirty="0"/>
                        <a:t>45</a:t>
                      </a:r>
                    </a:p>
                  </a:txBody>
                  <a:tcPr/>
                </a:tc>
                <a:extLst>
                  <a:ext uri="{0D108BD9-81ED-4DB2-BD59-A6C34878D82A}">
                    <a16:rowId xmlns:a16="http://schemas.microsoft.com/office/drawing/2014/main" val="2079937390"/>
                  </a:ext>
                </a:extLst>
              </a:tr>
              <a:tr h="370840">
                <a:tc>
                  <a:txBody>
                    <a:bodyPr/>
                    <a:lstStyle/>
                    <a:p>
                      <a:r>
                        <a:rPr lang="en-US" dirty="0"/>
                        <a:t>FC</a:t>
                      </a:r>
                    </a:p>
                  </a:txBody>
                  <a:tcPr/>
                </a:tc>
                <a:extLst>
                  <a:ext uri="{0D108BD9-81ED-4DB2-BD59-A6C34878D82A}">
                    <a16:rowId xmlns:a16="http://schemas.microsoft.com/office/drawing/2014/main" val="2846406289"/>
                  </a:ext>
                </a:extLst>
              </a:tr>
              <a:tr h="370840">
                <a:tc>
                  <a:txBody>
                    <a:bodyPr/>
                    <a:lstStyle/>
                    <a:p>
                      <a:r>
                        <a:rPr lang="en-US" dirty="0"/>
                        <a:t>00</a:t>
                      </a:r>
                    </a:p>
                  </a:txBody>
                  <a:tcPr/>
                </a:tc>
                <a:extLst>
                  <a:ext uri="{0D108BD9-81ED-4DB2-BD59-A6C34878D82A}">
                    <a16:rowId xmlns:a16="http://schemas.microsoft.com/office/drawing/2014/main" val="3614820773"/>
                  </a:ext>
                </a:extLst>
              </a:tr>
              <a:tr h="370840">
                <a:tc>
                  <a:txBody>
                    <a:bodyPr/>
                    <a:lstStyle/>
                    <a:p>
                      <a:r>
                        <a:rPr lang="en-US" dirty="0"/>
                        <a:t>30</a:t>
                      </a:r>
                    </a:p>
                  </a:txBody>
                  <a:tcPr/>
                </a:tc>
                <a:extLst>
                  <a:ext uri="{0D108BD9-81ED-4DB2-BD59-A6C34878D82A}">
                    <a16:rowId xmlns:a16="http://schemas.microsoft.com/office/drawing/2014/main" val="3705451725"/>
                  </a:ext>
                </a:extLst>
              </a:tr>
              <a:tr h="370840">
                <a:tc>
                  <a:txBody>
                    <a:bodyPr/>
                    <a:lstStyle/>
                    <a:p>
                      <a:r>
                        <a:rPr lang="en-US" dirty="0"/>
                        <a:t>0F</a:t>
                      </a:r>
                    </a:p>
                  </a:txBody>
                  <a:tcPr/>
                </a:tc>
                <a:extLst>
                  <a:ext uri="{0D108BD9-81ED-4DB2-BD59-A6C34878D82A}">
                    <a16:rowId xmlns:a16="http://schemas.microsoft.com/office/drawing/2014/main" val="1094539626"/>
                  </a:ext>
                </a:extLst>
              </a:tr>
              <a:tr h="370840">
                <a:tc>
                  <a:txBody>
                    <a:bodyPr/>
                    <a:lstStyle/>
                    <a:p>
                      <a:r>
                        <a:rPr lang="en-US" dirty="0"/>
                        <a:t>01</a:t>
                      </a:r>
                    </a:p>
                  </a:txBody>
                  <a:tcPr/>
                </a:tc>
                <a:extLst>
                  <a:ext uri="{0D108BD9-81ED-4DB2-BD59-A6C34878D82A}">
                    <a16:rowId xmlns:a16="http://schemas.microsoft.com/office/drawing/2014/main" val="790972157"/>
                  </a:ext>
                </a:extLst>
              </a:tr>
              <a:tr h="370840">
                <a:tc>
                  <a:txBody>
                    <a:bodyPr/>
                    <a:lstStyle/>
                    <a:p>
                      <a:r>
                        <a:rPr lang="en-US" dirty="0"/>
                        <a:t>51</a:t>
                      </a:r>
                    </a:p>
                  </a:txBody>
                  <a:tcPr/>
                </a:tc>
                <a:extLst>
                  <a:ext uri="{0D108BD9-81ED-4DB2-BD59-A6C34878D82A}">
                    <a16:rowId xmlns:a16="http://schemas.microsoft.com/office/drawing/2014/main" val="2083853195"/>
                  </a:ext>
                </a:extLst>
              </a:tr>
            </a:tbl>
          </a:graphicData>
        </a:graphic>
      </p:graphicFrame>
      <p:graphicFrame>
        <p:nvGraphicFramePr>
          <p:cNvPr id="5" name="Table 4">
            <a:extLst>
              <a:ext uri="{FF2B5EF4-FFF2-40B4-BE49-F238E27FC236}">
                <a16:creationId xmlns:a16="http://schemas.microsoft.com/office/drawing/2014/main" id="{B53A8AD4-D049-B146-A8AD-708FA4EF6FB7}"/>
              </a:ext>
            </a:extLst>
          </p:cNvPr>
          <p:cNvGraphicFramePr>
            <a:graphicFrameLocks noGrp="1"/>
          </p:cNvGraphicFramePr>
          <p:nvPr>
            <p:extLst>
              <p:ext uri="{D42A27DB-BD31-4B8C-83A1-F6EECF244321}">
                <p14:modId xmlns:p14="http://schemas.microsoft.com/office/powerpoint/2010/main" val="2977386851"/>
              </p:ext>
            </p:extLst>
          </p:nvPr>
        </p:nvGraphicFramePr>
        <p:xfrm>
          <a:off x="2109326" y="2631472"/>
          <a:ext cx="1961229" cy="2966720"/>
        </p:xfrm>
        <a:graphic>
          <a:graphicData uri="http://schemas.openxmlformats.org/drawingml/2006/table">
            <a:tbl>
              <a:tblPr>
                <a:tableStyleId>{5DA37D80-6434-44D0-A028-1B22A696006F}</a:tableStyleId>
              </a:tblPr>
              <a:tblGrid>
                <a:gridCol w="1961229">
                  <a:extLst>
                    <a:ext uri="{9D8B030D-6E8A-4147-A177-3AD203B41FA5}">
                      <a16:colId xmlns:a16="http://schemas.microsoft.com/office/drawing/2014/main" val="1680755475"/>
                    </a:ext>
                  </a:extLst>
                </a:gridCol>
              </a:tblGrid>
              <a:tr h="370840">
                <a:tc>
                  <a:txBody>
                    <a:bodyPr/>
                    <a:lstStyle/>
                    <a:p>
                      <a:pPr algn="ctr"/>
                      <a:r>
                        <a:rPr lang="en-US" b="1" dirty="0"/>
                        <a:t>Address</a:t>
                      </a:r>
                    </a:p>
                  </a:txBody>
                  <a:tcPr/>
                </a:tc>
                <a:extLst>
                  <a:ext uri="{0D108BD9-81ED-4DB2-BD59-A6C34878D82A}">
                    <a16:rowId xmlns:a16="http://schemas.microsoft.com/office/drawing/2014/main" val="3574785479"/>
                  </a:ext>
                </a:extLst>
              </a:tr>
              <a:tr h="370840">
                <a:tc>
                  <a:txBody>
                    <a:bodyPr/>
                    <a:lstStyle/>
                    <a:p>
                      <a:r>
                        <a:rPr lang="en-US" dirty="0"/>
                        <a:t>0x10F1009</a:t>
                      </a:r>
                    </a:p>
                  </a:txBody>
                  <a:tcPr/>
                </a:tc>
                <a:extLst>
                  <a:ext uri="{0D108BD9-81ED-4DB2-BD59-A6C34878D82A}">
                    <a16:rowId xmlns:a16="http://schemas.microsoft.com/office/drawing/2014/main" val="40609949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0x10F1008</a:t>
                      </a:r>
                    </a:p>
                  </a:txBody>
                  <a:tcPr/>
                </a:tc>
                <a:extLst>
                  <a:ext uri="{0D108BD9-81ED-4DB2-BD59-A6C34878D82A}">
                    <a16:rowId xmlns:a16="http://schemas.microsoft.com/office/drawing/2014/main" val="257302061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0x10F1007</a:t>
                      </a:r>
                    </a:p>
                  </a:txBody>
                  <a:tcPr/>
                </a:tc>
                <a:extLst>
                  <a:ext uri="{0D108BD9-81ED-4DB2-BD59-A6C34878D82A}">
                    <a16:rowId xmlns:a16="http://schemas.microsoft.com/office/drawing/2014/main" val="25124322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0x10F1006</a:t>
                      </a:r>
                    </a:p>
                  </a:txBody>
                  <a:tcPr/>
                </a:tc>
                <a:extLst>
                  <a:ext uri="{0D108BD9-81ED-4DB2-BD59-A6C34878D82A}">
                    <a16:rowId xmlns:a16="http://schemas.microsoft.com/office/drawing/2014/main" val="3495854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0x10F1005</a:t>
                      </a:r>
                    </a:p>
                  </a:txBody>
                  <a:tcPr/>
                </a:tc>
                <a:extLst>
                  <a:ext uri="{0D108BD9-81ED-4DB2-BD59-A6C34878D82A}">
                    <a16:rowId xmlns:a16="http://schemas.microsoft.com/office/drawing/2014/main" val="38867672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0x10F1004</a:t>
                      </a:r>
                    </a:p>
                  </a:txBody>
                  <a:tcPr/>
                </a:tc>
                <a:extLst>
                  <a:ext uri="{0D108BD9-81ED-4DB2-BD59-A6C34878D82A}">
                    <a16:rowId xmlns:a16="http://schemas.microsoft.com/office/drawing/2014/main" val="9327082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0x10F1003</a:t>
                      </a:r>
                    </a:p>
                  </a:txBody>
                  <a:tcPr/>
                </a:tc>
                <a:extLst>
                  <a:ext uri="{0D108BD9-81ED-4DB2-BD59-A6C34878D82A}">
                    <a16:rowId xmlns:a16="http://schemas.microsoft.com/office/drawing/2014/main" val="443833827"/>
                  </a:ext>
                </a:extLst>
              </a:tr>
            </a:tbl>
          </a:graphicData>
        </a:graphic>
      </p:graphicFrame>
    </p:spTree>
    <p:extLst>
      <p:ext uri="{BB962C8B-B14F-4D97-AF65-F5344CB8AC3E}">
        <p14:creationId xmlns:p14="http://schemas.microsoft.com/office/powerpoint/2010/main" val="556205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a:t>LittleEndian.exe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14475" y="1152749"/>
            <a:ext cx="4039125" cy="124367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4475" y="2545395"/>
            <a:ext cx="4039125" cy="124194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4475" y="4012284"/>
            <a:ext cx="4039125" cy="1210080"/>
          </a:xfrm>
          <a:prstGeom prst="rect">
            <a:avLst/>
          </a:prstGeom>
        </p:spPr>
      </p:pic>
      <p:sp>
        <p:nvSpPr>
          <p:cNvPr id="8" name="Right Arrow 7"/>
          <p:cNvSpPr/>
          <p:nvPr/>
        </p:nvSpPr>
        <p:spPr bwMode="auto">
          <a:xfrm rot="6888198">
            <a:off x="4979571" y="812390"/>
            <a:ext cx="496800" cy="4176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9" name="Right Arrow 8"/>
          <p:cNvSpPr/>
          <p:nvPr/>
        </p:nvSpPr>
        <p:spPr bwMode="auto">
          <a:xfrm rot="10024508">
            <a:off x="5354622" y="2438039"/>
            <a:ext cx="419448" cy="4176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0" name="Right Arrow 9"/>
          <p:cNvSpPr/>
          <p:nvPr/>
        </p:nvSpPr>
        <p:spPr bwMode="auto">
          <a:xfrm rot="6888198">
            <a:off x="5567058" y="3727518"/>
            <a:ext cx="496800" cy="4176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14475" y="5454733"/>
            <a:ext cx="4039125" cy="1227849"/>
          </a:xfrm>
          <a:prstGeom prst="rect">
            <a:avLst/>
          </a:prstGeom>
        </p:spPr>
      </p:pic>
      <p:sp>
        <p:nvSpPr>
          <p:cNvPr id="13" name="Right Arrow 12"/>
          <p:cNvSpPr/>
          <p:nvPr/>
        </p:nvSpPr>
        <p:spPr bwMode="auto">
          <a:xfrm rot="6888198">
            <a:off x="5460257" y="5129749"/>
            <a:ext cx="496800" cy="4176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pic>
        <p:nvPicPr>
          <p:cNvPr id="14" name="Content Placeholder 3"/>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auto">
          <a:xfrm>
            <a:off x="113431" y="749300"/>
            <a:ext cx="4239790" cy="39235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705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heckerboard(across)">
                                      <p:cBhvr>
                                        <p:cTn id="13" dur="500"/>
                                        <p:tgtEl>
                                          <p:spTgt spid="10"/>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heckerboard(across)">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573A7-E66D-B047-8151-BF87C4A48884}"/>
              </a:ext>
            </a:extLst>
          </p:cNvPr>
          <p:cNvSpPr>
            <a:spLocks noGrp="1"/>
          </p:cNvSpPr>
          <p:nvPr>
            <p:ph type="title"/>
          </p:nvPr>
        </p:nvSpPr>
        <p:spPr/>
        <p:txBody>
          <a:bodyPr/>
          <a:lstStyle/>
          <a:p>
            <a:r>
              <a:rPr lang="en-US" dirty="0"/>
              <a:t>Program</a:t>
            </a:r>
            <a:r>
              <a:rPr lang="zh-CN" altLang="en-US" dirty="0"/>
              <a:t> </a:t>
            </a:r>
            <a:r>
              <a:rPr lang="en-US" altLang="zh-CN" dirty="0"/>
              <a:t>Basics</a:t>
            </a:r>
            <a:endParaRPr lang="en-US" dirty="0"/>
          </a:p>
        </p:txBody>
      </p:sp>
      <p:sp>
        <p:nvSpPr>
          <p:cNvPr id="3" name="Content Placeholder 2">
            <a:extLst>
              <a:ext uri="{FF2B5EF4-FFF2-40B4-BE49-F238E27FC236}">
                <a16:creationId xmlns:a16="http://schemas.microsoft.com/office/drawing/2014/main" id="{3B3E5FCC-FFB0-054C-9D94-6B5078DCDB6D}"/>
              </a:ext>
            </a:extLst>
          </p:cNvPr>
          <p:cNvSpPr>
            <a:spLocks noGrp="1"/>
          </p:cNvSpPr>
          <p:nvPr>
            <p:ph idx="1"/>
          </p:nvPr>
        </p:nvSpPr>
        <p:spPr/>
        <p:txBody>
          <a:bodyPr/>
          <a:lstStyle/>
          <a:p>
            <a:r>
              <a:rPr lang="en-US" altLang="zh-CN" dirty="0"/>
              <a:t>Program</a:t>
            </a:r>
            <a:r>
              <a:rPr lang="zh-CN" altLang="en-US" dirty="0"/>
              <a:t> </a:t>
            </a:r>
            <a:r>
              <a:rPr lang="en-US" altLang="zh-CN" dirty="0"/>
              <a:t>on</a:t>
            </a:r>
            <a:r>
              <a:rPr lang="zh-CN" altLang="en-US" dirty="0"/>
              <a:t> </a:t>
            </a:r>
            <a:r>
              <a:rPr lang="en-US" altLang="zh-CN" dirty="0"/>
              <a:t>disk</a:t>
            </a:r>
            <a:endParaRPr lang="en-US" dirty="0"/>
          </a:p>
        </p:txBody>
      </p:sp>
      <p:pic>
        <p:nvPicPr>
          <p:cNvPr id="4" name="Picture 3" descr="A picture containing text&#13;&#10;&#13;&#10;Description automatically generated">
            <a:extLst>
              <a:ext uri="{FF2B5EF4-FFF2-40B4-BE49-F238E27FC236}">
                <a16:creationId xmlns:a16="http://schemas.microsoft.com/office/drawing/2014/main" id="{EB5BD650-BD8A-8041-B927-AED9D8A7B5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6852" y="2027935"/>
            <a:ext cx="7079226" cy="4080874"/>
          </a:xfrm>
          <a:prstGeom prst="rect">
            <a:avLst/>
          </a:prstGeom>
        </p:spPr>
      </p:pic>
    </p:spTree>
    <p:extLst>
      <p:ext uri="{BB962C8B-B14F-4D97-AF65-F5344CB8AC3E}">
        <p14:creationId xmlns:p14="http://schemas.microsoft.com/office/powerpoint/2010/main" val="1469054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573A7-E66D-B047-8151-BF87C4A48884}"/>
              </a:ext>
            </a:extLst>
          </p:cNvPr>
          <p:cNvSpPr>
            <a:spLocks noGrp="1"/>
          </p:cNvSpPr>
          <p:nvPr>
            <p:ph type="title"/>
          </p:nvPr>
        </p:nvSpPr>
        <p:spPr/>
        <p:txBody>
          <a:bodyPr/>
          <a:lstStyle/>
          <a:p>
            <a:r>
              <a:rPr lang="en-US" dirty="0"/>
              <a:t>Program</a:t>
            </a:r>
            <a:r>
              <a:rPr lang="zh-CN" altLang="en-US" dirty="0"/>
              <a:t> </a:t>
            </a:r>
            <a:r>
              <a:rPr lang="en-US" altLang="zh-CN" dirty="0"/>
              <a:t>Basics</a:t>
            </a:r>
            <a:endParaRPr lang="en-US" dirty="0"/>
          </a:p>
        </p:txBody>
      </p:sp>
      <p:sp>
        <p:nvSpPr>
          <p:cNvPr id="3" name="Content Placeholder 2">
            <a:extLst>
              <a:ext uri="{FF2B5EF4-FFF2-40B4-BE49-F238E27FC236}">
                <a16:creationId xmlns:a16="http://schemas.microsoft.com/office/drawing/2014/main" id="{3B3E5FCC-FFB0-054C-9D94-6B5078DCDB6D}"/>
              </a:ext>
            </a:extLst>
          </p:cNvPr>
          <p:cNvSpPr>
            <a:spLocks noGrp="1"/>
          </p:cNvSpPr>
          <p:nvPr>
            <p:ph idx="1"/>
          </p:nvPr>
        </p:nvSpPr>
        <p:spPr/>
        <p:txBody>
          <a:bodyPr/>
          <a:lstStyle/>
          <a:p>
            <a:r>
              <a:rPr lang="en-US" altLang="zh-CN" dirty="0"/>
              <a:t>Program</a:t>
            </a:r>
            <a:r>
              <a:rPr lang="zh-CN" altLang="en-US" dirty="0"/>
              <a:t> </a:t>
            </a:r>
            <a:r>
              <a:rPr lang="en-US" altLang="zh-CN" dirty="0"/>
              <a:t>on</a:t>
            </a:r>
            <a:r>
              <a:rPr lang="zh-CN" altLang="en-US" dirty="0"/>
              <a:t> </a:t>
            </a:r>
            <a:r>
              <a:rPr lang="en-US" altLang="zh-CN" dirty="0"/>
              <a:t>disk</a:t>
            </a:r>
            <a:endParaRPr lang="en-US" dirty="0"/>
          </a:p>
        </p:txBody>
      </p:sp>
      <p:pic>
        <p:nvPicPr>
          <p:cNvPr id="5" name="Picture 4">
            <a:extLst>
              <a:ext uri="{FF2B5EF4-FFF2-40B4-BE49-F238E27FC236}">
                <a16:creationId xmlns:a16="http://schemas.microsoft.com/office/drawing/2014/main" id="{ECCCC02F-F382-7143-90F5-176E603BB7F8}"/>
              </a:ext>
            </a:extLst>
          </p:cNvPr>
          <p:cNvPicPr>
            <a:picLocks noChangeAspect="1"/>
          </p:cNvPicPr>
          <p:nvPr/>
        </p:nvPicPr>
        <p:blipFill>
          <a:blip r:embed="rId2"/>
          <a:stretch>
            <a:fillRect/>
          </a:stretch>
        </p:blipFill>
        <p:spPr>
          <a:xfrm>
            <a:off x="3084131" y="1055686"/>
            <a:ext cx="3637566" cy="5802313"/>
          </a:xfrm>
          <a:prstGeom prst="rect">
            <a:avLst/>
          </a:prstGeom>
        </p:spPr>
      </p:pic>
      <p:pic>
        <p:nvPicPr>
          <p:cNvPr id="7" name="Picture 6">
            <a:extLst>
              <a:ext uri="{FF2B5EF4-FFF2-40B4-BE49-F238E27FC236}">
                <a16:creationId xmlns:a16="http://schemas.microsoft.com/office/drawing/2014/main" id="{7BD5C579-D694-1D45-9209-144BF6D4F2B9}"/>
              </a:ext>
            </a:extLst>
          </p:cNvPr>
          <p:cNvPicPr>
            <a:picLocks noChangeAspect="1"/>
          </p:cNvPicPr>
          <p:nvPr/>
        </p:nvPicPr>
        <p:blipFill>
          <a:blip r:embed="rId3"/>
          <a:stretch>
            <a:fillRect/>
          </a:stretch>
        </p:blipFill>
        <p:spPr>
          <a:xfrm>
            <a:off x="404431" y="2362200"/>
            <a:ext cx="2679700" cy="1066800"/>
          </a:xfrm>
          <a:prstGeom prst="rect">
            <a:avLst/>
          </a:prstGeom>
        </p:spPr>
      </p:pic>
    </p:spTree>
    <p:extLst>
      <p:ext uri="{BB962C8B-B14F-4D97-AF65-F5344CB8AC3E}">
        <p14:creationId xmlns:p14="http://schemas.microsoft.com/office/powerpoint/2010/main" val="123239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6E49B-9DF2-9F44-89EF-1B44341A9308}"/>
              </a:ext>
            </a:extLst>
          </p:cNvPr>
          <p:cNvSpPr>
            <a:spLocks noGrp="1"/>
          </p:cNvSpPr>
          <p:nvPr>
            <p:ph type="title"/>
          </p:nvPr>
        </p:nvSpPr>
        <p:spPr/>
        <p:txBody>
          <a:bodyPr/>
          <a:lstStyle/>
          <a:p>
            <a:r>
              <a:rPr lang="en-US" dirty="0"/>
              <a:t>Program</a:t>
            </a:r>
            <a:r>
              <a:rPr lang="zh-CN" altLang="en-US" dirty="0"/>
              <a:t> </a:t>
            </a:r>
            <a:r>
              <a:rPr lang="en-US" altLang="zh-CN" dirty="0"/>
              <a:t>Basics</a:t>
            </a:r>
            <a:endParaRPr lang="en-US" dirty="0"/>
          </a:p>
        </p:txBody>
      </p:sp>
      <p:sp>
        <p:nvSpPr>
          <p:cNvPr id="3" name="Content Placeholder 2">
            <a:extLst>
              <a:ext uri="{FF2B5EF4-FFF2-40B4-BE49-F238E27FC236}">
                <a16:creationId xmlns:a16="http://schemas.microsoft.com/office/drawing/2014/main" id="{20534A87-1461-4B49-B5DF-95A44FE1D905}"/>
              </a:ext>
            </a:extLst>
          </p:cNvPr>
          <p:cNvSpPr>
            <a:spLocks noGrp="1"/>
          </p:cNvSpPr>
          <p:nvPr>
            <p:ph idx="1"/>
          </p:nvPr>
        </p:nvSpPr>
        <p:spPr/>
        <p:txBody>
          <a:bodyPr/>
          <a:lstStyle/>
          <a:p>
            <a:r>
              <a:rPr lang="en-US" altLang="zh-CN" dirty="0"/>
              <a:t>Program</a:t>
            </a:r>
            <a:r>
              <a:rPr lang="zh-CN" altLang="en-US" dirty="0"/>
              <a:t> </a:t>
            </a:r>
            <a:r>
              <a:rPr lang="en-US" altLang="zh-CN" dirty="0"/>
              <a:t>in</a:t>
            </a:r>
            <a:r>
              <a:rPr lang="zh-CN" altLang="en-US" dirty="0"/>
              <a:t> </a:t>
            </a:r>
            <a:r>
              <a:rPr lang="en-US" altLang="zh-CN" dirty="0"/>
              <a:t>memory</a:t>
            </a:r>
            <a:endParaRPr lang="en-US" dirty="0"/>
          </a:p>
        </p:txBody>
      </p:sp>
      <p:pic>
        <p:nvPicPr>
          <p:cNvPr id="4" name="Picture 3">
            <a:extLst>
              <a:ext uri="{FF2B5EF4-FFF2-40B4-BE49-F238E27FC236}">
                <a16:creationId xmlns:a16="http://schemas.microsoft.com/office/drawing/2014/main" id="{6BC510DA-75E5-5246-923F-A4823A3DFC44}"/>
              </a:ext>
            </a:extLst>
          </p:cNvPr>
          <p:cNvPicPr>
            <a:picLocks noChangeAspect="1"/>
          </p:cNvPicPr>
          <p:nvPr/>
        </p:nvPicPr>
        <p:blipFill>
          <a:blip r:embed="rId2"/>
          <a:stretch>
            <a:fillRect/>
          </a:stretch>
        </p:blipFill>
        <p:spPr>
          <a:xfrm>
            <a:off x="404431" y="2362200"/>
            <a:ext cx="2679700" cy="1066800"/>
          </a:xfrm>
          <a:prstGeom prst="rect">
            <a:avLst/>
          </a:prstGeom>
        </p:spPr>
      </p:pic>
      <p:pic>
        <p:nvPicPr>
          <p:cNvPr id="5" name="Picture 4">
            <a:extLst>
              <a:ext uri="{FF2B5EF4-FFF2-40B4-BE49-F238E27FC236}">
                <a16:creationId xmlns:a16="http://schemas.microsoft.com/office/drawing/2014/main" id="{15038F49-F179-704D-9ACC-E2765EA2F285}"/>
              </a:ext>
            </a:extLst>
          </p:cNvPr>
          <p:cNvPicPr>
            <a:picLocks noChangeAspect="1"/>
          </p:cNvPicPr>
          <p:nvPr/>
        </p:nvPicPr>
        <p:blipFill>
          <a:blip r:embed="rId3"/>
          <a:stretch>
            <a:fillRect/>
          </a:stretch>
        </p:blipFill>
        <p:spPr>
          <a:xfrm>
            <a:off x="4587209" y="2095500"/>
            <a:ext cx="2679700" cy="1600200"/>
          </a:xfrm>
          <a:prstGeom prst="rect">
            <a:avLst/>
          </a:prstGeom>
        </p:spPr>
      </p:pic>
      <p:sp>
        <p:nvSpPr>
          <p:cNvPr id="6" name="Rectangle 5">
            <a:extLst>
              <a:ext uri="{FF2B5EF4-FFF2-40B4-BE49-F238E27FC236}">
                <a16:creationId xmlns:a16="http://schemas.microsoft.com/office/drawing/2014/main" id="{D4BF471E-D1A6-2B4A-91EF-CE884FC172F2}"/>
              </a:ext>
            </a:extLst>
          </p:cNvPr>
          <p:cNvSpPr/>
          <p:nvPr/>
        </p:nvSpPr>
        <p:spPr bwMode="auto">
          <a:xfrm>
            <a:off x="4321277" y="1489075"/>
            <a:ext cx="3392129" cy="2596228"/>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FCE278AA-D714-E742-9AB3-C6D8E37C80EF}"/>
              </a:ext>
            </a:extLst>
          </p:cNvPr>
          <p:cNvSpPr txBox="1"/>
          <p:nvPr/>
        </p:nvSpPr>
        <p:spPr>
          <a:xfrm>
            <a:off x="5442155" y="1055687"/>
            <a:ext cx="1109599" cy="400110"/>
          </a:xfrm>
          <a:prstGeom prst="rect">
            <a:avLst/>
          </a:prstGeom>
          <a:noFill/>
        </p:spPr>
        <p:txBody>
          <a:bodyPr wrap="none" rtlCol="0">
            <a:spAutoFit/>
          </a:bodyPr>
          <a:lstStyle/>
          <a:p>
            <a:r>
              <a:rPr lang="en-US" altLang="zh-CN" dirty="0"/>
              <a:t>Memory</a:t>
            </a:r>
            <a:endParaRPr lang="en-US" dirty="0"/>
          </a:p>
        </p:txBody>
      </p:sp>
      <p:sp>
        <p:nvSpPr>
          <p:cNvPr id="8" name="Right Arrow 7">
            <a:extLst>
              <a:ext uri="{FF2B5EF4-FFF2-40B4-BE49-F238E27FC236}">
                <a16:creationId xmlns:a16="http://schemas.microsoft.com/office/drawing/2014/main" id="{4A95F0DE-1E06-C64A-B508-213A5C0E88A9}"/>
              </a:ext>
            </a:extLst>
          </p:cNvPr>
          <p:cNvSpPr/>
          <p:nvPr/>
        </p:nvSpPr>
        <p:spPr bwMode="auto">
          <a:xfrm>
            <a:off x="3347884" y="2580968"/>
            <a:ext cx="722671" cy="61180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9" name="TextBox 8">
            <a:extLst>
              <a:ext uri="{FF2B5EF4-FFF2-40B4-BE49-F238E27FC236}">
                <a16:creationId xmlns:a16="http://schemas.microsoft.com/office/drawing/2014/main" id="{37847AAB-1826-2642-934F-D52DC72C91AB}"/>
              </a:ext>
            </a:extLst>
          </p:cNvPr>
          <p:cNvSpPr txBox="1"/>
          <p:nvPr/>
        </p:nvSpPr>
        <p:spPr>
          <a:xfrm>
            <a:off x="7780134" y="1255742"/>
            <a:ext cx="1290738" cy="584775"/>
          </a:xfrm>
          <a:prstGeom prst="rect">
            <a:avLst/>
          </a:prstGeom>
          <a:noFill/>
        </p:spPr>
        <p:txBody>
          <a:bodyPr wrap="none" rtlCol="0">
            <a:spAutoFit/>
          </a:bodyPr>
          <a:lstStyle/>
          <a:p>
            <a:r>
              <a:rPr lang="en-US" altLang="zh-CN" sz="1600" dirty="0"/>
              <a:t>low</a:t>
            </a:r>
            <a:r>
              <a:rPr lang="zh-CN" altLang="en-US" sz="1600" dirty="0"/>
              <a:t> </a:t>
            </a:r>
            <a:r>
              <a:rPr lang="en-US" altLang="zh-CN" sz="1600" dirty="0"/>
              <a:t>memory</a:t>
            </a:r>
          </a:p>
          <a:p>
            <a:r>
              <a:rPr lang="en-US" altLang="zh-CN" sz="1600" dirty="0" err="1"/>
              <a:t>addr</a:t>
            </a:r>
            <a:endParaRPr lang="en-US" sz="1600" dirty="0"/>
          </a:p>
        </p:txBody>
      </p:sp>
      <p:sp>
        <p:nvSpPr>
          <p:cNvPr id="10" name="TextBox 9">
            <a:extLst>
              <a:ext uri="{FF2B5EF4-FFF2-40B4-BE49-F238E27FC236}">
                <a16:creationId xmlns:a16="http://schemas.microsoft.com/office/drawing/2014/main" id="{731CEA51-4AD5-314A-B9F6-2F108A18C187}"/>
              </a:ext>
            </a:extLst>
          </p:cNvPr>
          <p:cNvSpPr txBox="1"/>
          <p:nvPr/>
        </p:nvSpPr>
        <p:spPr>
          <a:xfrm>
            <a:off x="7699984" y="3826193"/>
            <a:ext cx="1370888" cy="584775"/>
          </a:xfrm>
          <a:prstGeom prst="rect">
            <a:avLst/>
          </a:prstGeom>
          <a:noFill/>
        </p:spPr>
        <p:txBody>
          <a:bodyPr wrap="none" rtlCol="0">
            <a:spAutoFit/>
          </a:bodyPr>
          <a:lstStyle/>
          <a:p>
            <a:r>
              <a:rPr lang="en-US" altLang="zh-CN" sz="1600" dirty="0"/>
              <a:t>high</a:t>
            </a:r>
            <a:r>
              <a:rPr lang="zh-CN" altLang="en-US" sz="1600" dirty="0"/>
              <a:t> </a:t>
            </a:r>
            <a:r>
              <a:rPr lang="en-US" altLang="zh-CN" sz="1600" dirty="0"/>
              <a:t>memory</a:t>
            </a:r>
          </a:p>
          <a:p>
            <a:r>
              <a:rPr lang="en-US" altLang="zh-CN" sz="1600" dirty="0" err="1"/>
              <a:t>addr</a:t>
            </a:r>
            <a:endParaRPr lang="en-US" sz="1600" dirty="0"/>
          </a:p>
        </p:txBody>
      </p:sp>
    </p:spTree>
    <p:extLst>
      <p:ext uri="{BB962C8B-B14F-4D97-AF65-F5344CB8AC3E}">
        <p14:creationId xmlns:p14="http://schemas.microsoft.com/office/powerpoint/2010/main" val="391286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5BA87-24E6-674E-98C0-EE1465974B39}"/>
              </a:ext>
            </a:extLst>
          </p:cNvPr>
          <p:cNvSpPr>
            <a:spLocks noGrp="1"/>
          </p:cNvSpPr>
          <p:nvPr>
            <p:ph type="title"/>
          </p:nvPr>
        </p:nvSpPr>
        <p:spPr/>
        <p:txBody>
          <a:bodyPr/>
          <a:lstStyle/>
          <a:p>
            <a:r>
              <a:rPr lang="en-US" dirty="0"/>
              <a:t>Program</a:t>
            </a:r>
            <a:r>
              <a:rPr lang="zh-CN" altLang="en-US" dirty="0"/>
              <a:t> </a:t>
            </a:r>
            <a:r>
              <a:rPr lang="en-US" altLang="zh-CN" dirty="0"/>
              <a:t>Basics</a:t>
            </a:r>
            <a:endParaRPr lang="en-US" dirty="0"/>
          </a:p>
        </p:txBody>
      </p:sp>
      <p:pic>
        <p:nvPicPr>
          <p:cNvPr id="5" name="Picture 4">
            <a:extLst>
              <a:ext uri="{FF2B5EF4-FFF2-40B4-BE49-F238E27FC236}">
                <a16:creationId xmlns:a16="http://schemas.microsoft.com/office/drawing/2014/main" id="{56B07F86-0A36-604B-A2EB-4828E60CAA1A}"/>
              </a:ext>
            </a:extLst>
          </p:cNvPr>
          <p:cNvPicPr>
            <a:picLocks noChangeAspect="1"/>
          </p:cNvPicPr>
          <p:nvPr/>
        </p:nvPicPr>
        <p:blipFill>
          <a:blip r:embed="rId2"/>
          <a:stretch>
            <a:fillRect/>
          </a:stretch>
        </p:blipFill>
        <p:spPr>
          <a:xfrm>
            <a:off x="708383" y="2287229"/>
            <a:ext cx="2679700" cy="1600200"/>
          </a:xfrm>
          <a:prstGeom prst="rect">
            <a:avLst/>
          </a:prstGeom>
        </p:spPr>
      </p:pic>
      <p:sp>
        <p:nvSpPr>
          <p:cNvPr id="6" name="Rectangle 5">
            <a:extLst>
              <a:ext uri="{FF2B5EF4-FFF2-40B4-BE49-F238E27FC236}">
                <a16:creationId xmlns:a16="http://schemas.microsoft.com/office/drawing/2014/main" id="{D39F4900-711D-254D-9E93-3D5FD3F8F8E3}"/>
              </a:ext>
            </a:extLst>
          </p:cNvPr>
          <p:cNvSpPr/>
          <p:nvPr/>
        </p:nvSpPr>
        <p:spPr bwMode="auto">
          <a:xfrm>
            <a:off x="442451" y="1680804"/>
            <a:ext cx="3392129" cy="2596228"/>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5C7BE84C-45F9-7141-A63D-0C93579FDBDC}"/>
              </a:ext>
            </a:extLst>
          </p:cNvPr>
          <p:cNvSpPr txBox="1"/>
          <p:nvPr/>
        </p:nvSpPr>
        <p:spPr>
          <a:xfrm>
            <a:off x="1563329" y="1247416"/>
            <a:ext cx="1109599" cy="400110"/>
          </a:xfrm>
          <a:prstGeom prst="rect">
            <a:avLst/>
          </a:prstGeom>
          <a:noFill/>
        </p:spPr>
        <p:txBody>
          <a:bodyPr wrap="none" rtlCol="0">
            <a:spAutoFit/>
          </a:bodyPr>
          <a:lstStyle/>
          <a:p>
            <a:r>
              <a:rPr lang="en-US" altLang="zh-CN" dirty="0"/>
              <a:t>Memory</a:t>
            </a:r>
            <a:endParaRPr lang="en-US" dirty="0"/>
          </a:p>
        </p:txBody>
      </p:sp>
      <p:sp>
        <p:nvSpPr>
          <p:cNvPr id="8" name="TextBox 7">
            <a:extLst>
              <a:ext uri="{FF2B5EF4-FFF2-40B4-BE49-F238E27FC236}">
                <a16:creationId xmlns:a16="http://schemas.microsoft.com/office/drawing/2014/main" id="{E2B81C99-60FB-6743-A98A-F735A96BA54A}"/>
              </a:ext>
            </a:extLst>
          </p:cNvPr>
          <p:cNvSpPr txBox="1"/>
          <p:nvPr/>
        </p:nvSpPr>
        <p:spPr>
          <a:xfrm>
            <a:off x="3901308" y="1447471"/>
            <a:ext cx="1290738" cy="584775"/>
          </a:xfrm>
          <a:prstGeom prst="rect">
            <a:avLst/>
          </a:prstGeom>
          <a:noFill/>
        </p:spPr>
        <p:txBody>
          <a:bodyPr wrap="none" rtlCol="0">
            <a:spAutoFit/>
          </a:bodyPr>
          <a:lstStyle/>
          <a:p>
            <a:r>
              <a:rPr lang="en-US" altLang="zh-CN" sz="1600" dirty="0"/>
              <a:t>low</a:t>
            </a:r>
            <a:r>
              <a:rPr lang="zh-CN" altLang="en-US" sz="1600" dirty="0"/>
              <a:t> </a:t>
            </a:r>
            <a:r>
              <a:rPr lang="en-US" altLang="zh-CN" sz="1600" dirty="0"/>
              <a:t>memory</a:t>
            </a:r>
          </a:p>
          <a:p>
            <a:r>
              <a:rPr lang="en-US" altLang="zh-CN" sz="1600" dirty="0" err="1"/>
              <a:t>addr</a:t>
            </a:r>
            <a:endParaRPr lang="en-US" sz="1600" dirty="0"/>
          </a:p>
        </p:txBody>
      </p:sp>
      <p:sp>
        <p:nvSpPr>
          <p:cNvPr id="9" name="TextBox 8">
            <a:extLst>
              <a:ext uri="{FF2B5EF4-FFF2-40B4-BE49-F238E27FC236}">
                <a16:creationId xmlns:a16="http://schemas.microsoft.com/office/drawing/2014/main" id="{D28192B7-419E-5A41-877C-5119EA506044}"/>
              </a:ext>
            </a:extLst>
          </p:cNvPr>
          <p:cNvSpPr txBox="1"/>
          <p:nvPr/>
        </p:nvSpPr>
        <p:spPr>
          <a:xfrm>
            <a:off x="3821158" y="4017922"/>
            <a:ext cx="1370888" cy="584775"/>
          </a:xfrm>
          <a:prstGeom prst="rect">
            <a:avLst/>
          </a:prstGeom>
          <a:noFill/>
        </p:spPr>
        <p:txBody>
          <a:bodyPr wrap="none" rtlCol="0">
            <a:spAutoFit/>
          </a:bodyPr>
          <a:lstStyle/>
          <a:p>
            <a:r>
              <a:rPr lang="en-US" altLang="zh-CN" sz="1600" dirty="0"/>
              <a:t>high</a:t>
            </a:r>
            <a:r>
              <a:rPr lang="zh-CN" altLang="en-US" sz="1600" dirty="0"/>
              <a:t> </a:t>
            </a:r>
            <a:r>
              <a:rPr lang="en-US" altLang="zh-CN" sz="1600" dirty="0"/>
              <a:t>memory</a:t>
            </a:r>
          </a:p>
          <a:p>
            <a:r>
              <a:rPr lang="en-US" altLang="zh-CN" sz="1600" dirty="0" err="1"/>
              <a:t>addr</a:t>
            </a:r>
            <a:endParaRPr lang="en-US" sz="1600" dirty="0"/>
          </a:p>
        </p:txBody>
      </p:sp>
      <p:pic>
        <p:nvPicPr>
          <p:cNvPr id="13" name="Picture 12" descr="A close up of a logo&#10;&#10;Description automatically generated">
            <a:extLst>
              <a:ext uri="{FF2B5EF4-FFF2-40B4-BE49-F238E27FC236}">
                <a16:creationId xmlns:a16="http://schemas.microsoft.com/office/drawing/2014/main" id="{0A35C08D-2527-7E4E-B46C-E55B973057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7229" y="2063545"/>
            <a:ext cx="1905000" cy="1905000"/>
          </a:xfrm>
          <a:prstGeom prst="rect">
            <a:avLst/>
          </a:prstGeom>
        </p:spPr>
      </p:pic>
      <p:sp>
        <p:nvSpPr>
          <p:cNvPr id="14" name="TextBox 13">
            <a:extLst>
              <a:ext uri="{FF2B5EF4-FFF2-40B4-BE49-F238E27FC236}">
                <a16:creationId xmlns:a16="http://schemas.microsoft.com/office/drawing/2014/main" id="{43886798-7A27-C945-A18A-51ACBD13B559}"/>
              </a:ext>
            </a:extLst>
          </p:cNvPr>
          <p:cNvSpPr txBox="1"/>
          <p:nvPr/>
        </p:nvSpPr>
        <p:spPr>
          <a:xfrm>
            <a:off x="6494929" y="1246823"/>
            <a:ext cx="728084" cy="400110"/>
          </a:xfrm>
          <a:prstGeom prst="rect">
            <a:avLst/>
          </a:prstGeom>
          <a:noFill/>
        </p:spPr>
        <p:txBody>
          <a:bodyPr wrap="none" rtlCol="0">
            <a:spAutoFit/>
          </a:bodyPr>
          <a:lstStyle/>
          <a:p>
            <a:r>
              <a:rPr lang="en-US" altLang="zh-CN" dirty="0"/>
              <a:t>CPU</a:t>
            </a:r>
            <a:endParaRPr lang="en-US" dirty="0"/>
          </a:p>
        </p:txBody>
      </p:sp>
      <p:cxnSp>
        <p:nvCxnSpPr>
          <p:cNvPr id="16" name="Straight Arrow Connector 15">
            <a:extLst>
              <a:ext uri="{FF2B5EF4-FFF2-40B4-BE49-F238E27FC236}">
                <a16:creationId xmlns:a16="http://schemas.microsoft.com/office/drawing/2014/main" id="{1442ACE5-3C6D-F647-BC4C-AAE78D335018}"/>
              </a:ext>
            </a:extLst>
          </p:cNvPr>
          <p:cNvCxnSpPr/>
          <p:nvPr/>
        </p:nvCxnSpPr>
        <p:spPr bwMode="auto">
          <a:xfrm>
            <a:off x="3388083" y="3244645"/>
            <a:ext cx="3106846" cy="0"/>
          </a:xfrm>
          <a:prstGeom prst="straightConnector1">
            <a:avLst/>
          </a:prstGeom>
          <a:ln w="38100">
            <a:headEnd type="none" w="med" len="med"/>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6FA3CF6A-B280-174B-B4B0-786A21C5E38A}"/>
              </a:ext>
            </a:extLst>
          </p:cNvPr>
          <p:cNvSpPr txBox="1"/>
          <p:nvPr/>
        </p:nvSpPr>
        <p:spPr>
          <a:xfrm>
            <a:off x="442451" y="4868141"/>
            <a:ext cx="8435617" cy="1015663"/>
          </a:xfrm>
          <a:prstGeom prst="rect">
            <a:avLst/>
          </a:prstGeom>
          <a:noFill/>
        </p:spPr>
        <p:txBody>
          <a:bodyPr wrap="square" rtlCol="0">
            <a:spAutoFit/>
          </a:bodyPr>
          <a:lstStyle/>
          <a:p>
            <a:pPr marL="342900" indent="-342900">
              <a:buFont typeface="Arial" panose="020B0604020202020204" pitchFamily="34" charset="0"/>
              <a:buChar char="•"/>
            </a:pPr>
            <a:r>
              <a:rPr lang="en-US" altLang="zh-CN" dirty="0"/>
              <a:t>The</a:t>
            </a:r>
            <a:r>
              <a:rPr lang="zh-CN" altLang="en-US" dirty="0"/>
              <a:t> </a:t>
            </a:r>
            <a:r>
              <a:rPr lang="en-US" altLang="zh-CN" dirty="0"/>
              <a:t>CPU</a:t>
            </a:r>
            <a:r>
              <a:rPr lang="zh-CN" altLang="en-US" dirty="0"/>
              <a:t> </a:t>
            </a:r>
            <a:r>
              <a:rPr lang="en-US" altLang="zh-CN" dirty="0"/>
              <a:t>fetches</a:t>
            </a:r>
            <a:r>
              <a:rPr lang="zh-CN" altLang="en-US" dirty="0"/>
              <a:t> </a:t>
            </a:r>
            <a:r>
              <a:rPr lang="en-US" altLang="zh-CN" dirty="0"/>
              <a:t>the</a:t>
            </a:r>
            <a:r>
              <a:rPr lang="zh-CN" altLang="en-US" dirty="0"/>
              <a:t> </a:t>
            </a:r>
            <a:r>
              <a:rPr lang="en-US" altLang="zh-CN" dirty="0"/>
              <a:t>machine</a:t>
            </a:r>
            <a:r>
              <a:rPr lang="zh-CN" altLang="en-US" dirty="0"/>
              <a:t> </a:t>
            </a:r>
            <a:r>
              <a:rPr lang="en-US" altLang="zh-CN" dirty="0"/>
              <a:t>instruction,</a:t>
            </a:r>
            <a:r>
              <a:rPr lang="zh-CN" altLang="en-US" dirty="0"/>
              <a:t> </a:t>
            </a:r>
            <a:r>
              <a:rPr lang="en-US" altLang="zh-CN" dirty="0"/>
              <a:t>decodes</a:t>
            </a:r>
            <a:r>
              <a:rPr lang="zh-CN" altLang="en-US" dirty="0"/>
              <a:t> </a:t>
            </a:r>
            <a:r>
              <a:rPr lang="en-US" altLang="zh-CN" dirty="0"/>
              <a:t>it,</a:t>
            </a:r>
            <a:r>
              <a:rPr lang="zh-CN" altLang="en-US" dirty="0"/>
              <a:t> </a:t>
            </a:r>
            <a:r>
              <a:rPr lang="en-US" altLang="zh-CN" dirty="0"/>
              <a:t>and</a:t>
            </a:r>
            <a:r>
              <a:rPr lang="zh-CN" altLang="en-US" dirty="0"/>
              <a:t> </a:t>
            </a:r>
            <a:r>
              <a:rPr lang="en-US" altLang="zh-CN" dirty="0"/>
              <a:t>executes</a:t>
            </a:r>
            <a:r>
              <a:rPr lang="zh-CN" altLang="en-US" dirty="0"/>
              <a:t> </a:t>
            </a:r>
            <a:r>
              <a:rPr lang="en-US" altLang="zh-CN" dirty="0"/>
              <a:t>it</a:t>
            </a:r>
          </a:p>
          <a:p>
            <a:pPr marL="342900" indent="-342900">
              <a:buFont typeface="Arial" panose="020B0604020202020204" pitchFamily="34" charset="0"/>
              <a:buChar char="•"/>
            </a:pPr>
            <a:r>
              <a:rPr lang="en-US" altLang="zh-CN" dirty="0"/>
              <a:t>The</a:t>
            </a:r>
            <a:r>
              <a:rPr lang="zh-CN" altLang="en-US" dirty="0"/>
              <a:t> </a:t>
            </a:r>
            <a:r>
              <a:rPr lang="en-US" altLang="zh-CN" dirty="0"/>
              <a:t>CPU</a:t>
            </a:r>
            <a:r>
              <a:rPr lang="zh-CN" altLang="en-US" dirty="0"/>
              <a:t> </a:t>
            </a:r>
            <a:r>
              <a:rPr lang="en-US" altLang="zh-CN" dirty="0"/>
              <a:t>fetches</a:t>
            </a:r>
            <a:r>
              <a:rPr lang="zh-CN" altLang="en-US" dirty="0"/>
              <a:t> </a:t>
            </a:r>
            <a:r>
              <a:rPr lang="en-US" altLang="zh-CN" dirty="0"/>
              <a:t>the</a:t>
            </a:r>
            <a:r>
              <a:rPr lang="zh-CN" altLang="en-US" dirty="0"/>
              <a:t> </a:t>
            </a:r>
            <a:r>
              <a:rPr lang="en-US" altLang="zh-CN" dirty="0"/>
              <a:t>required</a:t>
            </a:r>
            <a:r>
              <a:rPr lang="zh-CN" altLang="en-US" dirty="0"/>
              <a:t> </a:t>
            </a:r>
            <a:r>
              <a:rPr lang="en-US" altLang="zh-CN" dirty="0"/>
              <a:t>data</a:t>
            </a:r>
            <a:r>
              <a:rPr lang="zh-CN" altLang="en-US" dirty="0"/>
              <a:t> </a:t>
            </a:r>
            <a:r>
              <a:rPr lang="en-US" altLang="zh-CN" dirty="0"/>
              <a:t>from</a:t>
            </a:r>
            <a:r>
              <a:rPr lang="zh-CN" altLang="en-US" dirty="0"/>
              <a:t> </a:t>
            </a:r>
            <a:r>
              <a:rPr lang="en-US" altLang="zh-CN" dirty="0"/>
              <a:t>memory,</a:t>
            </a:r>
            <a:r>
              <a:rPr lang="zh-CN" altLang="en-US" dirty="0"/>
              <a:t> </a:t>
            </a:r>
            <a:r>
              <a:rPr lang="en-US" altLang="zh-CN" dirty="0"/>
              <a:t>the</a:t>
            </a:r>
            <a:r>
              <a:rPr lang="zh-CN" altLang="en-US" dirty="0"/>
              <a:t> </a:t>
            </a:r>
            <a:r>
              <a:rPr lang="en-US" altLang="zh-CN" dirty="0"/>
              <a:t>data</a:t>
            </a:r>
            <a:r>
              <a:rPr lang="zh-CN" altLang="en-US" dirty="0"/>
              <a:t> </a:t>
            </a:r>
            <a:r>
              <a:rPr lang="en-US" altLang="zh-CN" dirty="0"/>
              <a:t>can</a:t>
            </a:r>
            <a:r>
              <a:rPr lang="zh-CN" altLang="en-US" dirty="0"/>
              <a:t> </a:t>
            </a:r>
            <a:r>
              <a:rPr lang="en-US" altLang="zh-CN" dirty="0"/>
              <a:t>also</a:t>
            </a:r>
            <a:r>
              <a:rPr lang="zh-CN" altLang="en-US" dirty="0"/>
              <a:t> </a:t>
            </a:r>
            <a:r>
              <a:rPr lang="en-US" altLang="zh-CN" dirty="0"/>
              <a:t>be</a:t>
            </a:r>
            <a:r>
              <a:rPr lang="zh-CN" altLang="en-US" dirty="0"/>
              <a:t> </a:t>
            </a:r>
            <a:r>
              <a:rPr lang="en-US" altLang="zh-CN" dirty="0"/>
              <a:t>written</a:t>
            </a:r>
            <a:r>
              <a:rPr lang="zh-CN" altLang="en-US" dirty="0"/>
              <a:t> </a:t>
            </a:r>
            <a:r>
              <a:rPr lang="en-US" altLang="zh-CN" dirty="0"/>
              <a:t>to</a:t>
            </a:r>
            <a:r>
              <a:rPr lang="zh-CN" altLang="en-US" dirty="0"/>
              <a:t> </a:t>
            </a:r>
            <a:r>
              <a:rPr lang="en-US" altLang="zh-CN" dirty="0"/>
              <a:t>the</a:t>
            </a:r>
            <a:r>
              <a:rPr lang="zh-CN" altLang="en-US" dirty="0"/>
              <a:t> </a:t>
            </a:r>
            <a:r>
              <a:rPr lang="en-US" altLang="zh-CN" dirty="0"/>
              <a:t>memory</a:t>
            </a:r>
            <a:endParaRPr lang="en-US" dirty="0"/>
          </a:p>
        </p:txBody>
      </p:sp>
    </p:spTree>
    <p:extLst>
      <p:ext uri="{BB962C8B-B14F-4D97-AF65-F5344CB8AC3E}">
        <p14:creationId xmlns:p14="http://schemas.microsoft.com/office/powerpoint/2010/main" val="3815858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541675" y="2619475"/>
            <a:ext cx="8524875" cy="4313238"/>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4800" dirty="0"/>
              <a:t>IA-32</a:t>
            </a:r>
            <a:r>
              <a:rPr lang="zh-CN" altLang="en-US" sz="4800" dirty="0"/>
              <a:t> </a:t>
            </a:r>
            <a:r>
              <a:rPr lang="en-US" altLang="zh-CN" sz="4800" dirty="0"/>
              <a:t>Register</a:t>
            </a:r>
            <a:endParaRPr lang="en-US" sz="4800" dirty="0"/>
          </a:p>
        </p:txBody>
      </p:sp>
    </p:spTree>
    <p:extLst>
      <p:ext uri="{BB962C8B-B14F-4D97-AF65-F5344CB8AC3E}">
        <p14:creationId xmlns:p14="http://schemas.microsoft.com/office/powerpoint/2010/main" val="4255025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Intel IA</a:t>
            </a:r>
            <a:r>
              <a:rPr lang="en-US" altLang="zh-CN" dirty="0"/>
              <a:t>-</a:t>
            </a:r>
            <a:r>
              <a:rPr lang="en-US" dirty="0"/>
              <a:t>32 Processor</a:t>
            </a:r>
            <a:br>
              <a:rPr lang="en-US" dirty="0"/>
            </a:br>
            <a:endParaRPr lang="en-US" dirty="0"/>
          </a:p>
        </p:txBody>
      </p:sp>
      <p:sp>
        <p:nvSpPr>
          <p:cNvPr id="3" name="Content Placeholder 2"/>
          <p:cNvSpPr>
            <a:spLocks noGrp="1"/>
          </p:cNvSpPr>
          <p:nvPr>
            <p:ph idx="1"/>
          </p:nvPr>
        </p:nvSpPr>
        <p:spPr/>
        <p:txBody>
          <a:bodyPr/>
          <a:lstStyle/>
          <a:p>
            <a:r>
              <a:rPr lang="en-US" dirty="0"/>
              <a:t>Intel uses IA</a:t>
            </a:r>
            <a:r>
              <a:rPr lang="en-US" altLang="zh-CN" dirty="0"/>
              <a:t>-</a:t>
            </a:r>
            <a:r>
              <a:rPr lang="en-US" dirty="0"/>
              <a:t>32 to refer to Pentium processor family, in order to distinguish them from their 64-bit architectures.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0000" y="2480360"/>
            <a:ext cx="5604200" cy="3225439"/>
          </a:xfrm>
          <a:prstGeom prst="rect">
            <a:avLst/>
          </a:prstGeom>
        </p:spPr>
      </p:pic>
    </p:spTree>
    <p:extLst>
      <p:ext uri="{BB962C8B-B14F-4D97-AF65-F5344CB8AC3E}">
        <p14:creationId xmlns:p14="http://schemas.microsoft.com/office/powerpoint/2010/main" val="2896454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2C111-D428-4F4A-87E8-445042068E3E}"/>
              </a:ext>
            </a:extLst>
          </p:cNvPr>
          <p:cNvSpPr>
            <a:spLocks noGrp="1"/>
          </p:cNvSpPr>
          <p:nvPr>
            <p:ph type="title"/>
          </p:nvPr>
        </p:nvSpPr>
        <p:spPr/>
        <p:txBody>
          <a:bodyPr/>
          <a:lstStyle/>
          <a:p>
            <a:r>
              <a:rPr lang="en-US" dirty="0"/>
              <a:t>CPU Registers</a:t>
            </a:r>
          </a:p>
        </p:txBody>
      </p:sp>
      <p:sp>
        <p:nvSpPr>
          <p:cNvPr id="3" name="Content Placeholder 2">
            <a:extLst>
              <a:ext uri="{FF2B5EF4-FFF2-40B4-BE49-F238E27FC236}">
                <a16:creationId xmlns:a16="http://schemas.microsoft.com/office/drawing/2014/main" id="{EA28C112-5B3B-B94E-A30C-C41BD7FD05FD}"/>
              </a:ext>
            </a:extLst>
          </p:cNvPr>
          <p:cNvSpPr>
            <a:spLocks noGrp="1"/>
          </p:cNvSpPr>
          <p:nvPr>
            <p:ph idx="1"/>
          </p:nvPr>
        </p:nvSpPr>
        <p:spPr>
          <a:xfrm>
            <a:off x="295275" y="1272381"/>
            <a:ext cx="8524875" cy="4313238"/>
          </a:xfrm>
        </p:spPr>
        <p:txBody>
          <a:bodyPr/>
          <a:lstStyle/>
          <a:p>
            <a:r>
              <a:rPr lang="en-US" dirty="0"/>
              <a:t>The CPU contains special storage called registers.</a:t>
            </a:r>
          </a:p>
          <a:p>
            <a:r>
              <a:rPr lang="en-US" dirty="0"/>
              <a:t>The CPU can access data in registers much faster than data in memory</a:t>
            </a:r>
          </a:p>
          <a:p>
            <a:endParaRPr lang="en-US" dirty="0"/>
          </a:p>
        </p:txBody>
      </p:sp>
      <p:pic>
        <p:nvPicPr>
          <p:cNvPr id="4" name="Picture 3">
            <a:extLst>
              <a:ext uri="{FF2B5EF4-FFF2-40B4-BE49-F238E27FC236}">
                <a16:creationId xmlns:a16="http://schemas.microsoft.com/office/drawing/2014/main" id="{135E55C0-A372-E74B-A81F-726245400D84}"/>
              </a:ext>
            </a:extLst>
          </p:cNvPr>
          <p:cNvPicPr>
            <a:picLocks noChangeAspect="1"/>
          </p:cNvPicPr>
          <p:nvPr/>
        </p:nvPicPr>
        <p:blipFill>
          <a:blip r:embed="rId2"/>
          <a:stretch>
            <a:fillRect/>
          </a:stretch>
        </p:blipFill>
        <p:spPr>
          <a:xfrm>
            <a:off x="1696508" y="2148962"/>
            <a:ext cx="5750984" cy="4313238"/>
          </a:xfrm>
          <a:prstGeom prst="rect">
            <a:avLst/>
          </a:prstGeom>
        </p:spPr>
      </p:pic>
    </p:spTree>
    <p:extLst>
      <p:ext uri="{BB962C8B-B14F-4D97-AF65-F5344CB8AC3E}">
        <p14:creationId xmlns:p14="http://schemas.microsoft.com/office/powerpoint/2010/main" val="3450404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Register Set</a:t>
            </a:r>
            <a:br>
              <a:rPr lang="en-US" dirty="0"/>
            </a:br>
            <a:endParaRPr lang="en-US" dirty="0"/>
          </a:p>
        </p:txBody>
      </p:sp>
      <p:sp>
        <p:nvSpPr>
          <p:cNvPr id="3" name="Content Placeholder 2"/>
          <p:cNvSpPr>
            <a:spLocks noGrp="1"/>
          </p:cNvSpPr>
          <p:nvPr>
            <p:ph idx="1"/>
          </p:nvPr>
        </p:nvSpPr>
        <p:spPr>
          <a:xfrm>
            <a:off x="295275" y="1049688"/>
            <a:ext cx="8524875" cy="4313238"/>
          </a:xfrm>
        </p:spPr>
        <p:txBody>
          <a:bodyPr/>
          <a:lstStyle/>
          <a:p>
            <a:r>
              <a:rPr lang="en-US" dirty="0"/>
              <a:t>There are three types of registers: </a:t>
            </a:r>
          </a:p>
          <a:p>
            <a:pPr lvl="1"/>
            <a:r>
              <a:rPr lang="en-US" dirty="0"/>
              <a:t>general-purpose data registers, </a:t>
            </a:r>
          </a:p>
          <a:p>
            <a:pPr lvl="1"/>
            <a:r>
              <a:rPr lang="en-US" dirty="0"/>
              <a:t>segment registers,</a:t>
            </a:r>
          </a:p>
          <a:p>
            <a:pPr lvl="1"/>
            <a:r>
              <a:rPr lang="en-US" dirty="0"/>
              <a:t>status and control registers.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033" y="2700294"/>
            <a:ext cx="6842207" cy="4157705"/>
          </a:xfrm>
          <a:prstGeom prst="rect">
            <a:avLst/>
          </a:prstGeom>
        </p:spPr>
      </p:pic>
    </p:spTree>
    <p:extLst>
      <p:ext uri="{BB962C8B-B14F-4D97-AF65-F5344CB8AC3E}">
        <p14:creationId xmlns:p14="http://schemas.microsoft.com/office/powerpoint/2010/main" val="2234772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35131-183E-F44C-9CB9-E6D711D0B5CC}"/>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D50FB60C-45E7-3444-B196-F7C8F44CDFAD}"/>
              </a:ext>
            </a:extLst>
          </p:cNvPr>
          <p:cNvSpPr>
            <a:spLocks noGrp="1"/>
          </p:cNvSpPr>
          <p:nvPr>
            <p:ph idx="1"/>
          </p:nvPr>
        </p:nvSpPr>
        <p:spPr/>
        <p:txBody>
          <a:bodyPr/>
          <a:lstStyle/>
          <a:p>
            <a:r>
              <a:rPr lang="en-US" dirty="0"/>
              <a:t>Static analysis and dynamic analysis are great techniques to understand the basic functionality of malware, but these techniques </a:t>
            </a:r>
            <a:r>
              <a:rPr lang="en-US" b="1" dirty="0"/>
              <a:t>do not provide all the required information regarding the malware’s functionality</a:t>
            </a:r>
            <a:r>
              <a:rPr lang="en-US" dirty="0"/>
              <a:t>.</a:t>
            </a:r>
          </a:p>
          <a:p>
            <a:r>
              <a:rPr lang="en-US" dirty="0"/>
              <a:t>Malware authors write their malicious code in a high level language, such as C or C++, which is compile to an executable using a compiler.</a:t>
            </a:r>
          </a:p>
          <a:p>
            <a:r>
              <a:rPr lang="en-US" dirty="0"/>
              <a:t>You </a:t>
            </a:r>
            <a:r>
              <a:rPr lang="en-US" b="1" dirty="0"/>
              <a:t>only have the malicious executable</a:t>
            </a:r>
            <a:r>
              <a:rPr lang="en-US" dirty="0"/>
              <a:t>, </a:t>
            </a:r>
            <a:r>
              <a:rPr lang="en-US" b="1" dirty="0"/>
              <a:t>without its source code </a:t>
            </a:r>
            <a:r>
              <a:rPr lang="en-US" dirty="0"/>
              <a:t>during your investigation.</a:t>
            </a:r>
          </a:p>
          <a:p>
            <a:r>
              <a:rPr lang="en-US" dirty="0"/>
              <a:t>To gain deeper understanding of a malware’s inner workings and to understand the critical aspects of a malicious binary, assembly code analysis needs to be performed. </a:t>
            </a:r>
          </a:p>
        </p:txBody>
      </p:sp>
    </p:spTree>
    <p:extLst>
      <p:ext uri="{BB962C8B-B14F-4D97-AF65-F5344CB8AC3E}">
        <p14:creationId xmlns:p14="http://schemas.microsoft.com/office/powerpoint/2010/main" val="1717524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243805" y="2315955"/>
            <a:ext cx="6607175" cy="4148691"/>
          </a:xfrm>
          <a:prstGeom prst="rect">
            <a:avLst/>
          </a:prstGeom>
        </p:spPr>
      </p:pic>
      <p:sp>
        <p:nvSpPr>
          <p:cNvPr id="2" name="Title 1"/>
          <p:cNvSpPr>
            <a:spLocks noGrp="1"/>
          </p:cNvSpPr>
          <p:nvPr>
            <p:ph type="title"/>
          </p:nvPr>
        </p:nvSpPr>
        <p:spPr/>
        <p:txBody>
          <a:bodyPr/>
          <a:lstStyle/>
          <a:p>
            <a:r>
              <a:rPr lang="en-US" dirty="0"/>
              <a:t>General-purpose Registers</a:t>
            </a:r>
            <a:br>
              <a:rPr lang="en-US" dirty="0"/>
            </a:br>
            <a:br>
              <a:rPr lang="en-US" b="0" dirty="0"/>
            </a:br>
            <a:endParaRPr lang="en-US" dirty="0"/>
          </a:p>
        </p:txBody>
      </p:sp>
      <p:sp>
        <p:nvSpPr>
          <p:cNvPr id="3" name="Content Placeholder 2"/>
          <p:cNvSpPr>
            <a:spLocks noGrp="1"/>
          </p:cNvSpPr>
          <p:nvPr>
            <p:ph idx="1"/>
          </p:nvPr>
        </p:nvSpPr>
        <p:spPr>
          <a:xfrm>
            <a:off x="300038" y="919059"/>
            <a:ext cx="8524875" cy="4313238"/>
          </a:xfrm>
        </p:spPr>
        <p:txBody>
          <a:bodyPr/>
          <a:lstStyle/>
          <a:p>
            <a:r>
              <a:rPr lang="en-US" dirty="0"/>
              <a:t>The </a:t>
            </a:r>
            <a:r>
              <a:rPr lang="en-US" b="1" dirty="0"/>
              <a:t>eight</a:t>
            </a:r>
            <a:r>
              <a:rPr lang="en-US" dirty="0"/>
              <a:t> 32-bit general-purpose data registers are used to hold operands for logical and arithmetic operations, operands for address calculations and memory pointers</a:t>
            </a:r>
          </a:p>
          <a:p>
            <a:endParaRPr lang="en-US" dirty="0"/>
          </a:p>
        </p:txBody>
      </p:sp>
      <p:sp>
        <p:nvSpPr>
          <p:cNvPr id="6" name="Right Arrow 5"/>
          <p:cNvSpPr/>
          <p:nvPr/>
        </p:nvSpPr>
        <p:spPr bwMode="auto">
          <a:xfrm rot="9028274">
            <a:off x="1030345" y="2791674"/>
            <a:ext cx="617517" cy="36384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7" name="TextBox 6"/>
          <p:cNvSpPr txBox="1"/>
          <p:nvPr/>
        </p:nvSpPr>
        <p:spPr>
          <a:xfrm>
            <a:off x="120880" y="3053709"/>
            <a:ext cx="1039067" cy="400110"/>
          </a:xfrm>
          <a:prstGeom prst="rect">
            <a:avLst/>
          </a:prstGeom>
          <a:noFill/>
        </p:spPr>
        <p:txBody>
          <a:bodyPr wrap="none" rtlCol="0">
            <a:spAutoFit/>
          </a:bodyPr>
          <a:lstStyle/>
          <a:p>
            <a:r>
              <a:rPr lang="en-US" altLang="zh-CN" dirty="0"/>
              <a:t>4</a:t>
            </a:r>
            <a:r>
              <a:rPr lang="zh-CN" altLang="en-US" dirty="0"/>
              <a:t> </a:t>
            </a:r>
            <a:r>
              <a:rPr lang="en-US" altLang="zh-CN" dirty="0"/>
              <a:t>Bytes</a:t>
            </a:r>
            <a:endParaRPr lang="en-US" dirty="0"/>
          </a:p>
        </p:txBody>
      </p:sp>
      <p:sp>
        <p:nvSpPr>
          <p:cNvPr id="4" name="Rectangle 3">
            <a:extLst>
              <a:ext uri="{FF2B5EF4-FFF2-40B4-BE49-F238E27FC236}">
                <a16:creationId xmlns:a16="http://schemas.microsoft.com/office/drawing/2014/main" id="{7273395E-5813-084B-9F40-8D842436BF8C}"/>
              </a:ext>
            </a:extLst>
          </p:cNvPr>
          <p:cNvSpPr/>
          <p:nvPr/>
        </p:nvSpPr>
        <p:spPr bwMode="auto">
          <a:xfrm>
            <a:off x="1159947" y="5014452"/>
            <a:ext cx="6691033" cy="1450194"/>
          </a:xfrm>
          <a:prstGeom prst="rect">
            <a:avLst/>
          </a:prstGeom>
          <a:solidFill>
            <a:schemeClr val="bg1"/>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2628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Other</a:t>
            </a:r>
            <a:r>
              <a:rPr lang="zh-CN" altLang="en-US" dirty="0"/>
              <a:t> </a:t>
            </a:r>
            <a:r>
              <a:rPr lang="en-US" altLang="zh-CN" dirty="0"/>
              <a:t>uses</a:t>
            </a:r>
            <a:r>
              <a:rPr lang="mr-IN" altLang="zh-CN" dirty="0"/>
              <a:t>…</a:t>
            </a:r>
            <a:endParaRPr lang="en-US" dirty="0"/>
          </a:p>
        </p:txBody>
      </p:sp>
      <p:sp>
        <p:nvSpPr>
          <p:cNvPr id="3" name="Content Placeholder 2"/>
          <p:cNvSpPr>
            <a:spLocks noGrp="1"/>
          </p:cNvSpPr>
          <p:nvPr>
            <p:ph idx="1"/>
          </p:nvPr>
        </p:nvSpPr>
        <p:spPr>
          <a:xfrm>
            <a:off x="295275" y="1239724"/>
            <a:ext cx="8524875" cy="4313238"/>
          </a:xfrm>
        </p:spPr>
        <p:txBody>
          <a:bodyPr/>
          <a:lstStyle/>
          <a:p>
            <a:pPr lvl="1"/>
            <a:r>
              <a:rPr lang="en-US" sz="2400" dirty="0"/>
              <a:t>EAX—Accumulator for operands and results data.</a:t>
            </a:r>
          </a:p>
          <a:p>
            <a:pPr lvl="1"/>
            <a:r>
              <a:rPr lang="en-US" sz="2400" dirty="0"/>
              <a:t>EBX—Pointer to data in the DS segment.</a:t>
            </a:r>
          </a:p>
          <a:p>
            <a:pPr lvl="1"/>
            <a:r>
              <a:rPr lang="en-US" sz="2400" dirty="0"/>
              <a:t>ECX—Counter for string and loop operations.</a:t>
            </a:r>
          </a:p>
          <a:p>
            <a:pPr lvl="1"/>
            <a:r>
              <a:rPr lang="en-US" sz="2400" dirty="0"/>
              <a:t>EDX—I/O pointer.</a:t>
            </a:r>
          </a:p>
          <a:p>
            <a:endParaRPr lang="en-US" dirty="0"/>
          </a:p>
        </p:txBody>
      </p:sp>
      <p:sp>
        <p:nvSpPr>
          <p:cNvPr id="5" name="TextBox 4"/>
          <p:cNvSpPr txBox="1"/>
          <p:nvPr/>
        </p:nvSpPr>
        <p:spPr>
          <a:xfrm>
            <a:off x="295275" y="3396343"/>
            <a:ext cx="8167007" cy="2246769"/>
          </a:xfrm>
          <a:prstGeom prst="rect">
            <a:avLst/>
          </a:prstGeom>
          <a:noFill/>
        </p:spPr>
        <p:txBody>
          <a:bodyPr wrap="square" rtlCol="0">
            <a:spAutoFit/>
          </a:bodyPr>
          <a:lstStyle/>
          <a:p>
            <a:pPr marL="457200" indent="-457200">
              <a:buFont typeface="+mj-lt"/>
              <a:buAutoNum type="arabicPeriod"/>
            </a:pPr>
            <a:r>
              <a:rPr lang="en-US" altLang="zh-CN" dirty="0"/>
              <a:t>We</a:t>
            </a:r>
            <a:r>
              <a:rPr lang="zh-CN" altLang="en-US" dirty="0"/>
              <a:t> </a:t>
            </a:r>
            <a:r>
              <a:rPr lang="en-US" altLang="zh-CN" dirty="0"/>
              <a:t>use</a:t>
            </a:r>
            <a:r>
              <a:rPr lang="zh-CN" altLang="en-US" dirty="0"/>
              <a:t> </a:t>
            </a:r>
            <a:r>
              <a:rPr lang="en-US" altLang="zh-CN" dirty="0"/>
              <a:t>these</a:t>
            </a:r>
            <a:r>
              <a:rPr lang="zh-CN" altLang="en-US" dirty="0"/>
              <a:t> </a:t>
            </a:r>
            <a:r>
              <a:rPr lang="en-US" altLang="zh-CN" dirty="0"/>
              <a:t>four</a:t>
            </a:r>
            <a:r>
              <a:rPr lang="zh-CN" altLang="en-US" dirty="0"/>
              <a:t> </a:t>
            </a:r>
            <a:r>
              <a:rPr lang="en-US" altLang="zh-CN" dirty="0"/>
              <a:t>registers</a:t>
            </a:r>
            <a:r>
              <a:rPr lang="zh-CN" altLang="en-US" dirty="0"/>
              <a:t> </a:t>
            </a:r>
            <a:r>
              <a:rPr lang="en-US" altLang="zh-CN" dirty="0"/>
              <a:t>when</a:t>
            </a:r>
            <a:r>
              <a:rPr lang="zh-CN" altLang="en-US" dirty="0"/>
              <a:t> </a:t>
            </a:r>
            <a:r>
              <a:rPr lang="en-US" altLang="zh-CN" dirty="0"/>
              <a:t>we</a:t>
            </a:r>
            <a:r>
              <a:rPr lang="zh-CN" altLang="en-US" dirty="0"/>
              <a:t> </a:t>
            </a:r>
            <a:r>
              <a:rPr lang="en-US" altLang="zh-CN" dirty="0"/>
              <a:t>perform</a:t>
            </a:r>
            <a:r>
              <a:rPr lang="zh-CN" altLang="en-US" dirty="0"/>
              <a:t> </a:t>
            </a:r>
            <a:r>
              <a:rPr lang="en-US" dirty="0"/>
              <a:t>arithmetic operations</a:t>
            </a:r>
            <a:r>
              <a:rPr lang="zh-CN" altLang="en-US" dirty="0"/>
              <a:t> </a:t>
            </a:r>
            <a:r>
              <a:rPr lang="en-US" altLang="zh-CN" dirty="0"/>
              <a:t>(ADD,</a:t>
            </a:r>
            <a:r>
              <a:rPr lang="zh-CN" altLang="en-US" dirty="0"/>
              <a:t> </a:t>
            </a:r>
            <a:r>
              <a:rPr lang="en-US" altLang="zh-CN" dirty="0"/>
              <a:t>SUB,</a:t>
            </a:r>
            <a:r>
              <a:rPr lang="zh-CN" altLang="en-US" dirty="0"/>
              <a:t> </a:t>
            </a:r>
            <a:r>
              <a:rPr lang="en-US" altLang="zh-CN" dirty="0"/>
              <a:t>XOR,</a:t>
            </a:r>
            <a:r>
              <a:rPr lang="zh-CN" altLang="en-US" dirty="0"/>
              <a:t> </a:t>
            </a:r>
            <a:r>
              <a:rPr lang="en-US" altLang="zh-CN" dirty="0"/>
              <a:t>OR)</a:t>
            </a:r>
            <a:r>
              <a:rPr lang="zh-CN" altLang="en-US" dirty="0"/>
              <a:t> </a:t>
            </a:r>
            <a:r>
              <a:rPr lang="en-US" altLang="zh-CN" dirty="0"/>
              <a:t>--</a:t>
            </a:r>
            <a:r>
              <a:rPr lang="zh-CN" altLang="en-US" dirty="0"/>
              <a:t> </a:t>
            </a:r>
            <a:r>
              <a:rPr lang="en-US" altLang="zh-CN" dirty="0"/>
              <a:t>store</a:t>
            </a:r>
            <a:r>
              <a:rPr lang="zh-CN" altLang="en-US" dirty="0"/>
              <a:t> </a:t>
            </a:r>
            <a:r>
              <a:rPr lang="en-US" altLang="zh-CN" dirty="0"/>
              <a:t>constant</a:t>
            </a:r>
            <a:r>
              <a:rPr lang="zh-CN" altLang="en-US" dirty="0"/>
              <a:t> </a:t>
            </a:r>
            <a:r>
              <a:rPr lang="en-US" altLang="zh-CN" dirty="0"/>
              <a:t>or</a:t>
            </a:r>
            <a:r>
              <a:rPr lang="zh-CN" altLang="en-US" dirty="0"/>
              <a:t> </a:t>
            </a:r>
            <a:r>
              <a:rPr lang="en-US" altLang="zh-CN" dirty="0"/>
              <a:t>variable’s</a:t>
            </a:r>
            <a:r>
              <a:rPr lang="zh-CN" altLang="en-US" dirty="0"/>
              <a:t> </a:t>
            </a:r>
            <a:r>
              <a:rPr lang="en-US" altLang="zh-CN" dirty="0"/>
              <a:t>value.</a:t>
            </a:r>
            <a:r>
              <a:rPr lang="zh-CN" altLang="en-US" dirty="0"/>
              <a:t> </a:t>
            </a:r>
            <a:endParaRPr lang="en-US" altLang="zh-CN" dirty="0"/>
          </a:p>
          <a:p>
            <a:pPr marL="457200" indent="-457200">
              <a:buFont typeface="+mj-lt"/>
              <a:buAutoNum type="arabicPeriod"/>
            </a:pPr>
            <a:r>
              <a:rPr lang="en-US" altLang="zh-CN" dirty="0"/>
              <a:t>Some</a:t>
            </a:r>
            <a:r>
              <a:rPr lang="zh-CN" altLang="en-US" dirty="0"/>
              <a:t> </a:t>
            </a:r>
            <a:r>
              <a:rPr lang="en-US" altLang="zh-CN" dirty="0"/>
              <a:t>assembly</a:t>
            </a:r>
            <a:r>
              <a:rPr lang="zh-CN" altLang="en-US" dirty="0"/>
              <a:t> </a:t>
            </a:r>
            <a:r>
              <a:rPr lang="en-US" altLang="zh-CN" dirty="0"/>
              <a:t>operations</a:t>
            </a:r>
            <a:r>
              <a:rPr lang="zh-CN" altLang="en-US" dirty="0"/>
              <a:t> </a:t>
            </a:r>
            <a:r>
              <a:rPr lang="en-US" altLang="zh-CN" dirty="0"/>
              <a:t>(MUL,</a:t>
            </a:r>
            <a:r>
              <a:rPr lang="zh-CN" altLang="en-US" dirty="0"/>
              <a:t> </a:t>
            </a:r>
            <a:r>
              <a:rPr lang="en-US" altLang="zh-CN" dirty="0"/>
              <a:t>DIV,</a:t>
            </a:r>
            <a:r>
              <a:rPr lang="zh-CN" altLang="en-US" dirty="0"/>
              <a:t> </a:t>
            </a:r>
            <a:r>
              <a:rPr lang="en-US" altLang="zh-CN" dirty="0"/>
              <a:t>LODS)</a:t>
            </a:r>
            <a:r>
              <a:rPr lang="zh-CN" altLang="en-US" dirty="0"/>
              <a:t> </a:t>
            </a:r>
            <a:r>
              <a:rPr lang="en-US" altLang="zh-CN" dirty="0"/>
              <a:t>directly</a:t>
            </a:r>
            <a:r>
              <a:rPr lang="zh-CN" altLang="en-US" dirty="0"/>
              <a:t> </a:t>
            </a:r>
            <a:r>
              <a:rPr lang="en-US" altLang="zh-CN" dirty="0"/>
              <a:t>operate</a:t>
            </a:r>
            <a:r>
              <a:rPr lang="zh-CN" altLang="en-US" dirty="0"/>
              <a:t> </a:t>
            </a:r>
            <a:r>
              <a:rPr lang="en-US" altLang="zh-CN" dirty="0"/>
              <a:t>these</a:t>
            </a:r>
            <a:r>
              <a:rPr lang="zh-CN" altLang="en-US" dirty="0"/>
              <a:t> </a:t>
            </a:r>
            <a:r>
              <a:rPr lang="en-US" altLang="zh-CN" dirty="0"/>
              <a:t>register</a:t>
            </a:r>
            <a:r>
              <a:rPr lang="zh-CN" altLang="en-US" dirty="0"/>
              <a:t> </a:t>
            </a:r>
            <a:r>
              <a:rPr lang="en-US" altLang="zh-CN" dirty="0"/>
              <a:t>and</a:t>
            </a:r>
            <a:r>
              <a:rPr lang="zh-CN" altLang="en-US" dirty="0"/>
              <a:t> </a:t>
            </a:r>
            <a:r>
              <a:rPr lang="en-US" altLang="zh-CN" dirty="0"/>
              <a:t>altered</a:t>
            </a:r>
            <a:r>
              <a:rPr lang="zh-CN" altLang="en-US" dirty="0"/>
              <a:t> </a:t>
            </a:r>
            <a:r>
              <a:rPr lang="en-US" altLang="zh-CN" dirty="0"/>
              <a:t>the</a:t>
            </a:r>
            <a:r>
              <a:rPr lang="zh-CN" altLang="en-US" dirty="0"/>
              <a:t> </a:t>
            </a:r>
            <a:r>
              <a:rPr lang="en-US" altLang="zh-CN" dirty="0"/>
              <a:t>value</a:t>
            </a:r>
            <a:r>
              <a:rPr lang="zh-CN" altLang="en-US" dirty="0"/>
              <a:t> </a:t>
            </a:r>
            <a:r>
              <a:rPr lang="en-US" altLang="zh-CN" dirty="0"/>
              <a:t>when</a:t>
            </a:r>
            <a:r>
              <a:rPr lang="zh-CN" altLang="en-US" dirty="0"/>
              <a:t> </a:t>
            </a:r>
            <a:r>
              <a:rPr lang="en-US" altLang="zh-CN" dirty="0"/>
              <a:t>finished.</a:t>
            </a:r>
          </a:p>
          <a:p>
            <a:pPr marL="457200" indent="-457200">
              <a:buFont typeface="+mj-lt"/>
              <a:buAutoNum type="arabicPeriod"/>
            </a:pPr>
            <a:r>
              <a:rPr lang="en-US" altLang="zh-CN" dirty="0"/>
              <a:t>ECX</a:t>
            </a:r>
            <a:r>
              <a:rPr lang="zh-CN" altLang="en-US" dirty="0"/>
              <a:t> </a:t>
            </a:r>
            <a:r>
              <a:rPr lang="en-US" altLang="zh-CN" dirty="0"/>
              <a:t>is</a:t>
            </a:r>
            <a:r>
              <a:rPr lang="zh-CN" altLang="en-US" dirty="0"/>
              <a:t> </a:t>
            </a:r>
            <a:r>
              <a:rPr lang="en-US" altLang="zh-CN" dirty="0"/>
              <a:t>used</a:t>
            </a:r>
            <a:r>
              <a:rPr lang="zh-CN" altLang="en-US" dirty="0"/>
              <a:t> </a:t>
            </a:r>
            <a:r>
              <a:rPr lang="en-US" altLang="zh-CN" dirty="0"/>
              <a:t>for</a:t>
            </a:r>
            <a:r>
              <a:rPr lang="zh-CN" altLang="en-US" dirty="0"/>
              <a:t> </a:t>
            </a:r>
            <a:r>
              <a:rPr lang="en-US" altLang="zh-CN" dirty="0"/>
              <a:t>loop</a:t>
            </a:r>
            <a:r>
              <a:rPr lang="zh-CN" altLang="en-US" dirty="0"/>
              <a:t> </a:t>
            </a:r>
            <a:r>
              <a:rPr lang="en-US" altLang="zh-CN" dirty="0"/>
              <a:t>count</a:t>
            </a:r>
            <a:r>
              <a:rPr lang="zh-CN" altLang="en-US" dirty="0"/>
              <a:t> </a:t>
            </a:r>
            <a:r>
              <a:rPr lang="zh-CN" altLang="en-US" dirty="0">
                <a:sym typeface="Wingdings"/>
              </a:rPr>
              <a:t> </a:t>
            </a:r>
            <a:r>
              <a:rPr lang="en-US" altLang="zh-CN" dirty="0">
                <a:sym typeface="Wingdings"/>
              </a:rPr>
              <a:t>decrease</a:t>
            </a:r>
            <a:r>
              <a:rPr lang="zh-CN" altLang="en-US" dirty="0">
                <a:sym typeface="Wingdings"/>
              </a:rPr>
              <a:t> </a:t>
            </a:r>
            <a:r>
              <a:rPr lang="en-US" altLang="zh-CN" dirty="0">
                <a:sym typeface="Wingdings"/>
              </a:rPr>
              <a:t>1</a:t>
            </a:r>
            <a:r>
              <a:rPr lang="zh-CN" altLang="en-US" dirty="0">
                <a:sym typeface="Wingdings"/>
              </a:rPr>
              <a:t> </a:t>
            </a:r>
            <a:r>
              <a:rPr lang="en-US" altLang="zh-CN" dirty="0">
                <a:sym typeface="Wingdings"/>
              </a:rPr>
              <a:t>after</a:t>
            </a:r>
            <a:r>
              <a:rPr lang="zh-CN" altLang="en-US" dirty="0">
                <a:sym typeface="Wingdings"/>
              </a:rPr>
              <a:t> </a:t>
            </a:r>
            <a:r>
              <a:rPr lang="en-US" altLang="zh-CN" dirty="0">
                <a:sym typeface="Wingdings"/>
              </a:rPr>
              <a:t>each</a:t>
            </a:r>
            <a:r>
              <a:rPr lang="zh-CN" altLang="en-US" dirty="0">
                <a:sym typeface="Wingdings"/>
              </a:rPr>
              <a:t> </a:t>
            </a:r>
            <a:r>
              <a:rPr lang="en-US" altLang="zh-CN" dirty="0">
                <a:sym typeface="Wingdings"/>
              </a:rPr>
              <a:t>loop</a:t>
            </a:r>
          </a:p>
          <a:p>
            <a:pPr marL="457200" indent="-457200">
              <a:buFont typeface="+mj-lt"/>
              <a:buAutoNum type="arabicPeriod"/>
            </a:pPr>
            <a:r>
              <a:rPr lang="en-US" altLang="zh-CN" dirty="0"/>
              <a:t>EAX</a:t>
            </a:r>
            <a:r>
              <a:rPr lang="zh-CN" altLang="en-US" dirty="0"/>
              <a:t> </a:t>
            </a:r>
            <a:r>
              <a:rPr lang="en-US" altLang="zh-CN" dirty="0"/>
              <a:t>is</a:t>
            </a:r>
            <a:r>
              <a:rPr lang="zh-CN" altLang="en-US" dirty="0"/>
              <a:t> </a:t>
            </a:r>
            <a:r>
              <a:rPr lang="en-US" altLang="zh-CN" dirty="0"/>
              <a:t>used</a:t>
            </a:r>
            <a:r>
              <a:rPr lang="zh-CN" altLang="en-US" dirty="0"/>
              <a:t> </a:t>
            </a:r>
            <a:r>
              <a:rPr lang="en-US" altLang="zh-CN" dirty="0"/>
              <a:t>for</a:t>
            </a:r>
            <a:r>
              <a:rPr lang="zh-CN" altLang="en-US" dirty="0"/>
              <a:t> </a:t>
            </a:r>
            <a:r>
              <a:rPr lang="en-US" altLang="zh-CN" dirty="0"/>
              <a:t>storing</a:t>
            </a:r>
            <a:r>
              <a:rPr lang="zh-CN" altLang="en-US" dirty="0"/>
              <a:t> </a:t>
            </a:r>
            <a:r>
              <a:rPr lang="en-US" altLang="zh-CN" dirty="0"/>
              <a:t>the</a:t>
            </a:r>
            <a:r>
              <a:rPr lang="zh-CN" altLang="en-US" dirty="0"/>
              <a:t> </a:t>
            </a:r>
            <a:r>
              <a:rPr lang="en-US" altLang="zh-CN" dirty="0"/>
              <a:t>return</a:t>
            </a:r>
            <a:r>
              <a:rPr lang="zh-CN" altLang="en-US" dirty="0"/>
              <a:t> </a:t>
            </a:r>
            <a:r>
              <a:rPr lang="en-US" altLang="zh-CN" dirty="0"/>
              <a:t>value</a:t>
            </a:r>
            <a:r>
              <a:rPr lang="zh-CN" altLang="en-US" dirty="0"/>
              <a:t> </a:t>
            </a:r>
            <a:r>
              <a:rPr lang="en-US" altLang="zh-CN" dirty="0"/>
              <a:t>of</a:t>
            </a:r>
            <a:r>
              <a:rPr lang="zh-CN" altLang="en-US" dirty="0"/>
              <a:t> </a:t>
            </a:r>
            <a:r>
              <a:rPr lang="en-US" altLang="zh-CN" dirty="0"/>
              <a:t>a</a:t>
            </a:r>
            <a:r>
              <a:rPr lang="zh-CN" altLang="en-US" dirty="0"/>
              <a:t> </a:t>
            </a:r>
            <a:r>
              <a:rPr lang="en-US" altLang="zh-CN" dirty="0"/>
              <a:t>function</a:t>
            </a:r>
            <a:r>
              <a:rPr lang="zh-CN" altLang="en-US" dirty="0"/>
              <a:t> </a:t>
            </a:r>
            <a:r>
              <a:rPr lang="en-US" altLang="zh-CN" dirty="0"/>
              <a:t>(Win32</a:t>
            </a:r>
            <a:r>
              <a:rPr lang="zh-CN" altLang="en-US" dirty="0"/>
              <a:t> </a:t>
            </a:r>
            <a:r>
              <a:rPr lang="en-US" altLang="zh-CN" dirty="0"/>
              <a:t>API)</a:t>
            </a:r>
          </a:p>
        </p:txBody>
      </p:sp>
    </p:spTree>
    <p:extLst>
      <p:ext uri="{BB962C8B-B14F-4D97-AF65-F5344CB8AC3E}">
        <p14:creationId xmlns:p14="http://schemas.microsoft.com/office/powerpoint/2010/main" val="30190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Other</a:t>
            </a:r>
            <a:r>
              <a:rPr lang="zh-CN" altLang="en-US" dirty="0"/>
              <a:t> </a:t>
            </a:r>
            <a:r>
              <a:rPr lang="en-US" altLang="zh-CN" dirty="0"/>
              <a:t>uses</a:t>
            </a:r>
            <a:r>
              <a:rPr lang="mr-IN" altLang="zh-CN" dirty="0"/>
              <a:t>…</a:t>
            </a:r>
            <a:endParaRPr lang="en-US" dirty="0"/>
          </a:p>
        </p:txBody>
      </p:sp>
      <p:sp>
        <p:nvSpPr>
          <p:cNvPr id="3" name="Content Placeholder 2"/>
          <p:cNvSpPr>
            <a:spLocks noGrp="1"/>
          </p:cNvSpPr>
          <p:nvPr>
            <p:ph idx="1"/>
          </p:nvPr>
        </p:nvSpPr>
        <p:spPr>
          <a:xfrm>
            <a:off x="295275" y="1085314"/>
            <a:ext cx="8524875" cy="4313238"/>
          </a:xfrm>
        </p:spPr>
        <p:txBody>
          <a:bodyPr/>
          <a:lstStyle/>
          <a:p>
            <a:r>
              <a:rPr lang="en-US" dirty="0"/>
              <a:t>ESI—Pointer to data in the segment pointed to by the DS register; source pointer for string operations.</a:t>
            </a:r>
          </a:p>
          <a:p>
            <a:r>
              <a:rPr lang="en-US" dirty="0"/>
              <a:t>EDI—Pointer to data (or destination) in the segment pointed to by the ES register; destination pointer for string operations.</a:t>
            </a:r>
          </a:p>
          <a:p>
            <a:r>
              <a:rPr lang="en-US" b="1" dirty="0">
                <a:solidFill>
                  <a:srgbClr val="FF0000"/>
                </a:solidFill>
              </a:rPr>
              <a:t>EBP—Pointer to data on the stack</a:t>
            </a:r>
            <a:r>
              <a:rPr lang="en-US" altLang="zh-CN" b="1" dirty="0">
                <a:solidFill>
                  <a:srgbClr val="FF0000"/>
                </a:solidFill>
              </a:rPr>
              <a:t>.</a:t>
            </a:r>
            <a:endParaRPr lang="en-US" b="1" dirty="0">
              <a:solidFill>
                <a:srgbClr val="FF0000"/>
              </a:solidFill>
            </a:endParaRPr>
          </a:p>
          <a:p>
            <a:r>
              <a:rPr lang="en-US" b="1" dirty="0">
                <a:solidFill>
                  <a:srgbClr val="FF0000"/>
                </a:solidFill>
              </a:rPr>
              <a:t>ESP—Stack pointer</a:t>
            </a:r>
            <a:r>
              <a:rPr lang="en-US" altLang="zh-CN" b="1" dirty="0">
                <a:solidFill>
                  <a:srgbClr val="FF0000"/>
                </a:solidFill>
              </a:rPr>
              <a:t>.</a:t>
            </a:r>
            <a:endParaRPr lang="en-US" b="1" dirty="0">
              <a:solidFill>
                <a:srgbClr val="FF0000"/>
              </a:solidFill>
            </a:endParaRPr>
          </a:p>
          <a:p>
            <a:endParaRPr lang="en-US" dirty="0"/>
          </a:p>
        </p:txBody>
      </p:sp>
      <p:sp>
        <p:nvSpPr>
          <p:cNvPr id="4" name="Left Arrow 3"/>
          <p:cNvSpPr/>
          <p:nvPr/>
        </p:nvSpPr>
        <p:spPr bwMode="auto">
          <a:xfrm rot="2746071">
            <a:off x="700645" y="3443814"/>
            <a:ext cx="1068779" cy="510639"/>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sp>
        <p:nvSpPr>
          <p:cNvPr id="5" name="TextBox 4"/>
          <p:cNvSpPr txBox="1"/>
          <p:nvPr/>
        </p:nvSpPr>
        <p:spPr>
          <a:xfrm>
            <a:off x="1223158" y="4239491"/>
            <a:ext cx="2989152" cy="400110"/>
          </a:xfrm>
          <a:prstGeom prst="rect">
            <a:avLst/>
          </a:prstGeom>
          <a:noFill/>
        </p:spPr>
        <p:txBody>
          <a:bodyPr wrap="none" rtlCol="0">
            <a:spAutoFit/>
          </a:bodyPr>
          <a:lstStyle/>
          <a:p>
            <a:r>
              <a:rPr lang="en-US" altLang="zh-CN" dirty="0"/>
              <a:t>PUSH,</a:t>
            </a:r>
            <a:r>
              <a:rPr lang="zh-CN" altLang="en-US" dirty="0"/>
              <a:t> </a:t>
            </a:r>
            <a:r>
              <a:rPr lang="en-US" altLang="zh-CN" dirty="0"/>
              <a:t>POP,</a:t>
            </a:r>
            <a:r>
              <a:rPr lang="zh-CN" altLang="en-US" dirty="0"/>
              <a:t> </a:t>
            </a:r>
            <a:r>
              <a:rPr lang="en-US" altLang="zh-CN" dirty="0"/>
              <a:t>CALL,</a:t>
            </a:r>
            <a:r>
              <a:rPr lang="zh-CN" altLang="en-US" dirty="0"/>
              <a:t> </a:t>
            </a:r>
            <a:r>
              <a:rPr lang="en-US" altLang="zh-CN" dirty="0"/>
              <a:t>RET</a:t>
            </a:r>
            <a:endParaRPr lang="en-US" dirty="0"/>
          </a:p>
        </p:txBody>
      </p:sp>
    </p:spTree>
    <p:extLst>
      <p:ext uri="{BB962C8B-B14F-4D97-AF65-F5344CB8AC3E}">
        <p14:creationId xmlns:p14="http://schemas.microsoft.com/office/powerpoint/2010/main" val="166810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9348E-67EC-5645-BF44-37F7BF7EB059}"/>
              </a:ext>
            </a:extLst>
          </p:cNvPr>
          <p:cNvSpPr>
            <a:spLocks noGrp="1"/>
          </p:cNvSpPr>
          <p:nvPr>
            <p:ph type="title"/>
          </p:nvPr>
        </p:nvSpPr>
        <p:spPr/>
        <p:txBody>
          <a:bodyPr/>
          <a:lstStyle/>
          <a:p>
            <a:r>
              <a:rPr lang="en-US" dirty="0"/>
              <a:t>Segment Registers</a:t>
            </a:r>
            <a:br>
              <a:rPr lang="en-US" dirty="0"/>
            </a:br>
            <a:br>
              <a:rPr lang="en-US" b="0" dirty="0"/>
            </a:br>
            <a:endParaRPr lang="en-US" dirty="0"/>
          </a:p>
        </p:txBody>
      </p:sp>
      <p:sp>
        <p:nvSpPr>
          <p:cNvPr id="3" name="Content Placeholder 2">
            <a:extLst>
              <a:ext uri="{FF2B5EF4-FFF2-40B4-BE49-F238E27FC236}">
                <a16:creationId xmlns:a16="http://schemas.microsoft.com/office/drawing/2014/main" id="{2C09C717-9B3A-D64B-B8FA-09C9C1A53CB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1D585C9-AD80-1441-A9E7-0803E8F0D5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6608" y="1350147"/>
            <a:ext cx="6842207" cy="4157705"/>
          </a:xfrm>
          <a:prstGeom prst="rect">
            <a:avLst/>
          </a:prstGeom>
        </p:spPr>
      </p:pic>
      <p:sp>
        <p:nvSpPr>
          <p:cNvPr id="5" name="Rectangle 4">
            <a:extLst>
              <a:ext uri="{FF2B5EF4-FFF2-40B4-BE49-F238E27FC236}">
                <a16:creationId xmlns:a16="http://schemas.microsoft.com/office/drawing/2014/main" id="{E2206285-512C-2C4D-8165-C4D3D61B45D1}"/>
              </a:ext>
            </a:extLst>
          </p:cNvPr>
          <p:cNvSpPr/>
          <p:nvPr/>
        </p:nvSpPr>
        <p:spPr bwMode="auto">
          <a:xfrm>
            <a:off x="5043948" y="1283110"/>
            <a:ext cx="2802194" cy="2816942"/>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885768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261F8-48A7-5E46-B3ED-68AFD39D33D9}"/>
              </a:ext>
            </a:extLst>
          </p:cNvPr>
          <p:cNvSpPr>
            <a:spLocks noGrp="1"/>
          </p:cNvSpPr>
          <p:nvPr>
            <p:ph type="title"/>
          </p:nvPr>
        </p:nvSpPr>
        <p:spPr/>
        <p:txBody>
          <a:bodyPr/>
          <a:lstStyle/>
          <a:p>
            <a:r>
              <a:rPr lang="en-US" dirty="0"/>
              <a:t>Segment Registers</a:t>
            </a:r>
            <a:br>
              <a:rPr lang="en-US" dirty="0"/>
            </a:br>
            <a:br>
              <a:rPr lang="en-US" b="0" dirty="0"/>
            </a:br>
            <a:endParaRPr lang="en-US" dirty="0"/>
          </a:p>
        </p:txBody>
      </p:sp>
      <p:sp>
        <p:nvSpPr>
          <p:cNvPr id="3" name="Content Placeholder 2">
            <a:extLst>
              <a:ext uri="{FF2B5EF4-FFF2-40B4-BE49-F238E27FC236}">
                <a16:creationId xmlns:a16="http://schemas.microsoft.com/office/drawing/2014/main" id="{4466F7A8-CF30-124B-A766-DC3726D2FEF4}"/>
              </a:ext>
            </a:extLst>
          </p:cNvPr>
          <p:cNvSpPr>
            <a:spLocks noGrp="1"/>
          </p:cNvSpPr>
          <p:nvPr>
            <p:ph idx="1"/>
          </p:nvPr>
        </p:nvSpPr>
        <p:spPr>
          <a:xfrm>
            <a:off x="295275" y="884391"/>
            <a:ext cx="8524875" cy="4313238"/>
          </a:xfrm>
        </p:spPr>
        <p:txBody>
          <a:bodyPr/>
          <a:lstStyle/>
          <a:p>
            <a:r>
              <a:rPr lang="en-US" altLang="zh-CN" dirty="0"/>
              <a:t>What</a:t>
            </a:r>
            <a:r>
              <a:rPr lang="zh-CN" altLang="en-US" dirty="0"/>
              <a:t> </a:t>
            </a:r>
            <a:r>
              <a:rPr lang="en-US" altLang="zh-CN" dirty="0"/>
              <a:t>is</a:t>
            </a:r>
            <a:r>
              <a:rPr lang="zh-CN" altLang="en-US" dirty="0"/>
              <a:t> </a:t>
            </a:r>
            <a:r>
              <a:rPr lang="en-US" altLang="zh-CN" dirty="0"/>
              <a:t>“Segment”??</a:t>
            </a:r>
          </a:p>
          <a:p>
            <a:pPr lvl="1"/>
            <a:r>
              <a:rPr lang="en-US" dirty="0"/>
              <a:t>Segments are specific areas defined in a program for containing data, code and stack. There are three main segments −</a:t>
            </a:r>
          </a:p>
          <a:p>
            <a:pPr lvl="2"/>
            <a:r>
              <a:rPr lang="en-US" b="1" dirty="0">
                <a:solidFill>
                  <a:srgbClr val="00FFFF"/>
                </a:solidFill>
              </a:rPr>
              <a:t>Code Segment</a:t>
            </a:r>
            <a:r>
              <a:rPr lang="en-US" dirty="0"/>
              <a:t> − It contains all the instructions to be executed. A 16-bit Code Segment register or </a:t>
            </a:r>
            <a:r>
              <a:rPr lang="en-US" b="1" dirty="0"/>
              <a:t>CS</a:t>
            </a:r>
            <a:r>
              <a:rPr lang="en-US" dirty="0"/>
              <a:t> register stores the </a:t>
            </a:r>
            <a:r>
              <a:rPr lang="en-US" dirty="0">
                <a:solidFill>
                  <a:srgbClr val="FF0000"/>
                </a:solidFill>
              </a:rPr>
              <a:t>starting address</a:t>
            </a:r>
            <a:r>
              <a:rPr lang="en-US" dirty="0"/>
              <a:t> of the code segment.</a:t>
            </a:r>
          </a:p>
          <a:p>
            <a:pPr lvl="2"/>
            <a:r>
              <a:rPr lang="en-US" b="1" dirty="0">
                <a:solidFill>
                  <a:srgbClr val="F10BEB"/>
                </a:solidFill>
              </a:rPr>
              <a:t>Data Segment</a:t>
            </a:r>
            <a:r>
              <a:rPr lang="en-US" dirty="0"/>
              <a:t> − It contains data, constants and work areas. A 16-bit Data Segment register or </a:t>
            </a:r>
            <a:r>
              <a:rPr lang="en-US" b="1" dirty="0"/>
              <a:t>DS</a:t>
            </a:r>
            <a:r>
              <a:rPr lang="en-US" dirty="0"/>
              <a:t> register stores the </a:t>
            </a:r>
            <a:r>
              <a:rPr lang="en-US" dirty="0">
                <a:solidFill>
                  <a:srgbClr val="FF0000"/>
                </a:solidFill>
              </a:rPr>
              <a:t>starting address </a:t>
            </a:r>
            <a:r>
              <a:rPr lang="en-US" dirty="0"/>
              <a:t>of the data segment.</a:t>
            </a:r>
          </a:p>
          <a:p>
            <a:pPr lvl="2"/>
            <a:r>
              <a:rPr lang="en-US" b="1" dirty="0">
                <a:solidFill>
                  <a:srgbClr val="FF0000"/>
                </a:solidFill>
              </a:rPr>
              <a:t>Stack Segment</a:t>
            </a:r>
            <a:r>
              <a:rPr lang="en-US" dirty="0"/>
              <a:t> − It contains data and return addresses of procedures or subroutines. It is implemented as a 'stack' data structure. The Stack Segment register or </a:t>
            </a:r>
            <a:r>
              <a:rPr lang="en-US" b="1" dirty="0"/>
              <a:t>SS </a:t>
            </a:r>
            <a:r>
              <a:rPr lang="en-US" dirty="0"/>
              <a:t>register stores the </a:t>
            </a:r>
            <a:r>
              <a:rPr lang="en-US" dirty="0">
                <a:solidFill>
                  <a:srgbClr val="FF0000"/>
                </a:solidFill>
              </a:rPr>
              <a:t>starting address </a:t>
            </a:r>
            <a:r>
              <a:rPr lang="en-US" dirty="0"/>
              <a:t>of the stack.</a:t>
            </a:r>
          </a:p>
          <a:p>
            <a:pPr lvl="1"/>
            <a:endParaRPr lang="en-US" altLang="zh-CN" dirty="0"/>
          </a:p>
          <a:p>
            <a:endParaRPr lang="en-US" dirty="0"/>
          </a:p>
        </p:txBody>
      </p:sp>
      <p:pic>
        <p:nvPicPr>
          <p:cNvPr id="5" name="Picture 4">
            <a:extLst>
              <a:ext uri="{FF2B5EF4-FFF2-40B4-BE49-F238E27FC236}">
                <a16:creationId xmlns:a16="http://schemas.microsoft.com/office/drawing/2014/main" id="{8BD3CEE8-3581-424F-A993-3114078DF59A}"/>
              </a:ext>
            </a:extLst>
          </p:cNvPr>
          <p:cNvPicPr>
            <a:picLocks noChangeAspect="1"/>
          </p:cNvPicPr>
          <p:nvPr/>
        </p:nvPicPr>
        <p:blipFill>
          <a:blip r:embed="rId2"/>
          <a:stretch>
            <a:fillRect/>
          </a:stretch>
        </p:blipFill>
        <p:spPr>
          <a:xfrm>
            <a:off x="2560074" y="4870655"/>
            <a:ext cx="2667000" cy="1600200"/>
          </a:xfrm>
          <a:prstGeom prst="rect">
            <a:avLst/>
          </a:prstGeom>
        </p:spPr>
      </p:pic>
      <p:pic>
        <p:nvPicPr>
          <p:cNvPr id="6" name="Picture 5">
            <a:extLst>
              <a:ext uri="{FF2B5EF4-FFF2-40B4-BE49-F238E27FC236}">
                <a16:creationId xmlns:a16="http://schemas.microsoft.com/office/drawing/2014/main" id="{29DAF3DB-414A-3149-8A5C-F1DDBD715F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0890" y="0"/>
            <a:ext cx="1283110" cy="1309703"/>
          </a:xfrm>
          <a:prstGeom prst="rect">
            <a:avLst/>
          </a:prstGeom>
        </p:spPr>
      </p:pic>
      <p:sp>
        <p:nvSpPr>
          <p:cNvPr id="7" name="Rectangle 6">
            <a:extLst>
              <a:ext uri="{FF2B5EF4-FFF2-40B4-BE49-F238E27FC236}">
                <a16:creationId xmlns:a16="http://schemas.microsoft.com/office/drawing/2014/main" id="{2E01C28F-49E6-9044-A009-3CE80C58E9A5}"/>
              </a:ext>
            </a:extLst>
          </p:cNvPr>
          <p:cNvSpPr/>
          <p:nvPr/>
        </p:nvSpPr>
        <p:spPr>
          <a:xfrm>
            <a:off x="5728519" y="4816941"/>
            <a:ext cx="3415481" cy="19389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Verdana" panose="020B0604030504040204" pitchFamily="34" charset="0"/>
              </a:rPr>
              <a:t>there are other extra segment registers - ES (extra segment), FS and GS, which provide additional segments for storing data.</a:t>
            </a:r>
            <a:endParaRPr lang="en-US" dirty="0"/>
          </a:p>
        </p:txBody>
      </p:sp>
    </p:spTree>
    <p:extLst>
      <p:ext uri="{BB962C8B-B14F-4D97-AF65-F5344CB8AC3E}">
        <p14:creationId xmlns:p14="http://schemas.microsoft.com/office/powerpoint/2010/main" val="97924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8" y="173913"/>
            <a:ext cx="8520112" cy="647700"/>
          </a:xfrm>
        </p:spPr>
        <p:txBody>
          <a:bodyPr/>
          <a:lstStyle/>
          <a:p>
            <a:r>
              <a:rPr lang="en-US" dirty="0"/>
              <a:t>Segment Registers</a:t>
            </a:r>
            <a:br>
              <a:rPr lang="en-US" dirty="0"/>
            </a:br>
            <a:br>
              <a:rPr lang="en-US" b="0" dirty="0"/>
            </a:br>
            <a:endParaRPr lang="en-US" dirty="0"/>
          </a:p>
        </p:txBody>
      </p:sp>
      <p:sp>
        <p:nvSpPr>
          <p:cNvPr id="3" name="Content Placeholder 2"/>
          <p:cNvSpPr>
            <a:spLocks noGrp="1"/>
          </p:cNvSpPr>
          <p:nvPr>
            <p:ph idx="1"/>
          </p:nvPr>
        </p:nvSpPr>
        <p:spPr>
          <a:xfrm>
            <a:off x="-457200" y="2290927"/>
            <a:ext cx="9601200" cy="4313238"/>
          </a:xfrm>
        </p:spPr>
        <p:txBody>
          <a:bodyPr/>
          <a:lstStyle/>
          <a:p>
            <a:endParaRPr lang="en-US" altLang="zh-CN" dirty="0"/>
          </a:p>
          <a:p>
            <a:endParaRPr lang="en-US" altLang="zh-CN" dirty="0"/>
          </a:p>
          <a:p>
            <a:pPr marL="446087" lvl="2" indent="0" algn="ctr">
              <a:buNone/>
            </a:pPr>
            <a:r>
              <a:rPr lang="en-US" altLang="zh-CN" sz="2800" b="1" dirty="0"/>
              <a:t>Physical</a:t>
            </a:r>
            <a:r>
              <a:rPr lang="zh-CN" altLang="en-US" sz="2800" b="1" dirty="0"/>
              <a:t> </a:t>
            </a:r>
            <a:r>
              <a:rPr lang="en-US" altLang="zh-CN" sz="2800" b="1" dirty="0"/>
              <a:t>Address</a:t>
            </a:r>
            <a:r>
              <a:rPr lang="zh-CN" altLang="en-US" sz="2800" b="1" dirty="0"/>
              <a:t> </a:t>
            </a:r>
            <a:r>
              <a:rPr lang="en-US" altLang="zh-CN" sz="2800" b="1" dirty="0"/>
              <a:t>=</a:t>
            </a:r>
            <a:r>
              <a:rPr lang="zh-CN" altLang="en-US" sz="2800" b="1" dirty="0"/>
              <a:t> </a:t>
            </a:r>
            <a:r>
              <a:rPr lang="en-US" altLang="zh-CN" sz="2800" b="1" dirty="0">
                <a:solidFill>
                  <a:srgbClr val="FF0000"/>
                </a:solidFill>
              </a:rPr>
              <a:t>[Segment Register]</a:t>
            </a:r>
            <a:r>
              <a:rPr lang="zh-CN" altLang="en-US" sz="2800" b="1" dirty="0">
                <a:solidFill>
                  <a:srgbClr val="FF0000"/>
                </a:solidFill>
              </a:rPr>
              <a:t> </a:t>
            </a:r>
            <a:r>
              <a:rPr lang="zh-CN" altLang="en-US" sz="2800" b="1" dirty="0"/>
              <a:t>* </a:t>
            </a:r>
            <a:r>
              <a:rPr lang="en-US" altLang="zh-CN" sz="2800" b="1" dirty="0"/>
              <a:t>16</a:t>
            </a:r>
            <a:r>
              <a:rPr lang="zh-CN" altLang="en-US" sz="2800" b="1" dirty="0"/>
              <a:t> </a:t>
            </a:r>
            <a:r>
              <a:rPr lang="en-US" altLang="zh-CN" sz="2800" b="1" dirty="0"/>
              <a:t>+</a:t>
            </a:r>
            <a:r>
              <a:rPr lang="zh-CN" altLang="en-US" sz="2800" b="1" dirty="0"/>
              <a:t> </a:t>
            </a:r>
            <a:r>
              <a:rPr lang="en-US" altLang="zh-CN" sz="2800" b="1" dirty="0"/>
              <a:t>Offset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694" y="5003965"/>
            <a:ext cx="5562600" cy="16002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038" y="4464359"/>
            <a:ext cx="2362200" cy="419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3922" y="-1"/>
            <a:ext cx="2850078" cy="2909147"/>
          </a:xfrm>
          <a:prstGeom prst="rect">
            <a:avLst/>
          </a:prstGeom>
        </p:spPr>
      </p:pic>
    </p:spTree>
    <p:extLst>
      <p:ext uri="{BB962C8B-B14F-4D97-AF65-F5344CB8AC3E}">
        <p14:creationId xmlns:p14="http://schemas.microsoft.com/office/powerpoint/2010/main" val="405792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ppt_x"/>
                                          </p:val>
                                        </p:tav>
                                        <p:tav tm="100000">
                                          <p:val>
                                            <p:strVal val="#ppt_x"/>
                                          </p:val>
                                        </p:tav>
                                      </p:tavLst>
                                    </p:anim>
                                    <p:anim calcmode="lin" valueType="num">
                                      <p:cBhvr additive="base">
                                        <p:cTn id="8"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Segment Registers</a:t>
            </a:r>
            <a:br>
              <a:rPr lang="en-US" dirty="0"/>
            </a:br>
            <a:br>
              <a:rPr lang="en-US" b="0" dirty="0"/>
            </a:br>
            <a:endParaRPr lang="en-US" dirty="0"/>
          </a:p>
        </p:txBody>
      </p:sp>
      <p:sp>
        <p:nvSpPr>
          <p:cNvPr id="3" name="Content Placeholder 2"/>
          <p:cNvSpPr>
            <a:spLocks noGrp="1"/>
          </p:cNvSpPr>
          <p:nvPr>
            <p:ph idx="1"/>
          </p:nvPr>
        </p:nvSpPr>
        <p:spPr>
          <a:xfrm>
            <a:off x="300038" y="749300"/>
            <a:ext cx="8524875" cy="4313238"/>
          </a:xfrm>
        </p:spPr>
        <p:txBody>
          <a:bodyPr/>
          <a:lstStyle/>
          <a:p>
            <a:r>
              <a:rPr lang="en-US" dirty="0"/>
              <a:t>There are six segment registers that hold 16-bit segment selectors. A segment selector is a special pointer that identifies a segment in memory.</a:t>
            </a:r>
          </a:p>
          <a:p>
            <a:pPr lvl="1"/>
            <a:r>
              <a:rPr lang="en-US" dirty="0"/>
              <a:t>CS: code segment register</a:t>
            </a:r>
          </a:p>
          <a:p>
            <a:pPr lvl="1"/>
            <a:r>
              <a:rPr lang="en-US" dirty="0"/>
              <a:t>SS: stack segment register</a:t>
            </a:r>
          </a:p>
          <a:p>
            <a:pPr lvl="1"/>
            <a:r>
              <a:rPr lang="en-US" dirty="0"/>
              <a:t>DS, ES, FS, GS: data segment registers</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0190" y="2624446"/>
            <a:ext cx="7163554" cy="4233553"/>
          </a:xfrm>
          <a:prstGeom prst="rect">
            <a:avLst/>
          </a:prstGeom>
        </p:spPr>
      </p:pic>
    </p:spTree>
    <p:extLst>
      <p:ext uri="{BB962C8B-B14F-4D97-AF65-F5344CB8AC3E}">
        <p14:creationId xmlns:p14="http://schemas.microsoft.com/office/powerpoint/2010/main" val="1449305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altLang="zh-CN" dirty="0"/>
              <a:t>S</a:t>
            </a:r>
            <a:r>
              <a:rPr lang="en-US" dirty="0"/>
              <a:t>tatus and </a:t>
            </a:r>
            <a:r>
              <a:rPr lang="en-US" altLang="zh-CN" dirty="0"/>
              <a:t>C</a:t>
            </a:r>
            <a:r>
              <a:rPr lang="en-US" dirty="0"/>
              <a:t>ontrol </a:t>
            </a:r>
            <a:r>
              <a:rPr lang="en-US" altLang="zh-CN" dirty="0"/>
              <a:t>R</a:t>
            </a:r>
            <a:r>
              <a:rPr lang="en-US" dirty="0"/>
              <a:t>egisters</a:t>
            </a:r>
            <a:br>
              <a:rPr lang="en-US"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98313" y="0"/>
            <a:ext cx="3440689" cy="653539"/>
          </a:xfrm>
        </p:spPr>
      </p:pic>
      <p:sp>
        <p:nvSpPr>
          <p:cNvPr id="5" name="Rectangle 4"/>
          <p:cNvSpPr/>
          <p:nvPr/>
        </p:nvSpPr>
        <p:spPr>
          <a:xfrm>
            <a:off x="95001" y="850900"/>
            <a:ext cx="8918369" cy="1323439"/>
          </a:xfrm>
          <a:prstGeom prst="rect">
            <a:avLst/>
          </a:prstGeom>
        </p:spPr>
        <p:txBody>
          <a:bodyPr wrap="square">
            <a:spAutoFit/>
          </a:bodyPr>
          <a:lstStyle/>
          <a:p>
            <a:r>
              <a:rPr lang="en-US" dirty="0"/>
              <a:t>The 32-bit EFLAGS register contains </a:t>
            </a:r>
            <a:r>
              <a:rPr lang="en-US" b="1" dirty="0">
                <a:solidFill>
                  <a:srgbClr val="FF0000"/>
                </a:solidFill>
              </a:rPr>
              <a:t>a</a:t>
            </a:r>
            <a:r>
              <a:rPr lang="en-US" dirty="0"/>
              <a:t> </a:t>
            </a:r>
            <a:r>
              <a:rPr lang="en-US" b="1" dirty="0">
                <a:solidFill>
                  <a:srgbClr val="FF0000"/>
                </a:solidFill>
              </a:rPr>
              <a:t>group of status flags</a:t>
            </a:r>
            <a:r>
              <a:rPr lang="en-US" dirty="0"/>
              <a:t>, </a:t>
            </a:r>
            <a:r>
              <a:rPr lang="en-US" b="1" dirty="0">
                <a:solidFill>
                  <a:srgbClr val="FF0000"/>
                </a:solidFill>
              </a:rPr>
              <a:t>a</a:t>
            </a:r>
            <a:r>
              <a:rPr lang="en-US" dirty="0"/>
              <a:t> </a:t>
            </a:r>
            <a:r>
              <a:rPr lang="en-US" b="1" dirty="0">
                <a:solidFill>
                  <a:srgbClr val="FF0000"/>
                </a:solidFill>
              </a:rPr>
              <a:t>control flag</a:t>
            </a:r>
            <a:r>
              <a:rPr lang="en-US" dirty="0"/>
              <a:t>, and </a:t>
            </a:r>
            <a:r>
              <a:rPr lang="en-US" b="1" dirty="0">
                <a:solidFill>
                  <a:srgbClr val="FF0000"/>
                </a:solidFill>
              </a:rPr>
              <a:t>a group of system flags</a:t>
            </a:r>
            <a:r>
              <a:rPr lang="en-US" dirty="0"/>
              <a:t>. </a:t>
            </a:r>
            <a:br>
              <a:rPr lang="en-US" dirty="0"/>
            </a:br>
            <a:endParaRPr lang="en-US" dirty="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4419" y="1633949"/>
            <a:ext cx="6365176" cy="5224051"/>
          </a:xfrm>
          <a:prstGeom prst="rect">
            <a:avLst/>
          </a:prstGeom>
        </p:spPr>
      </p:pic>
      <p:sp>
        <p:nvSpPr>
          <p:cNvPr id="9" name="Right Arrow 8"/>
          <p:cNvSpPr/>
          <p:nvPr/>
        </p:nvSpPr>
        <p:spPr bwMode="auto">
          <a:xfrm>
            <a:off x="819397" y="5130140"/>
            <a:ext cx="1294411" cy="403761"/>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0" name="Right Arrow 9"/>
          <p:cNvSpPr/>
          <p:nvPr/>
        </p:nvSpPr>
        <p:spPr bwMode="auto">
          <a:xfrm>
            <a:off x="819397" y="4641273"/>
            <a:ext cx="1294411" cy="403761"/>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1" name="Right Arrow 10"/>
          <p:cNvSpPr/>
          <p:nvPr/>
        </p:nvSpPr>
        <p:spPr bwMode="auto">
          <a:xfrm>
            <a:off x="819397" y="3876221"/>
            <a:ext cx="1294411" cy="403761"/>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2" name="Rectangle 11"/>
          <p:cNvSpPr/>
          <p:nvPr/>
        </p:nvSpPr>
        <p:spPr bwMode="auto">
          <a:xfrm>
            <a:off x="2113808" y="3997939"/>
            <a:ext cx="1413163" cy="167873"/>
          </a:xfrm>
          <a:prstGeom prst="rect">
            <a:avLst/>
          </a:prstGeom>
          <a:noFill/>
          <a:ln w="9525" cap="flat" cmpd="sng"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3" name="Rectangle 12"/>
          <p:cNvSpPr/>
          <p:nvPr/>
        </p:nvSpPr>
        <p:spPr bwMode="auto">
          <a:xfrm>
            <a:off x="2113808" y="4766100"/>
            <a:ext cx="1413163" cy="167873"/>
          </a:xfrm>
          <a:prstGeom prst="rect">
            <a:avLst/>
          </a:prstGeom>
          <a:noFill/>
          <a:ln w="9525" cap="flat" cmpd="sng"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4" name="Rectangle 13"/>
          <p:cNvSpPr/>
          <p:nvPr/>
        </p:nvSpPr>
        <p:spPr bwMode="auto">
          <a:xfrm>
            <a:off x="2113807" y="5238452"/>
            <a:ext cx="1413163" cy="167873"/>
          </a:xfrm>
          <a:prstGeom prst="rect">
            <a:avLst/>
          </a:prstGeom>
          <a:noFill/>
          <a:ln w="9525" cap="flat" cmpd="sng"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5" name="TextBox 14"/>
          <p:cNvSpPr txBox="1"/>
          <p:nvPr/>
        </p:nvSpPr>
        <p:spPr>
          <a:xfrm>
            <a:off x="351029" y="3114820"/>
            <a:ext cx="699230" cy="400110"/>
          </a:xfrm>
          <a:prstGeom prst="rect">
            <a:avLst/>
          </a:prstGeom>
          <a:noFill/>
        </p:spPr>
        <p:txBody>
          <a:bodyPr wrap="none" rtlCol="0">
            <a:spAutoFit/>
          </a:bodyPr>
          <a:lstStyle/>
          <a:p>
            <a:r>
              <a:rPr lang="en-US" altLang="zh-CN" b="1" dirty="0"/>
              <a:t>JCC</a:t>
            </a:r>
            <a:endParaRPr lang="en-US" b="1" dirty="0"/>
          </a:p>
        </p:txBody>
      </p:sp>
    </p:spTree>
    <p:extLst>
      <p:ext uri="{BB962C8B-B14F-4D97-AF65-F5344CB8AC3E}">
        <p14:creationId xmlns:p14="http://schemas.microsoft.com/office/powerpoint/2010/main" val="184458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500"/>
                                        <p:tgtEl>
                                          <p:spTgt spid="11"/>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heckerboard(across)">
                                      <p:cBhvr>
                                        <p:cTn id="16" dur="500"/>
                                        <p:tgtEl>
                                          <p:spTgt spid="12"/>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heckerboard(across)">
                                      <p:cBhvr>
                                        <p:cTn id="19" dur="500"/>
                                        <p:tgtEl>
                                          <p:spTgt spid="13"/>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heckerboard(across)">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heckerboard(across)">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S</a:t>
            </a:r>
            <a:r>
              <a:rPr lang="en-US" dirty="0"/>
              <a:t>tatus and </a:t>
            </a:r>
            <a:r>
              <a:rPr lang="en-US" altLang="zh-CN" dirty="0"/>
              <a:t>C</a:t>
            </a:r>
            <a:r>
              <a:rPr lang="en-US" dirty="0"/>
              <a:t>ontrol </a:t>
            </a:r>
            <a:r>
              <a:rPr lang="en-US" altLang="zh-CN" dirty="0"/>
              <a:t>R</a:t>
            </a:r>
            <a:r>
              <a:rPr lang="en-US" dirty="0"/>
              <a:t>egisters</a:t>
            </a:r>
            <a:br>
              <a:rPr lang="en-US" dirty="0"/>
            </a:b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8824" y="749300"/>
            <a:ext cx="6365176" cy="5224051"/>
          </a:xfrm>
          <a:prstGeom prst="rect">
            <a:avLst/>
          </a:prstGeom>
        </p:spPr>
      </p:pic>
      <p:sp>
        <p:nvSpPr>
          <p:cNvPr id="5" name="Right Arrow 4"/>
          <p:cNvSpPr/>
          <p:nvPr/>
        </p:nvSpPr>
        <p:spPr bwMode="auto">
          <a:xfrm rot="19508705">
            <a:off x="2086408" y="4658908"/>
            <a:ext cx="1294411" cy="403761"/>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6" name="Right Arrow 5"/>
          <p:cNvSpPr/>
          <p:nvPr/>
        </p:nvSpPr>
        <p:spPr bwMode="auto">
          <a:xfrm rot="1043553">
            <a:off x="1908931" y="3581656"/>
            <a:ext cx="1294411" cy="403761"/>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7" name="Right Arrow 6"/>
          <p:cNvSpPr/>
          <p:nvPr/>
        </p:nvSpPr>
        <p:spPr bwMode="auto">
          <a:xfrm rot="1760850">
            <a:off x="1196484" y="2351070"/>
            <a:ext cx="2071600" cy="403761"/>
          </a:xfrm>
          <a:prstGeom prst="rightArrow">
            <a:avLst>
              <a:gd name="adj1" fmla="val 33341"/>
              <a:gd name="adj2" fmla="val 50000"/>
            </a:avLst>
          </a:prstGeom>
          <a:solidFill>
            <a:srgbClr val="FF0000"/>
          </a:solidFill>
          <a:ln w="9525" cap="flat" cmpd="sng"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8" name="Rectangle 7"/>
          <p:cNvSpPr/>
          <p:nvPr/>
        </p:nvSpPr>
        <p:spPr bwMode="auto">
          <a:xfrm>
            <a:off x="3218213" y="3113290"/>
            <a:ext cx="1413163" cy="167873"/>
          </a:xfrm>
          <a:prstGeom prst="rect">
            <a:avLst/>
          </a:prstGeom>
          <a:noFill/>
          <a:ln w="9525" cap="flat" cmpd="sng"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9" name="Rectangle 8"/>
          <p:cNvSpPr/>
          <p:nvPr/>
        </p:nvSpPr>
        <p:spPr bwMode="auto">
          <a:xfrm>
            <a:off x="3218213" y="3881451"/>
            <a:ext cx="1413163" cy="167873"/>
          </a:xfrm>
          <a:prstGeom prst="rect">
            <a:avLst/>
          </a:prstGeom>
          <a:noFill/>
          <a:ln w="9525" cap="flat" cmpd="sng"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0" name="Rectangle 9"/>
          <p:cNvSpPr/>
          <p:nvPr/>
        </p:nvSpPr>
        <p:spPr bwMode="auto">
          <a:xfrm>
            <a:off x="3218212" y="4353803"/>
            <a:ext cx="1413163" cy="167873"/>
          </a:xfrm>
          <a:prstGeom prst="rect">
            <a:avLst/>
          </a:prstGeom>
          <a:noFill/>
          <a:ln w="9525" cap="flat" cmpd="sng"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2" name="TextBox 11"/>
          <p:cNvSpPr txBox="1"/>
          <p:nvPr/>
        </p:nvSpPr>
        <p:spPr>
          <a:xfrm>
            <a:off x="88011" y="1130663"/>
            <a:ext cx="3478837" cy="738664"/>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altLang="zh-CN" sz="1400" dirty="0"/>
              <a:t>Change</a:t>
            </a:r>
            <a:r>
              <a:rPr lang="zh-CN" altLang="en-US" sz="1400" dirty="0"/>
              <a:t> </a:t>
            </a:r>
            <a:r>
              <a:rPr lang="en-US" altLang="zh-CN" sz="1400" dirty="0"/>
              <a:t>to</a:t>
            </a:r>
            <a:r>
              <a:rPr lang="zh-CN" altLang="en-US" sz="1400" dirty="0"/>
              <a:t> </a:t>
            </a:r>
            <a:r>
              <a:rPr lang="en-US" altLang="zh-CN" sz="1400" dirty="0"/>
              <a:t>‘1’</a:t>
            </a:r>
            <a:r>
              <a:rPr lang="zh-CN" altLang="en-US" sz="1400" dirty="0"/>
              <a:t> </a:t>
            </a:r>
            <a:r>
              <a:rPr lang="en-US" altLang="zh-CN" sz="1400" dirty="0"/>
              <a:t>if:</a:t>
            </a:r>
          </a:p>
          <a:p>
            <a:pPr marL="342900" indent="-342900">
              <a:buFont typeface="Arial" charset="0"/>
              <a:buChar char="•"/>
            </a:pPr>
            <a:r>
              <a:rPr lang="en-US" altLang="zh-CN" sz="1400" dirty="0"/>
              <a:t>Signed</a:t>
            </a:r>
            <a:r>
              <a:rPr lang="zh-CN" altLang="en-US" sz="1400" dirty="0"/>
              <a:t> </a:t>
            </a:r>
            <a:r>
              <a:rPr lang="en-US" altLang="zh-CN" sz="1400" dirty="0"/>
              <a:t>integer</a:t>
            </a:r>
            <a:r>
              <a:rPr lang="zh-CN" altLang="en-US" sz="1400" dirty="0"/>
              <a:t> </a:t>
            </a:r>
            <a:r>
              <a:rPr lang="en-US" altLang="zh-CN" sz="1400" dirty="0"/>
              <a:t>overflow</a:t>
            </a:r>
          </a:p>
          <a:p>
            <a:pPr marL="342900" indent="-342900">
              <a:buFont typeface="Arial" charset="0"/>
              <a:buChar char="•"/>
            </a:pPr>
            <a:r>
              <a:rPr lang="en-US" altLang="zh-CN" sz="1400" dirty="0"/>
              <a:t>Change</a:t>
            </a:r>
            <a:r>
              <a:rPr lang="zh-CN" altLang="en-US" sz="1400" dirty="0"/>
              <a:t> </a:t>
            </a:r>
            <a:r>
              <a:rPr lang="en-US" altLang="zh-CN" sz="1400" dirty="0"/>
              <a:t>in</a:t>
            </a:r>
            <a:r>
              <a:rPr lang="zh-CN" altLang="en-US" sz="1400" dirty="0"/>
              <a:t> </a:t>
            </a:r>
            <a:r>
              <a:rPr lang="en-US" altLang="zh-CN" sz="1400" dirty="0"/>
              <a:t>MSB</a:t>
            </a:r>
            <a:r>
              <a:rPr lang="zh-CN" altLang="en-US" sz="1400" dirty="0"/>
              <a:t> </a:t>
            </a:r>
            <a:r>
              <a:rPr lang="en-US" altLang="zh-CN" sz="1400" dirty="0"/>
              <a:t>(Most</a:t>
            </a:r>
            <a:r>
              <a:rPr lang="zh-CN" altLang="en-US" sz="1400" dirty="0"/>
              <a:t> </a:t>
            </a:r>
            <a:r>
              <a:rPr lang="en-US" altLang="zh-CN" sz="1400" dirty="0"/>
              <a:t>Significant</a:t>
            </a:r>
            <a:r>
              <a:rPr lang="zh-CN" altLang="en-US" sz="1400" dirty="0"/>
              <a:t> </a:t>
            </a:r>
            <a:r>
              <a:rPr lang="en-US" altLang="zh-CN" sz="1400" dirty="0"/>
              <a:t>Bit)</a:t>
            </a:r>
            <a:endParaRPr lang="en-US" sz="1400" dirty="0"/>
          </a:p>
        </p:txBody>
      </p:sp>
      <p:sp>
        <p:nvSpPr>
          <p:cNvPr id="13" name="TextBox 12"/>
          <p:cNvSpPr txBox="1"/>
          <p:nvPr/>
        </p:nvSpPr>
        <p:spPr>
          <a:xfrm>
            <a:off x="-7113" y="3289884"/>
            <a:ext cx="2233304" cy="52322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altLang="zh-CN" sz="1400" dirty="0"/>
              <a:t>Change</a:t>
            </a:r>
            <a:r>
              <a:rPr lang="zh-CN" altLang="en-US" sz="1400" dirty="0"/>
              <a:t> </a:t>
            </a:r>
            <a:r>
              <a:rPr lang="en-US" altLang="zh-CN" sz="1400" dirty="0"/>
              <a:t>to</a:t>
            </a:r>
            <a:r>
              <a:rPr lang="zh-CN" altLang="en-US" sz="1400" dirty="0"/>
              <a:t> </a:t>
            </a:r>
            <a:r>
              <a:rPr lang="en-US" altLang="zh-CN" sz="1400" dirty="0"/>
              <a:t>‘1’</a:t>
            </a:r>
            <a:r>
              <a:rPr lang="zh-CN" altLang="en-US" sz="1400" dirty="0"/>
              <a:t> </a:t>
            </a:r>
            <a:r>
              <a:rPr lang="en-US" altLang="zh-CN" sz="1400" dirty="0"/>
              <a:t>if:</a:t>
            </a:r>
          </a:p>
          <a:p>
            <a:pPr marL="342900" indent="-342900">
              <a:buFont typeface="Arial" charset="0"/>
              <a:buChar char="•"/>
            </a:pPr>
            <a:r>
              <a:rPr lang="en-US" altLang="zh-CN" sz="1400" dirty="0"/>
              <a:t>Calculation</a:t>
            </a:r>
            <a:r>
              <a:rPr lang="zh-CN" altLang="en-US" sz="1400" dirty="0"/>
              <a:t> </a:t>
            </a:r>
            <a:r>
              <a:rPr lang="en-US" altLang="zh-CN" sz="1400" dirty="0"/>
              <a:t>result</a:t>
            </a:r>
            <a:r>
              <a:rPr lang="zh-CN" altLang="en-US" sz="1400" dirty="0"/>
              <a:t> </a:t>
            </a:r>
            <a:r>
              <a:rPr lang="en-US" altLang="zh-CN" sz="1400" dirty="0"/>
              <a:t>is</a:t>
            </a:r>
            <a:r>
              <a:rPr lang="zh-CN" altLang="en-US" sz="1400" dirty="0"/>
              <a:t> </a:t>
            </a:r>
            <a:r>
              <a:rPr lang="en-US" altLang="zh-CN" sz="1400" dirty="0"/>
              <a:t>0</a:t>
            </a:r>
            <a:endParaRPr lang="en-US" sz="1400" dirty="0"/>
          </a:p>
        </p:txBody>
      </p:sp>
      <p:sp>
        <p:nvSpPr>
          <p:cNvPr id="14" name="TextBox 13"/>
          <p:cNvSpPr txBox="1"/>
          <p:nvPr/>
        </p:nvSpPr>
        <p:spPr>
          <a:xfrm>
            <a:off x="88011" y="4960815"/>
            <a:ext cx="2600392" cy="52322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altLang="zh-CN" sz="1400" dirty="0"/>
              <a:t>Change</a:t>
            </a:r>
            <a:r>
              <a:rPr lang="zh-CN" altLang="en-US" sz="1400" dirty="0"/>
              <a:t> </a:t>
            </a:r>
            <a:r>
              <a:rPr lang="en-US" altLang="zh-CN" sz="1400" dirty="0"/>
              <a:t>to</a:t>
            </a:r>
            <a:r>
              <a:rPr lang="zh-CN" altLang="en-US" sz="1400" dirty="0"/>
              <a:t> </a:t>
            </a:r>
            <a:r>
              <a:rPr lang="en-US" altLang="zh-CN" sz="1400" dirty="0"/>
              <a:t>‘1’</a:t>
            </a:r>
            <a:r>
              <a:rPr lang="zh-CN" altLang="en-US" sz="1400" dirty="0"/>
              <a:t> </a:t>
            </a:r>
            <a:r>
              <a:rPr lang="en-US" altLang="zh-CN" sz="1400" dirty="0"/>
              <a:t>if:</a:t>
            </a:r>
          </a:p>
          <a:p>
            <a:pPr marL="342900" indent="-342900">
              <a:buFont typeface="Arial" charset="0"/>
              <a:buChar char="•"/>
            </a:pPr>
            <a:r>
              <a:rPr lang="en-US" altLang="zh-CN" sz="1400" dirty="0"/>
              <a:t>unsigned</a:t>
            </a:r>
            <a:r>
              <a:rPr lang="zh-CN" altLang="en-US" sz="1400" dirty="0"/>
              <a:t> </a:t>
            </a:r>
            <a:r>
              <a:rPr lang="en-US" altLang="zh-CN" sz="1400" dirty="0"/>
              <a:t>integer</a:t>
            </a:r>
            <a:r>
              <a:rPr lang="zh-CN" altLang="en-US" sz="1400" dirty="0"/>
              <a:t> </a:t>
            </a:r>
            <a:r>
              <a:rPr lang="en-US" altLang="zh-CN" sz="1400" dirty="0"/>
              <a:t>overflow</a:t>
            </a:r>
          </a:p>
        </p:txBody>
      </p:sp>
    </p:spTree>
    <p:extLst>
      <p:ext uri="{BB962C8B-B14F-4D97-AF65-F5344CB8AC3E}">
        <p14:creationId xmlns:p14="http://schemas.microsoft.com/office/powerpoint/2010/main" val="383459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500"/>
                                        <p:tgtEl>
                                          <p:spTgt spid="8"/>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heckerboard(across)">
                                      <p:cBhvr>
                                        <p:cTn id="19" dur="500"/>
                                        <p:tgtEl>
                                          <p:spTgt spid="9"/>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heckerboard(across)">
                                      <p:cBhvr>
                                        <p:cTn id="25" dur="500"/>
                                        <p:tgtEl>
                                          <p:spTgt spid="13"/>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heckerboard(across)">
                                      <p:cBhvr>
                                        <p:cTn id="28" dur="500"/>
                                        <p:tgtEl>
                                          <p:spTgt spid="14"/>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heckerboard(across)">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2" grpId="0" animBg="1"/>
      <p:bldP spid="13"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altLang="zh-CN" dirty="0"/>
              <a:t>S</a:t>
            </a:r>
            <a:r>
              <a:rPr lang="en-US" dirty="0"/>
              <a:t>tatus and </a:t>
            </a:r>
            <a:r>
              <a:rPr lang="en-US" altLang="zh-CN" dirty="0"/>
              <a:t>C</a:t>
            </a:r>
            <a:r>
              <a:rPr lang="en-US" dirty="0"/>
              <a:t>ontrol </a:t>
            </a:r>
            <a:r>
              <a:rPr lang="en-US" altLang="zh-CN" dirty="0"/>
              <a:t>R</a:t>
            </a:r>
            <a:r>
              <a:rPr lang="en-US" dirty="0"/>
              <a:t>egisters</a:t>
            </a:r>
            <a:br>
              <a:rPr lang="en-US" dirty="0"/>
            </a:b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98313" y="0"/>
            <a:ext cx="3440689" cy="653539"/>
          </a:xfrm>
        </p:spPr>
      </p:pic>
      <p:sp>
        <p:nvSpPr>
          <p:cNvPr id="5" name="Rectangle 4"/>
          <p:cNvSpPr/>
          <p:nvPr/>
        </p:nvSpPr>
        <p:spPr>
          <a:xfrm>
            <a:off x="95001" y="850900"/>
            <a:ext cx="8918369" cy="3477875"/>
          </a:xfrm>
          <a:prstGeom prst="rect">
            <a:avLst/>
          </a:prstGeom>
        </p:spPr>
        <p:txBody>
          <a:bodyPr wrap="square">
            <a:spAutoFit/>
          </a:bodyPr>
          <a:lstStyle/>
          <a:p>
            <a:r>
              <a:rPr lang="en-US" b="1" dirty="0"/>
              <a:t>EIP Register (Instruction Pointer)</a:t>
            </a:r>
          </a:p>
          <a:p>
            <a:br>
              <a:rPr lang="en-US" dirty="0"/>
            </a:br>
            <a:r>
              <a:rPr lang="en-US" dirty="0"/>
              <a:t>The EIP register (or instruction pointer) can also be called "</a:t>
            </a:r>
            <a:r>
              <a:rPr lang="en-US" b="1" dirty="0"/>
              <a:t>program counter</a:t>
            </a:r>
            <a:r>
              <a:rPr lang="en-US" dirty="0"/>
              <a:t>." </a:t>
            </a:r>
          </a:p>
          <a:p>
            <a:endParaRPr lang="en-US" dirty="0"/>
          </a:p>
          <a:p>
            <a:r>
              <a:rPr lang="en-US" dirty="0"/>
              <a:t>It contains the </a:t>
            </a:r>
            <a:r>
              <a:rPr lang="en-US" b="1" dirty="0"/>
              <a:t>offset</a:t>
            </a:r>
            <a:r>
              <a:rPr lang="en-US" dirty="0"/>
              <a:t> in the current code segment for the </a:t>
            </a:r>
            <a:r>
              <a:rPr lang="en-US" b="1" dirty="0">
                <a:solidFill>
                  <a:srgbClr val="FF0000"/>
                </a:solidFill>
              </a:rPr>
              <a:t>next instruction to be executed</a:t>
            </a:r>
            <a:r>
              <a:rPr lang="en-US" dirty="0"/>
              <a:t>. </a:t>
            </a:r>
          </a:p>
          <a:p>
            <a:endParaRPr lang="en-US" dirty="0"/>
          </a:p>
          <a:p>
            <a:r>
              <a:rPr lang="en-US" dirty="0"/>
              <a:t>It is advanced from one instruction boundary to the next in straight-line code or it is moved ahead or backwards by a number of instructions when executing JMP, </a:t>
            </a:r>
            <a:r>
              <a:rPr lang="en-US" dirty="0" err="1"/>
              <a:t>Jcc</a:t>
            </a:r>
            <a:r>
              <a:rPr lang="en-US" dirty="0"/>
              <a:t>, CALL, RET, and IRET instructions. </a:t>
            </a:r>
          </a:p>
        </p:txBody>
      </p:sp>
    </p:spTree>
    <p:extLst>
      <p:ext uri="{BB962C8B-B14F-4D97-AF65-F5344CB8AC3E}">
        <p14:creationId xmlns:p14="http://schemas.microsoft.com/office/powerpoint/2010/main" val="689834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0F0E4-A5F2-8342-985C-568102958FC5}"/>
              </a:ext>
            </a:extLst>
          </p:cNvPr>
          <p:cNvSpPr>
            <a:spLocks noGrp="1"/>
          </p:cNvSpPr>
          <p:nvPr>
            <p:ph type="title"/>
          </p:nvPr>
        </p:nvSpPr>
        <p:spPr/>
        <p:txBody>
          <a:bodyPr/>
          <a:lstStyle/>
          <a:p>
            <a:r>
              <a:rPr lang="en-US" dirty="0"/>
              <a:t>Introduction</a:t>
            </a:r>
          </a:p>
        </p:txBody>
      </p:sp>
      <p:pic>
        <p:nvPicPr>
          <p:cNvPr id="4" name="Picture 3" descr="A screenshot of a cell phone&#13;&#10;&#13;&#10;Description automatically generated">
            <a:extLst>
              <a:ext uri="{FF2B5EF4-FFF2-40B4-BE49-F238E27FC236}">
                <a16:creationId xmlns:a16="http://schemas.microsoft.com/office/drawing/2014/main" id="{E45C3399-0FB9-A842-808B-F96C6ACE6A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878" y="928135"/>
            <a:ext cx="5911200" cy="4440790"/>
          </a:xfrm>
          <a:prstGeom prst="rect">
            <a:avLst/>
          </a:prstGeom>
        </p:spPr>
      </p:pic>
      <p:sp>
        <p:nvSpPr>
          <p:cNvPr id="5" name="Rectangle 4">
            <a:extLst>
              <a:ext uri="{FF2B5EF4-FFF2-40B4-BE49-F238E27FC236}">
                <a16:creationId xmlns:a16="http://schemas.microsoft.com/office/drawing/2014/main" id="{17BE2559-1539-2044-B1AA-72788DCF0FBB}"/>
              </a:ext>
            </a:extLst>
          </p:cNvPr>
          <p:cNvSpPr/>
          <p:nvPr/>
        </p:nvSpPr>
        <p:spPr bwMode="auto">
          <a:xfrm>
            <a:off x="1689652" y="1649896"/>
            <a:ext cx="2961861" cy="566530"/>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pic>
        <p:nvPicPr>
          <p:cNvPr id="6" name="Content Placeholder 4" descr="A screenshot of a social media post&#13;&#10;&#13;&#10;Description automatically generated">
            <a:extLst>
              <a:ext uri="{FF2B5EF4-FFF2-40B4-BE49-F238E27FC236}">
                <a16:creationId xmlns:a16="http://schemas.microsoft.com/office/drawing/2014/main" id="{605EDFBE-E72D-C64C-AF08-2CE2BEE13BC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07005" y="2443162"/>
            <a:ext cx="3836995" cy="4313238"/>
          </a:xfrm>
        </p:spPr>
      </p:pic>
      <p:sp>
        <p:nvSpPr>
          <p:cNvPr id="7" name="Right Arrow 6">
            <a:extLst>
              <a:ext uri="{FF2B5EF4-FFF2-40B4-BE49-F238E27FC236}">
                <a16:creationId xmlns:a16="http://schemas.microsoft.com/office/drawing/2014/main" id="{C788BDC9-76E1-234F-9D81-7C1F8DC723A6}"/>
              </a:ext>
            </a:extLst>
          </p:cNvPr>
          <p:cNvSpPr/>
          <p:nvPr/>
        </p:nvSpPr>
        <p:spPr bwMode="auto">
          <a:xfrm rot="3165951">
            <a:off x="3911047" y="2532303"/>
            <a:ext cx="1620079" cy="123245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C536DE3C-677A-0D42-B522-7066D184F850}"/>
              </a:ext>
            </a:extLst>
          </p:cNvPr>
          <p:cNvSpPr/>
          <p:nvPr/>
        </p:nvSpPr>
        <p:spPr bwMode="auto">
          <a:xfrm>
            <a:off x="2246243" y="2574235"/>
            <a:ext cx="1494089" cy="1341782"/>
          </a:xfrm>
          <a:prstGeom prst="rect">
            <a:avLst/>
          </a:prstGeom>
          <a:solidFill>
            <a:schemeClr val="bg1"/>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9" name="TextBox 8">
            <a:extLst>
              <a:ext uri="{FF2B5EF4-FFF2-40B4-BE49-F238E27FC236}">
                <a16:creationId xmlns:a16="http://schemas.microsoft.com/office/drawing/2014/main" id="{C913BD18-DE47-0946-8579-5982298A8871}"/>
              </a:ext>
            </a:extLst>
          </p:cNvPr>
          <p:cNvSpPr txBox="1"/>
          <p:nvPr/>
        </p:nvSpPr>
        <p:spPr>
          <a:xfrm>
            <a:off x="2186702" y="1532186"/>
            <a:ext cx="1553630" cy="400110"/>
          </a:xfrm>
          <a:prstGeom prst="rect">
            <a:avLst/>
          </a:prstGeom>
          <a:noFill/>
        </p:spPr>
        <p:txBody>
          <a:bodyPr wrap="none" rtlCol="0">
            <a:spAutoFit/>
          </a:bodyPr>
          <a:lstStyle/>
          <a:p>
            <a:r>
              <a:rPr lang="en-US" dirty="0"/>
              <a:t>executables</a:t>
            </a:r>
          </a:p>
        </p:txBody>
      </p:sp>
      <p:sp>
        <p:nvSpPr>
          <p:cNvPr id="10" name="TextBox 9">
            <a:extLst>
              <a:ext uri="{FF2B5EF4-FFF2-40B4-BE49-F238E27FC236}">
                <a16:creationId xmlns:a16="http://schemas.microsoft.com/office/drawing/2014/main" id="{5CF3FD7D-1542-4C41-AD46-F46289D9471C}"/>
              </a:ext>
            </a:extLst>
          </p:cNvPr>
          <p:cNvSpPr txBox="1"/>
          <p:nvPr/>
        </p:nvSpPr>
        <p:spPr>
          <a:xfrm>
            <a:off x="3836996" y="3766210"/>
            <a:ext cx="1580882" cy="400110"/>
          </a:xfrm>
          <a:prstGeom prst="rect">
            <a:avLst/>
          </a:prstGeom>
          <a:noFill/>
        </p:spPr>
        <p:txBody>
          <a:bodyPr wrap="none" rtlCol="0">
            <a:spAutoFit/>
          </a:bodyPr>
          <a:lstStyle/>
          <a:p>
            <a:r>
              <a:rPr lang="en-US" dirty="0"/>
              <a:t>source code</a:t>
            </a:r>
          </a:p>
        </p:txBody>
      </p:sp>
    </p:spTree>
    <p:extLst>
      <p:ext uri="{BB962C8B-B14F-4D97-AF65-F5344CB8AC3E}">
        <p14:creationId xmlns:p14="http://schemas.microsoft.com/office/powerpoint/2010/main" val="32512669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541675" y="2619475"/>
            <a:ext cx="8524875" cy="4313238"/>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4800" dirty="0"/>
              <a:t>X86</a:t>
            </a:r>
            <a:r>
              <a:rPr lang="zh-CN" altLang="en-US" sz="4800" dirty="0"/>
              <a:t> </a:t>
            </a:r>
            <a:r>
              <a:rPr lang="en-US" altLang="zh-CN" sz="4800" dirty="0"/>
              <a:t>ASM</a:t>
            </a:r>
            <a:endParaRPr lang="en-US" sz="4800" dirty="0"/>
          </a:p>
        </p:txBody>
      </p:sp>
    </p:spTree>
    <p:extLst>
      <p:ext uri="{BB962C8B-B14F-4D97-AF65-F5344CB8AC3E}">
        <p14:creationId xmlns:p14="http://schemas.microsoft.com/office/powerpoint/2010/main" val="3077637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MOV</a:t>
            </a:r>
            <a:endParaRPr lang="en-US" dirty="0"/>
          </a:p>
        </p:txBody>
      </p:sp>
      <p:sp>
        <p:nvSpPr>
          <p:cNvPr id="3" name="Content Placeholder 2"/>
          <p:cNvSpPr>
            <a:spLocks noGrp="1"/>
          </p:cNvSpPr>
          <p:nvPr>
            <p:ph idx="1"/>
          </p:nvPr>
        </p:nvSpPr>
        <p:spPr/>
        <p:txBody>
          <a:bodyPr/>
          <a:lstStyle/>
          <a:p>
            <a:r>
              <a:rPr lang="en-US" dirty="0"/>
              <a:t>Move </a:t>
            </a:r>
            <a:r>
              <a:rPr lang="en-US" b="1" dirty="0" err="1"/>
              <a:t>reg</a:t>
            </a:r>
            <a:r>
              <a:rPr lang="en-US" b="1" dirty="0"/>
              <a:t>/mem</a:t>
            </a:r>
            <a:r>
              <a:rPr lang="en-US" dirty="0"/>
              <a:t> value to </a:t>
            </a:r>
            <a:r>
              <a:rPr lang="en-US" b="1" dirty="0" err="1"/>
              <a:t>reg</a:t>
            </a:r>
            <a:r>
              <a:rPr lang="en-US" b="1" dirty="0"/>
              <a:t>/mem</a:t>
            </a:r>
          </a:p>
          <a:p>
            <a:pPr lvl="1"/>
            <a:r>
              <a:rPr lang="en-US" dirty="0" err="1"/>
              <a:t>mov</a:t>
            </a:r>
            <a:r>
              <a:rPr lang="en-US" dirty="0"/>
              <a:t> A, B is "Move B to A" (A=B)</a:t>
            </a:r>
          </a:p>
          <a:p>
            <a:pPr lvl="1"/>
            <a:r>
              <a:rPr lang="en-US" altLang="zh-CN" dirty="0"/>
              <a:t>Same</a:t>
            </a:r>
            <a:r>
              <a:rPr lang="zh-CN" altLang="en-US" dirty="0"/>
              <a:t> </a:t>
            </a:r>
            <a:r>
              <a:rPr lang="en-US" altLang="zh-CN" dirty="0"/>
              <a:t>d</a:t>
            </a:r>
            <a:r>
              <a:rPr lang="en-US" dirty="0"/>
              <a:t>ata size</a:t>
            </a:r>
            <a:r>
              <a:rPr lang="zh-CN" altLang="en-US" dirty="0"/>
              <a:t> </a:t>
            </a:r>
            <a:endParaRPr lang="en-US" dirty="0"/>
          </a:p>
          <a:p>
            <a:pPr marL="182562" lvl="1" indent="0" algn="ctr">
              <a:buNone/>
            </a:pPr>
            <a:r>
              <a:rPr lang="en-US" b="1" dirty="0" err="1"/>
              <a:t>mov</a:t>
            </a:r>
            <a:r>
              <a:rPr lang="en-US" b="1" dirty="0"/>
              <a:t> </a:t>
            </a:r>
            <a:r>
              <a:rPr lang="en-US" b="1" dirty="0" err="1"/>
              <a:t>eax</a:t>
            </a:r>
            <a:r>
              <a:rPr lang="en-US" b="1" dirty="0"/>
              <a:t>, 0x1337 </a:t>
            </a:r>
          </a:p>
          <a:p>
            <a:pPr marL="182562" lvl="1" indent="0" algn="ctr">
              <a:buNone/>
            </a:pPr>
            <a:r>
              <a:rPr lang="en-US" b="1" dirty="0" err="1"/>
              <a:t>mov</a:t>
            </a:r>
            <a:r>
              <a:rPr lang="en-US" b="1" dirty="0"/>
              <a:t> </a:t>
            </a:r>
            <a:r>
              <a:rPr lang="en-US" b="1" dirty="0" err="1"/>
              <a:t>bx</a:t>
            </a:r>
            <a:r>
              <a:rPr lang="en-US" b="1" dirty="0"/>
              <a:t>, ax </a:t>
            </a:r>
          </a:p>
          <a:p>
            <a:pPr marL="182562" lvl="1" indent="0" algn="ctr">
              <a:buNone/>
            </a:pPr>
            <a:r>
              <a:rPr lang="en-US" b="1" dirty="0" err="1"/>
              <a:t>mov</a:t>
            </a:r>
            <a:r>
              <a:rPr lang="en-US" b="1" dirty="0"/>
              <a:t> [esp+4], </a:t>
            </a:r>
            <a:r>
              <a:rPr lang="en-US" b="1" dirty="0" err="1"/>
              <a:t>bl</a:t>
            </a:r>
            <a:endParaRPr lang="en-US" b="1" dirty="0"/>
          </a:p>
        </p:txBody>
      </p:sp>
    </p:spTree>
    <p:extLst>
      <p:ext uri="{BB962C8B-B14F-4D97-AF65-F5344CB8AC3E}">
        <p14:creationId xmlns:p14="http://schemas.microsoft.com/office/powerpoint/2010/main" val="32493286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About Memory Access</a:t>
            </a:r>
            <a:br>
              <a:rPr lang="en-US" dirty="0"/>
            </a:br>
            <a:br>
              <a:rPr lang="en-US" b="0" dirty="0"/>
            </a:br>
            <a:endParaRPr lang="en-US" b="0" dirty="0"/>
          </a:p>
        </p:txBody>
      </p:sp>
      <p:sp>
        <p:nvSpPr>
          <p:cNvPr id="3" name="Content Placeholder 2"/>
          <p:cNvSpPr>
            <a:spLocks noGrp="1"/>
          </p:cNvSpPr>
          <p:nvPr>
            <p:ph idx="1"/>
          </p:nvPr>
        </p:nvSpPr>
        <p:spPr>
          <a:xfrm>
            <a:off x="295275" y="1258675"/>
            <a:ext cx="8524875" cy="4313238"/>
          </a:xfrm>
        </p:spPr>
        <p:txBody>
          <a:bodyPr/>
          <a:lstStyle/>
          <a:p>
            <a:r>
              <a:rPr lang="en-US" dirty="0" err="1"/>
              <a:t>mov</a:t>
            </a:r>
            <a:r>
              <a:rPr lang="en-US" dirty="0"/>
              <a:t> </a:t>
            </a:r>
            <a:r>
              <a:rPr lang="en-US" dirty="0" err="1"/>
              <a:t>ebx</a:t>
            </a:r>
            <a:r>
              <a:rPr lang="en-US" dirty="0"/>
              <a:t>, [</a:t>
            </a:r>
            <a:r>
              <a:rPr lang="en-US" dirty="0" err="1"/>
              <a:t>esp</a:t>
            </a:r>
            <a:r>
              <a:rPr lang="en-US" dirty="0"/>
              <a:t> + </a:t>
            </a:r>
            <a:r>
              <a:rPr lang="en-US" dirty="0" err="1"/>
              <a:t>eax</a:t>
            </a:r>
            <a:r>
              <a:rPr lang="en-US" dirty="0"/>
              <a:t> * 4] </a:t>
            </a:r>
            <a:r>
              <a:rPr lang="en-US" b="1" dirty="0">
                <a:solidFill>
                  <a:srgbClr val="FF0000"/>
                </a:solidFill>
              </a:rPr>
              <a:t>Intel</a:t>
            </a:r>
          </a:p>
          <a:p>
            <a:r>
              <a:rPr lang="en-US" dirty="0" err="1"/>
              <a:t>mov</a:t>
            </a:r>
            <a:r>
              <a:rPr lang="en-US" dirty="0"/>
              <a:t> (%</a:t>
            </a:r>
            <a:r>
              <a:rPr lang="en-US" dirty="0" err="1"/>
              <a:t>esp</a:t>
            </a:r>
            <a:r>
              <a:rPr lang="en-US" dirty="0"/>
              <a:t>, %</a:t>
            </a:r>
            <a:r>
              <a:rPr lang="en-US" dirty="0" err="1"/>
              <a:t>eax</a:t>
            </a:r>
            <a:r>
              <a:rPr lang="en-US" dirty="0"/>
              <a:t>, 4), %</a:t>
            </a:r>
            <a:r>
              <a:rPr lang="en-US" dirty="0" err="1"/>
              <a:t>ebx</a:t>
            </a:r>
            <a:r>
              <a:rPr lang="en-US" dirty="0"/>
              <a:t> </a:t>
            </a:r>
            <a:r>
              <a:rPr lang="en-US" altLang="zh-CN" b="1" dirty="0">
                <a:solidFill>
                  <a:srgbClr val="FF0000"/>
                </a:solidFill>
              </a:rPr>
              <a:t>AT&amp;T</a:t>
            </a:r>
            <a:endParaRPr lang="en-US" b="1" dirty="0">
              <a:solidFill>
                <a:srgbClr val="FF0000"/>
              </a:solidFill>
            </a:endParaRPr>
          </a:p>
          <a:p>
            <a:r>
              <a:rPr lang="en-US" dirty="0" err="1"/>
              <a:t>mov</a:t>
            </a:r>
            <a:r>
              <a:rPr lang="en-US" dirty="0"/>
              <a:t> BYTE [</a:t>
            </a:r>
            <a:r>
              <a:rPr lang="en-US" dirty="0" err="1"/>
              <a:t>eax</a:t>
            </a:r>
            <a:r>
              <a:rPr lang="en-US" dirty="0"/>
              <a:t>], 0x0f</a:t>
            </a:r>
            <a:br>
              <a:rPr lang="en-US" dirty="0"/>
            </a:br>
            <a:r>
              <a:rPr lang="en-US" altLang="zh-CN" dirty="0"/>
              <a:t>You</a:t>
            </a:r>
            <a:r>
              <a:rPr lang="zh-CN" altLang="en-US" dirty="0"/>
              <a:t> </a:t>
            </a:r>
            <a:r>
              <a:rPr lang="en-US" altLang="zh-CN" dirty="0"/>
              <a:t>must</a:t>
            </a:r>
            <a:r>
              <a:rPr lang="zh-CN" altLang="en-US" dirty="0"/>
              <a:t> </a:t>
            </a:r>
            <a:r>
              <a:rPr lang="en-US" altLang="zh-CN" dirty="0"/>
              <a:t>indicate</a:t>
            </a:r>
            <a:r>
              <a:rPr lang="zh-CN" altLang="en-US" dirty="0"/>
              <a:t> </a:t>
            </a:r>
            <a:r>
              <a:rPr lang="en-US" altLang="zh-CN" dirty="0"/>
              <a:t>the</a:t>
            </a:r>
            <a:r>
              <a:rPr lang="en-US" dirty="0"/>
              <a:t> data size: BYTE/WORD/DWORD</a:t>
            </a:r>
          </a:p>
        </p:txBody>
      </p:sp>
    </p:spTree>
    <p:extLst>
      <p:ext uri="{BB962C8B-B14F-4D97-AF65-F5344CB8AC3E}">
        <p14:creationId xmlns:p14="http://schemas.microsoft.com/office/powerpoint/2010/main" val="3348412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r-IN" dirty="0"/>
              <a:t>ADD / SUB</a:t>
            </a:r>
            <a:br>
              <a:rPr lang="mr-IN" dirty="0"/>
            </a:br>
            <a:br>
              <a:rPr lang="mr-IN" b="0" dirty="0"/>
            </a:br>
            <a:endParaRPr lang="mr-IN" b="0" dirty="0"/>
          </a:p>
        </p:txBody>
      </p:sp>
      <p:sp>
        <p:nvSpPr>
          <p:cNvPr id="3" name="Content Placeholder 2"/>
          <p:cNvSpPr>
            <a:spLocks noGrp="1"/>
          </p:cNvSpPr>
          <p:nvPr>
            <p:ph idx="1"/>
          </p:nvPr>
        </p:nvSpPr>
        <p:spPr>
          <a:xfrm>
            <a:off x="300038" y="985075"/>
            <a:ext cx="8524875" cy="4313238"/>
          </a:xfrm>
        </p:spPr>
        <p:txBody>
          <a:bodyPr/>
          <a:lstStyle/>
          <a:p>
            <a:r>
              <a:rPr lang="mr-IN" dirty="0"/>
              <a:t>ADD / SUB</a:t>
            </a:r>
          </a:p>
          <a:p>
            <a:r>
              <a:rPr lang="en-US" dirty="0" err="1"/>
              <a:t>Normallly</a:t>
            </a:r>
            <a:r>
              <a:rPr lang="en-US" dirty="0"/>
              <a:t> "</a:t>
            </a:r>
            <a:r>
              <a:rPr lang="en-US" dirty="0" err="1"/>
              <a:t>reg</a:t>
            </a:r>
            <a:r>
              <a:rPr lang="en-US" dirty="0"/>
              <a:t> += </a:t>
            </a:r>
            <a:r>
              <a:rPr lang="en-US" dirty="0" err="1"/>
              <a:t>reg</a:t>
            </a:r>
            <a:r>
              <a:rPr lang="en-US" dirty="0"/>
              <a:t>" or "</a:t>
            </a:r>
            <a:r>
              <a:rPr lang="en-US" dirty="0" err="1"/>
              <a:t>reg</a:t>
            </a:r>
            <a:r>
              <a:rPr lang="en-US" dirty="0"/>
              <a:t> += </a:t>
            </a:r>
            <a:r>
              <a:rPr lang="en-US" dirty="0" err="1"/>
              <a:t>imm</a:t>
            </a:r>
            <a:r>
              <a:rPr lang="en-US" dirty="0"/>
              <a:t>"</a:t>
            </a:r>
          </a:p>
          <a:p>
            <a:r>
              <a:rPr lang="en-US" dirty="0"/>
              <a:t>Data size should be equal</a:t>
            </a:r>
          </a:p>
          <a:p>
            <a:pPr lvl="1"/>
            <a:r>
              <a:rPr lang="en-US" dirty="0"/>
              <a:t>add </a:t>
            </a:r>
            <a:r>
              <a:rPr lang="en-US" dirty="0" err="1"/>
              <a:t>eax</a:t>
            </a:r>
            <a:r>
              <a:rPr lang="en-US" dirty="0"/>
              <a:t>, </a:t>
            </a:r>
            <a:r>
              <a:rPr lang="en-US" dirty="0" err="1"/>
              <a:t>ebx</a:t>
            </a:r>
            <a:r>
              <a:rPr lang="en-US" dirty="0"/>
              <a:t> </a:t>
            </a:r>
          </a:p>
          <a:p>
            <a:pPr lvl="1"/>
            <a:r>
              <a:rPr lang="en-US" dirty="0"/>
              <a:t>sub </a:t>
            </a:r>
            <a:r>
              <a:rPr lang="en-US" dirty="0" err="1"/>
              <a:t>eax</a:t>
            </a:r>
            <a:r>
              <a:rPr lang="en-US" dirty="0"/>
              <a:t>, 123 </a:t>
            </a:r>
          </a:p>
          <a:p>
            <a:pPr lvl="1"/>
            <a:r>
              <a:rPr lang="en-US" dirty="0"/>
              <a:t>sub </a:t>
            </a:r>
            <a:r>
              <a:rPr lang="en-US" dirty="0" err="1"/>
              <a:t>eax</a:t>
            </a:r>
            <a:r>
              <a:rPr lang="en-US" dirty="0"/>
              <a:t>, BL ; Illegal</a:t>
            </a:r>
            <a:endParaRPr lang="mr-IN" dirty="0"/>
          </a:p>
        </p:txBody>
      </p:sp>
    </p:spTree>
    <p:extLst>
      <p:ext uri="{BB962C8B-B14F-4D97-AF65-F5344CB8AC3E}">
        <p14:creationId xmlns:p14="http://schemas.microsoft.com/office/powerpoint/2010/main" val="24446736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INC</a:t>
            </a:r>
            <a:r>
              <a:rPr lang="mr-IN" dirty="0"/>
              <a:t> / </a:t>
            </a:r>
            <a:r>
              <a:rPr lang="en-US" altLang="zh-CN" dirty="0"/>
              <a:t>DEC</a:t>
            </a:r>
            <a:br>
              <a:rPr lang="mr-IN" dirty="0"/>
            </a:br>
            <a:br>
              <a:rPr lang="mr-IN" b="0" dirty="0"/>
            </a:br>
            <a:endParaRPr lang="mr-IN" b="0" dirty="0"/>
          </a:p>
        </p:txBody>
      </p:sp>
      <p:sp>
        <p:nvSpPr>
          <p:cNvPr id="3" name="Content Placeholder 2"/>
          <p:cNvSpPr>
            <a:spLocks noGrp="1"/>
          </p:cNvSpPr>
          <p:nvPr>
            <p:ph idx="1"/>
          </p:nvPr>
        </p:nvSpPr>
        <p:spPr>
          <a:xfrm>
            <a:off x="300038" y="985075"/>
            <a:ext cx="8524875" cy="4313238"/>
          </a:xfrm>
        </p:spPr>
        <p:txBody>
          <a:bodyPr/>
          <a:lstStyle/>
          <a:p>
            <a:r>
              <a:rPr lang="en-US" b="1" dirty="0" err="1"/>
              <a:t>inc</a:t>
            </a:r>
            <a:r>
              <a:rPr lang="en-US" b="1" dirty="0"/>
              <a:t>, </a:t>
            </a:r>
            <a:r>
              <a:rPr lang="en-US" b="1" dirty="0" err="1"/>
              <a:t>dec</a:t>
            </a:r>
            <a:r>
              <a:rPr lang="en-US" dirty="0"/>
              <a:t> — Increment, Decrement</a:t>
            </a:r>
          </a:p>
          <a:p>
            <a:r>
              <a:rPr lang="en-US" dirty="0"/>
              <a:t>The </a:t>
            </a:r>
            <a:r>
              <a:rPr lang="en-US" b="1" dirty="0" err="1"/>
              <a:t>inc</a:t>
            </a:r>
            <a:r>
              <a:rPr lang="en-US" dirty="0"/>
              <a:t> instruction increments the contents of its operand by one. The </a:t>
            </a:r>
            <a:r>
              <a:rPr lang="en-US" b="1" dirty="0" err="1"/>
              <a:t>dec</a:t>
            </a:r>
            <a:r>
              <a:rPr lang="en-US" dirty="0"/>
              <a:t> instruction decrements the contents of its operand by one.</a:t>
            </a:r>
          </a:p>
          <a:p>
            <a:r>
              <a:rPr lang="en-US" i="1" dirty="0"/>
              <a:t>Syntax</a:t>
            </a:r>
            <a:br>
              <a:rPr lang="en-US" dirty="0"/>
            </a:br>
            <a:r>
              <a:rPr lang="en-US" dirty="0" err="1"/>
              <a:t>inc</a:t>
            </a:r>
            <a:r>
              <a:rPr lang="en-US" dirty="0"/>
              <a:t> &lt;</a:t>
            </a:r>
            <a:r>
              <a:rPr lang="en-US" dirty="0" err="1"/>
              <a:t>reg</a:t>
            </a:r>
            <a:r>
              <a:rPr lang="en-US" dirty="0"/>
              <a:t>&gt;</a:t>
            </a:r>
            <a:br>
              <a:rPr lang="en-US" dirty="0"/>
            </a:br>
            <a:r>
              <a:rPr lang="en-US" dirty="0" err="1"/>
              <a:t>inc</a:t>
            </a:r>
            <a:r>
              <a:rPr lang="en-US" dirty="0"/>
              <a:t> &lt;mem&gt;</a:t>
            </a:r>
            <a:br>
              <a:rPr lang="en-US" dirty="0"/>
            </a:br>
            <a:r>
              <a:rPr lang="en-US" dirty="0" err="1"/>
              <a:t>dec</a:t>
            </a:r>
            <a:r>
              <a:rPr lang="en-US" dirty="0"/>
              <a:t> &lt;</a:t>
            </a:r>
            <a:r>
              <a:rPr lang="en-US" dirty="0" err="1"/>
              <a:t>reg</a:t>
            </a:r>
            <a:r>
              <a:rPr lang="en-US" dirty="0"/>
              <a:t>&gt;</a:t>
            </a:r>
            <a:br>
              <a:rPr lang="en-US" dirty="0"/>
            </a:br>
            <a:r>
              <a:rPr lang="en-US" dirty="0" err="1"/>
              <a:t>dec</a:t>
            </a:r>
            <a:r>
              <a:rPr lang="en-US" dirty="0"/>
              <a:t> &lt;mem&gt;</a:t>
            </a:r>
          </a:p>
          <a:p>
            <a:r>
              <a:rPr lang="en-US" i="1" dirty="0"/>
              <a:t>Examples</a:t>
            </a:r>
            <a:br>
              <a:rPr lang="en-US" dirty="0"/>
            </a:br>
            <a:r>
              <a:rPr lang="en-US" dirty="0" err="1"/>
              <a:t>dec</a:t>
            </a:r>
            <a:r>
              <a:rPr lang="en-US" dirty="0"/>
              <a:t> </a:t>
            </a:r>
            <a:r>
              <a:rPr lang="en-US" dirty="0" err="1"/>
              <a:t>eax</a:t>
            </a:r>
            <a:r>
              <a:rPr lang="en-US" dirty="0"/>
              <a:t> — subtract one from the contents of EAX.</a:t>
            </a:r>
            <a:br>
              <a:rPr lang="en-US" dirty="0"/>
            </a:br>
            <a:r>
              <a:rPr lang="en-US" dirty="0" err="1"/>
              <a:t>inc</a:t>
            </a:r>
            <a:r>
              <a:rPr lang="en-US" dirty="0"/>
              <a:t> DWORD PTR [</a:t>
            </a:r>
            <a:r>
              <a:rPr lang="en-US" dirty="0" err="1"/>
              <a:t>var</a:t>
            </a:r>
            <a:r>
              <a:rPr lang="en-US" dirty="0"/>
              <a:t>] — add one to the 32-bit integer stored at location </a:t>
            </a:r>
            <a:r>
              <a:rPr lang="en-US" i="1" dirty="0" err="1"/>
              <a:t>var</a:t>
            </a:r>
            <a:endParaRPr lang="en-US" dirty="0"/>
          </a:p>
        </p:txBody>
      </p:sp>
    </p:spTree>
    <p:extLst>
      <p:ext uri="{BB962C8B-B14F-4D97-AF65-F5344CB8AC3E}">
        <p14:creationId xmlns:p14="http://schemas.microsoft.com/office/powerpoint/2010/main" val="25213454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Jump</a:t>
            </a:r>
            <a:br>
              <a:rPr lang="en-US" dirty="0"/>
            </a:br>
            <a:endParaRPr lang="en-US" dirty="0"/>
          </a:p>
        </p:txBody>
      </p:sp>
      <p:sp>
        <p:nvSpPr>
          <p:cNvPr id="3" name="Content Placeholder 2"/>
          <p:cNvSpPr>
            <a:spLocks noGrp="1"/>
          </p:cNvSpPr>
          <p:nvPr>
            <p:ph idx="1"/>
          </p:nvPr>
        </p:nvSpPr>
        <p:spPr/>
        <p:txBody>
          <a:bodyPr/>
          <a:lstStyle/>
          <a:p>
            <a:r>
              <a:rPr lang="en-US" dirty="0"/>
              <a:t>Unconditional jump: </a:t>
            </a:r>
            <a:r>
              <a:rPr lang="en-US" dirty="0" err="1"/>
              <a:t>jmp</a:t>
            </a:r>
            <a:endParaRPr lang="en-US" dirty="0"/>
          </a:p>
          <a:p>
            <a:r>
              <a:rPr lang="en-US" dirty="0"/>
              <a:t>Conditional jump: je/</a:t>
            </a:r>
            <a:r>
              <a:rPr lang="en-US" dirty="0" err="1"/>
              <a:t>jne</a:t>
            </a:r>
            <a:br>
              <a:rPr lang="en-US" dirty="0"/>
            </a:br>
            <a:r>
              <a:rPr lang="en-US" dirty="0"/>
              <a:t>and ja/</a:t>
            </a:r>
            <a:r>
              <a:rPr lang="en-US" dirty="0" err="1"/>
              <a:t>jae</a:t>
            </a:r>
            <a:r>
              <a:rPr lang="en-US" dirty="0"/>
              <a:t>/</a:t>
            </a:r>
            <a:r>
              <a:rPr lang="en-US" dirty="0" err="1"/>
              <a:t>jb</a:t>
            </a:r>
            <a:r>
              <a:rPr lang="en-US" dirty="0"/>
              <a:t>/</a:t>
            </a:r>
            <a:r>
              <a:rPr lang="en-US" dirty="0" err="1"/>
              <a:t>jbe</a:t>
            </a:r>
            <a:r>
              <a:rPr lang="en-US" dirty="0"/>
              <a:t>/</a:t>
            </a:r>
            <a:r>
              <a:rPr lang="en-US" dirty="0" err="1"/>
              <a:t>jg</a:t>
            </a:r>
            <a:r>
              <a:rPr lang="en-US" dirty="0"/>
              <a:t>/</a:t>
            </a:r>
            <a:r>
              <a:rPr lang="en-US" dirty="0" err="1"/>
              <a:t>jge</a:t>
            </a:r>
            <a:r>
              <a:rPr lang="en-US" dirty="0"/>
              <a:t>/</a:t>
            </a:r>
            <a:r>
              <a:rPr lang="en-US" dirty="0" err="1"/>
              <a:t>jl</a:t>
            </a:r>
            <a:r>
              <a:rPr lang="en-US" dirty="0"/>
              <a:t>/</a:t>
            </a:r>
            <a:r>
              <a:rPr lang="en-US" dirty="0" err="1"/>
              <a:t>jle</a:t>
            </a:r>
            <a:r>
              <a:rPr lang="en-US" dirty="0"/>
              <a:t> ...</a:t>
            </a:r>
          </a:p>
          <a:p>
            <a:r>
              <a:rPr lang="en-US" altLang="zh-CN" dirty="0"/>
              <a:t>Sometime</a:t>
            </a:r>
            <a:r>
              <a:rPr lang="zh-CN" altLang="en-US" dirty="0"/>
              <a:t> </a:t>
            </a:r>
            <a:r>
              <a:rPr lang="en-US" altLang="zh-CN" dirty="0"/>
              <a:t>with</a:t>
            </a:r>
            <a:r>
              <a:rPr lang="en-US" dirty="0"/>
              <a:t> </a:t>
            </a:r>
            <a:r>
              <a:rPr lang="en-US" altLang="zh-CN" dirty="0"/>
              <a:t>”</a:t>
            </a:r>
            <a:r>
              <a:rPr lang="en-US" dirty="0" err="1"/>
              <a:t>cmp</a:t>
            </a:r>
            <a:r>
              <a:rPr lang="en-US" dirty="0"/>
              <a:t> A, B</a:t>
            </a:r>
            <a:r>
              <a:rPr lang="en-US" altLang="zh-CN" dirty="0"/>
              <a:t>”</a:t>
            </a:r>
            <a:r>
              <a:rPr lang="zh-CN" altLang="en-US" dirty="0"/>
              <a:t> </a:t>
            </a:r>
            <a:r>
              <a:rPr lang="en-US" altLang="zh-CN" dirty="0"/>
              <a:t>--</a:t>
            </a:r>
            <a:r>
              <a:rPr lang="zh-CN" altLang="en-US" dirty="0"/>
              <a:t> </a:t>
            </a:r>
            <a:r>
              <a:rPr lang="en-US" dirty="0"/>
              <a:t>compare these two values and set </a:t>
            </a:r>
            <a:r>
              <a:rPr lang="en-US" dirty="0" err="1"/>
              <a:t>eflags</a:t>
            </a:r>
            <a:endParaRPr lang="en-US" dirty="0"/>
          </a:p>
          <a:p>
            <a:r>
              <a:rPr lang="en-US" dirty="0"/>
              <a:t>Conditional jump </a:t>
            </a:r>
            <a:r>
              <a:rPr lang="en-US" altLang="zh-CN" dirty="0"/>
              <a:t>is</a:t>
            </a:r>
            <a:r>
              <a:rPr lang="zh-CN" altLang="en-US" dirty="0"/>
              <a:t> </a:t>
            </a:r>
            <a:r>
              <a:rPr lang="en-US" altLang="zh-CN" dirty="0"/>
              <a:t>decided</a:t>
            </a:r>
            <a:r>
              <a:rPr lang="zh-CN" altLang="en-US" dirty="0"/>
              <a:t> </a:t>
            </a:r>
            <a:r>
              <a:rPr lang="en-US" altLang="zh-CN" dirty="0"/>
              <a:t>by</a:t>
            </a:r>
            <a:r>
              <a:rPr lang="zh-CN" altLang="en-US" dirty="0"/>
              <a:t> </a:t>
            </a:r>
            <a:r>
              <a:rPr lang="en-US" altLang="zh-CN" dirty="0"/>
              <a:t>some</a:t>
            </a:r>
            <a:r>
              <a:rPr lang="zh-CN" altLang="en-US" dirty="0"/>
              <a:t> </a:t>
            </a:r>
            <a:r>
              <a:rPr lang="en-US" altLang="zh-CN" dirty="0"/>
              <a:t>of</a:t>
            </a:r>
            <a:r>
              <a:rPr lang="zh-CN" altLang="en-US" dirty="0"/>
              <a:t> </a:t>
            </a:r>
            <a:r>
              <a:rPr lang="en-US" altLang="zh-CN" dirty="0"/>
              <a:t>the</a:t>
            </a:r>
            <a:r>
              <a:rPr lang="en-US" dirty="0"/>
              <a:t> </a:t>
            </a:r>
            <a:r>
              <a:rPr lang="en-US" dirty="0" err="1"/>
              <a:t>eflags</a:t>
            </a:r>
            <a:r>
              <a:rPr lang="en-US" dirty="0"/>
              <a:t> </a:t>
            </a:r>
            <a:r>
              <a:rPr lang="en-US" altLang="zh-CN" dirty="0"/>
              <a:t>bits.</a:t>
            </a:r>
            <a:r>
              <a:rPr lang="zh-CN" altLang="en-US" dirty="0"/>
              <a:t> </a:t>
            </a:r>
            <a:endParaRPr lang="en-US" dirty="0"/>
          </a:p>
        </p:txBody>
      </p:sp>
      <p:pic>
        <p:nvPicPr>
          <p:cNvPr id="4" name="Picture 3"/>
          <p:cNvPicPr>
            <a:picLocks noChangeAspect="1"/>
          </p:cNvPicPr>
          <p:nvPr/>
        </p:nvPicPr>
        <p:blipFill>
          <a:blip r:embed="rId2"/>
          <a:stretch>
            <a:fillRect/>
          </a:stretch>
        </p:blipFill>
        <p:spPr>
          <a:xfrm>
            <a:off x="295275" y="3492000"/>
            <a:ext cx="3897600" cy="2923200"/>
          </a:xfrm>
          <a:prstGeom prst="rect">
            <a:avLst/>
          </a:prstGeom>
        </p:spPr>
      </p:pic>
      <p:pic>
        <p:nvPicPr>
          <p:cNvPr id="5" name="Picture 4"/>
          <p:cNvPicPr>
            <a:picLocks noChangeAspect="1"/>
          </p:cNvPicPr>
          <p:nvPr/>
        </p:nvPicPr>
        <p:blipFill>
          <a:blip r:embed="rId3"/>
          <a:stretch>
            <a:fillRect/>
          </a:stretch>
        </p:blipFill>
        <p:spPr>
          <a:xfrm>
            <a:off x="4514400" y="3492000"/>
            <a:ext cx="4000900" cy="3003811"/>
          </a:xfrm>
          <a:prstGeom prst="rect">
            <a:avLst/>
          </a:prstGeom>
        </p:spPr>
      </p:pic>
    </p:spTree>
    <p:extLst>
      <p:ext uri="{BB962C8B-B14F-4D97-AF65-F5344CB8AC3E}">
        <p14:creationId xmlns:p14="http://schemas.microsoft.com/office/powerpoint/2010/main" val="41754595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Jump</a:t>
            </a:r>
          </a:p>
        </p:txBody>
      </p:sp>
      <p:sp>
        <p:nvSpPr>
          <p:cNvPr id="3" name="Content Placeholder 2"/>
          <p:cNvSpPr>
            <a:spLocks noGrp="1"/>
          </p:cNvSpPr>
          <p:nvPr>
            <p:ph idx="1"/>
          </p:nvPr>
        </p:nvSpPr>
        <p:spPr/>
        <p:txBody>
          <a:bodyPr/>
          <a:lstStyle/>
          <a:p>
            <a:r>
              <a:rPr lang="en-US" dirty="0"/>
              <a:t>ja/</a:t>
            </a:r>
            <a:r>
              <a:rPr lang="en-US" dirty="0" err="1"/>
              <a:t>jae</a:t>
            </a:r>
            <a:r>
              <a:rPr lang="en-US" dirty="0"/>
              <a:t>/</a:t>
            </a:r>
            <a:r>
              <a:rPr lang="en-US" dirty="0" err="1"/>
              <a:t>jb</a:t>
            </a:r>
            <a:r>
              <a:rPr lang="en-US" dirty="0"/>
              <a:t>/</a:t>
            </a:r>
            <a:r>
              <a:rPr lang="en-US" dirty="0" err="1"/>
              <a:t>jbe</a:t>
            </a:r>
            <a:r>
              <a:rPr lang="en-US" dirty="0"/>
              <a:t> are unsigned comparison</a:t>
            </a:r>
          </a:p>
          <a:p>
            <a:r>
              <a:rPr lang="en-US" dirty="0" err="1"/>
              <a:t>jg</a:t>
            </a:r>
            <a:r>
              <a:rPr lang="en-US" dirty="0"/>
              <a:t>/</a:t>
            </a:r>
            <a:r>
              <a:rPr lang="en-US" dirty="0" err="1"/>
              <a:t>jge</a:t>
            </a:r>
            <a:r>
              <a:rPr lang="en-US" dirty="0"/>
              <a:t>/</a:t>
            </a:r>
            <a:r>
              <a:rPr lang="en-US" dirty="0" err="1"/>
              <a:t>jl</a:t>
            </a:r>
            <a:r>
              <a:rPr lang="en-US" dirty="0"/>
              <a:t>/</a:t>
            </a:r>
            <a:r>
              <a:rPr lang="en-US" dirty="0" err="1"/>
              <a:t>jle</a:t>
            </a:r>
            <a:r>
              <a:rPr lang="en-US" dirty="0"/>
              <a:t> are signed comparison</a:t>
            </a:r>
          </a:p>
          <a:p>
            <a:endParaRPr lang="en-US" dirty="0"/>
          </a:p>
        </p:txBody>
      </p:sp>
      <p:pic>
        <p:nvPicPr>
          <p:cNvPr id="4" name="Picture 3"/>
          <p:cNvPicPr>
            <a:picLocks noChangeAspect="1"/>
          </p:cNvPicPr>
          <p:nvPr/>
        </p:nvPicPr>
        <p:blipFill>
          <a:blip r:embed="rId2"/>
          <a:stretch>
            <a:fillRect/>
          </a:stretch>
        </p:blipFill>
        <p:spPr>
          <a:xfrm>
            <a:off x="2080800" y="2477308"/>
            <a:ext cx="5649700" cy="4241703"/>
          </a:xfrm>
          <a:prstGeom prst="rect">
            <a:avLst/>
          </a:prstGeom>
        </p:spPr>
      </p:pic>
    </p:spTree>
    <p:extLst>
      <p:ext uri="{BB962C8B-B14F-4D97-AF65-F5344CB8AC3E}">
        <p14:creationId xmlns:p14="http://schemas.microsoft.com/office/powerpoint/2010/main" val="40994890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36D64-EAE9-0F4D-8176-6E8806E4EE48}"/>
              </a:ext>
            </a:extLst>
          </p:cNvPr>
          <p:cNvSpPr>
            <a:spLocks noGrp="1"/>
          </p:cNvSpPr>
          <p:nvPr>
            <p:ph type="title"/>
          </p:nvPr>
        </p:nvSpPr>
        <p:spPr/>
        <p:txBody>
          <a:bodyPr/>
          <a:lstStyle/>
          <a:p>
            <a:r>
              <a:rPr lang="en-US" altLang="zh-CN" dirty="0"/>
              <a:t>CMP</a:t>
            </a:r>
            <a:endParaRPr lang="en-US" dirty="0"/>
          </a:p>
        </p:txBody>
      </p:sp>
      <p:sp>
        <p:nvSpPr>
          <p:cNvPr id="3" name="Content Placeholder 2">
            <a:extLst>
              <a:ext uri="{FF2B5EF4-FFF2-40B4-BE49-F238E27FC236}">
                <a16:creationId xmlns:a16="http://schemas.microsoft.com/office/drawing/2014/main" id="{38454613-77FE-EF49-A40D-8EE4AB31C349}"/>
              </a:ext>
            </a:extLst>
          </p:cNvPr>
          <p:cNvSpPr>
            <a:spLocks noGrp="1"/>
          </p:cNvSpPr>
          <p:nvPr>
            <p:ph idx="1"/>
          </p:nvPr>
        </p:nvSpPr>
        <p:spPr/>
        <p:txBody>
          <a:bodyPr/>
          <a:lstStyle/>
          <a:p>
            <a:r>
              <a:rPr lang="en-US" b="1" dirty="0" err="1"/>
              <a:t>cmp</a:t>
            </a:r>
            <a:r>
              <a:rPr lang="en-US" dirty="0"/>
              <a:t> — Compare</a:t>
            </a:r>
          </a:p>
          <a:p>
            <a:r>
              <a:rPr lang="en-US" dirty="0"/>
              <a:t>Compare the values of the two specified operands, setting the condition codes in the machine status word appropriately. This instruction is equivalent to the sub instruction, except the result of the subtraction is discarded instead of replacing the first operand.</a:t>
            </a:r>
            <a:r>
              <a:rPr lang="zh-CN" altLang="en-US" dirty="0"/>
              <a:t> </a:t>
            </a:r>
            <a:r>
              <a:rPr lang="en-US" i="1" dirty="0"/>
              <a:t>Syntax</a:t>
            </a:r>
            <a:br>
              <a:rPr lang="en-US" dirty="0"/>
            </a:br>
            <a:r>
              <a:rPr lang="en-US" dirty="0" err="1"/>
              <a:t>cmp</a:t>
            </a:r>
            <a:r>
              <a:rPr lang="en-US" dirty="0"/>
              <a:t> &lt;</a:t>
            </a:r>
            <a:r>
              <a:rPr lang="en-US" dirty="0" err="1"/>
              <a:t>reg</a:t>
            </a:r>
            <a:r>
              <a:rPr lang="en-US" dirty="0"/>
              <a:t>&gt;,&lt;</a:t>
            </a:r>
            <a:r>
              <a:rPr lang="en-US" dirty="0" err="1"/>
              <a:t>reg</a:t>
            </a:r>
            <a:r>
              <a:rPr lang="en-US" dirty="0"/>
              <a:t>&gt;</a:t>
            </a:r>
            <a:br>
              <a:rPr lang="en-US" dirty="0"/>
            </a:br>
            <a:r>
              <a:rPr lang="en-US" dirty="0" err="1"/>
              <a:t>cmp</a:t>
            </a:r>
            <a:r>
              <a:rPr lang="en-US" dirty="0"/>
              <a:t> &lt;</a:t>
            </a:r>
            <a:r>
              <a:rPr lang="en-US" dirty="0" err="1"/>
              <a:t>reg</a:t>
            </a:r>
            <a:r>
              <a:rPr lang="en-US" dirty="0"/>
              <a:t>&gt;,&lt;mem&gt;</a:t>
            </a:r>
            <a:br>
              <a:rPr lang="en-US" dirty="0"/>
            </a:br>
            <a:r>
              <a:rPr lang="en-US" dirty="0" err="1"/>
              <a:t>cmp</a:t>
            </a:r>
            <a:r>
              <a:rPr lang="en-US" dirty="0"/>
              <a:t> &lt;mem&gt;,&lt;</a:t>
            </a:r>
            <a:r>
              <a:rPr lang="en-US" dirty="0" err="1"/>
              <a:t>reg</a:t>
            </a:r>
            <a:r>
              <a:rPr lang="en-US" dirty="0"/>
              <a:t>&gt;</a:t>
            </a:r>
            <a:br>
              <a:rPr lang="en-US" dirty="0"/>
            </a:br>
            <a:r>
              <a:rPr lang="en-US" dirty="0" err="1"/>
              <a:t>cmp</a:t>
            </a:r>
            <a:r>
              <a:rPr lang="en-US" dirty="0"/>
              <a:t> &lt;</a:t>
            </a:r>
            <a:r>
              <a:rPr lang="en-US" dirty="0" err="1"/>
              <a:t>reg</a:t>
            </a:r>
            <a:r>
              <a:rPr lang="en-US" dirty="0"/>
              <a:t>&gt;,&lt;con&gt;</a:t>
            </a:r>
          </a:p>
          <a:p>
            <a:r>
              <a:rPr lang="en-US" i="1" dirty="0"/>
              <a:t>Example</a:t>
            </a:r>
            <a:br>
              <a:rPr lang="en-US" dirty="0"/>
            </a:br>
            <a:r>
              <a:rPr lang="en-US" dirty="0" err="1"/>
              <a:t>cmp</a:t>
            </a:r>
            <a:r>
              <a:rPr lang="en-US" dirty="0"/>
              <a:t> DWORD PTR [</a:t>
            </a:r>
            <a:r>
              <a:rPr lang="en-US" dirty="0" err="1"/>
              <a:t>var</a:t>
            </a:r>
            <a:r>
              <a:rPr lang="en-US" dirty="0"/>
              <a:t>], 10</a:t>
            </a:r>
            <a:br>
              <a:rPr lang="en-US" dirty="0"/>
            </a:br>
            <a:r>
              <a:rPr lang="en-US" dirty="0" err="1"/>
              <a:t>jeq</a:t>
            </a:r>
            <a:r>
              <a:rPr lang="en-US" dirty="0"/>
              <a:t> loop</a:t>
            </a:r>
          </a:p>
          <a:p>
            <a:r>
              <a:rPr lang="en-US" dirty="0"/>
              <a:t>If the 4 bytes stored at location </a:t>
            </a:r>
            <a:r>
              <a:rPr lang="en-US" i="1" dirty="0" err="1"/>
              <a:t>var</a:t>
            </a:r>
            <a:r>
              <a:rPr lang="en-US" dirty="0"/>
              <a:t> are equal to the 4-byte integer constant 10, jump to the location labeled </a:t>
            </a:r>
            <a:r>
              <a:rPr lang="en-US" i="1" dirty="0"/>
              <a:t>loop</a:t>
            </a:r>
            <a:r>
              <a:rPr lang="en-US" dirty="0"/>
              <a:t>.</a:t>
            </a:r>
          </a:p>
          <a:p>
            <a:endParaRPr lang="en-US" dirty="0"/>
          </a:p>
        </p:txBody>
      </p:sp>
    </p:spTree>
    <p:extLst>
      <p:ext uri="{BB962C8B-B14F-4D97-AF65-F5344CB8AC3E}">
        <p14:creationId xmlns:p14="http://schemas.microsoft.com/office/powerpoint/2010/main" val="14249737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541675" y="2619475"/>
            <a:ext cx="8524875" cy="4313238"/>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4800" dirty="0"/>
              <a:t>The</a:t>
            </a:r>
            <a:r>
              <a:rPr lang="zh-CN" altLang="en-US" sz="4800" dirty="0"/>
              <a:t> </a:t>
            </a:r>
            <a:r>
              <a:rPr lang="en-US" altLang="zh-CN" sz="4800" dirty="0"/>
              <a:t>Stack</a:t>
            </a:r>
            <a:endParaRPr lang="en-US" sz="4800" dirty="0"/>
          </a:p>
        </p:txBody>
      </p:sp>
    </p:spTree>
    <p:extLst>
      <p:ext uri="{BB962C8B-B14F-4D97-AF65-F5344CB8AC3E}">
        <p14:creationId xmlns:p14="http://schemas.microsoft.com/office/powerpoint/2010/main" val="4120887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The</a:t>
            </a:r>
            <a:r>
              <a:rPr lang="zh-CN" altLang="en-US" dirty="0"/>
              <a:t> </a:t>
            </a:r>
            <a:r>
              <a:rPr lang="en-US" altLang="zh-CN" dirty="0"/>
              <a:t>Stack</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9300"/>
            <a:ext cx="3581400" cy="5588000"/>
          </a:xfrm>
          <a:prstGeom prst="rect">
            <a:avLst/>
          </a:prstGeom>
        </p:spPr>
      </p:pic>
      <p:sp>
        <p:nvSpPr>
          <p:cNvPr id="5" name="Rectangle 4"/>
          <p:cNvSpPr/>
          <p:nvPr/>
        </p:nvSpPr>
        <p:spPr>
          <a:xfrm>
            <a:off x="3581400" y="869356"/>
            <a:ext cx="5562600" cy="1384995"/>
          </a:xfrm>
          <a:prstGeom prst="rect">
            <a:avLst/>
          </a:prstGeom>
        </p:spPr>
        <p:txBody>
          <a:bodyPr wrap="square">
            <a:spAutoFit/>
          </a:bodyPr>
          <a:lstStyle/>
          <a:p>
            <a:r>
              <a:rPr lang="en-US" altLang="zh-CN" sz="1400" b="1" dirty="0">
                <a:solidFill>
                  <a:srgbClr val="000000"/>
                </a:solidFill>
                <a:latin typeface="verdana" charset="0"/>
              </a:rPr>
              <a:t>Stack:</a:t>
            </a:r>
          </a:p>
          <a:p>
            <a:pPr marL="285750" indent="-285750">
              <a:buFont typeface="Arial" charset="0"/>
              <a:buChar char="•"/>
            </a:pPr>
            <a:r>
              <a:rPr lang="en-US" altLang="zh-CN" sz="1400" dirty="0">
                <a:solidFill>
                  <a:srgbClr val="000000"/>
                </a:solidFill>
                <a:latin typeface="verdana" charset="0"/>
              </a:rPr>
              <a:t>A</a:t>
            </a:r>
            <a:r>
              <a:rPr lang="en-US" sz="1400" dirty="0">
                <a:solidFill>
                  <a:srgbClr val="000000"/>
                </a:solidFill>
                <a:latin typeface="verdana" charset="0"/>
              </a:rPr>
              <a:t> special region of your computer's memory that </a:t>
            </a:r>
            <a:r>
              <a:rPr lang="en-US" sz="1400" b="1" dirty="0">
                <a:solidFill>
                  <a:srgbClr val="000000"/>
                </a:solidFill>
                <a:latin typeface="verdana" charset="0"/>
              </a:rPr>
              <a:t>stores temporary variables </a:t>
            </a:r>
            <a:r>
              <a:rPr lang="en-US" sz="1400" dirty="0">
                <a:solidFill>
                  <a:srgbClr val="000000"/>
                </a:solidFill>
                <a:latin typeface="verdana" charset="0"/>
              </a:rPr>
              <a:t>created by each </a:t>
            </a:r>
            <a:r>
              <a:rPr lang="en-US" altLang="zh-CN" sz="1400" dirty="0">
                <a:solidFill>
                  <a:srgbClr val="000000"/>
                </a:solidFill>
                <a:latin typeface="verdana" charset="0"/>
              </a:rPr>
              <a:t>functions</a:t>
            </a:r>
            <a:endParaRPr lang="en-US" sz="1400" dirty="0">
              <a:solidFill>
                <a:srgbClr val="000000"/>
              </a:solidFill>
              <a:latin typeface="verdana" charset="0"/>
            </a:endParaRPr>
          </a:p>
          <a:p>
            <a:pPr marL="285750" indent="-285750">
              <a:buFont typeface="Arial" charset="0"/>
              <a:buChar char="•"/>
            </a:pPr>
            <a:r>
              <a:rPr lang="en-US" sz="1400" dirty="0">
                <a:solidFill>
                  <a:srgbClr val="000000"/>
                </a:solidFill>
                <a:latin typeface="verdana" charset="0"/>
              </a:rPr>
              <a:t>The stack is a "</a:t>
            </a:r>
            <a:r>
              <a:rPr lang="en-US" sz="1400" b="1" dirty="0">
                <a:solidFill>
                  <a:srgbClr val="FF0000"/>
                </a:solidFill>
                <a:latin typeface="verdana" charset="0"/>
              </a:rPr>
              <a:t>LIFO</a:t>
            </a:r>
            <a:r>
              <a:rPr lang="en-US" sz="1400" dirty="0">
                <a:solidFill>
                  <a:srgbClr val="000000"/>
                </a:solidFill>
                <a:latin typeface="verdana" charset="0"/>
              </a:rPr>
              <a:t>" (last in, first out) data structure</a:t>
            </a:r>
          </a:p>
          <a:p>
            <a:pPr marL="285750" indent="-285750">
              <a:buFont typeface="Arial" charset="0"/>
              <a:buChar char="•"/>
            </a:pPr>
            <a:r>
              <a:rPr lang="en-US" sz="1400" dirty="0">
                <a:solidFill>
                  <a:srgbClr val="000000"/>
                </a:solidFill>
                <a:latin typeface="verdana" charset="0"/>
              </a:rPr>
              <a:t>Once a stack variable is freed, that region of memory becomes available for other stack variables.</a:t>
            </a:r>
            <a:endParaRPr lang="en-US" sz="1400" dirty="0"/>
          </a:p>
        </p:txBody>
      </p:sp>
      <p:sp>
        <p:nvSpPr>
          <p:cNvPr id="6" name="TextBox 5"/>
          <p:cNvSpPr txBox="1"/>
          <p:nvPr/>
        </p:nvSpPr>
        <p:spPr>
          <a:xfrm>
            <a:off x="1404000" y="5666400"/>
            <a:ext cx="1082348" cy="400110"/>
          </a:xfrm>
          <a:prstGeom prst="rect">
            <a:avLst/>
          </a:prstGeom>
          <a:noFill/>
        </p:spPr>
        <p:txBody>
          <a:bodyPr wrap="none" rtlCol="0">
            <a:spAutoFit/>
          </a:bodyPr>
          <a:lstStyle/>
          <a:p>
            <a:r>
              <a:rPr lang="en-US" altLang="zh-CN" b="1"/>
              <a:t>Bottom</a:t>
            </a:r>
            <a:endParaRPr lang="en-US" b="1"/>
          </a:p>
        </p:txBody>
      </p:sp>
      <p:sp>
        <p:nvSpPr>
          <p:cNvPr id="7" name="TextBox 6"/>
          <p:cNvSpPr txBox="1"/>
          <p:nvPr/>
        </p:nvSpPr>
        <p:spPr>
          <a:xfrm>
            <a:off x="1491259" y="1397000"/>
            <a:ext cx="636969" cy="400110"/>
          </a:xfrm>
          <a:prstGeom prst="rect">
            <a:avLst/>
          </a:prstGeom>
          <a:noFill/>
        </p:spPr>
        <p:txBody>
          <a:bodyPr wrap="none" rtlCol="0">
            <a:spAutoFit/>
          </a:bodyPr>
          <a:lstStyle/>
          <a:p>
            <a:r>
              <a:rPr lang="en-US" altLang="zh-CN" b="1"/>
              <a:t>Top</a:t>
            </a:r>
            <a:endParaRPr lang="en-US" b="1"/>
          </a:p>
        </p:txBody>
      </p:sp>
      <p:cxnSp>
        <p:nvCxnSpPr>
          <p:cNvPr id="9" name="Straight Arrow Connector 8"/>
          <p:cNvCxnSpPr/>
          <p:nvPr/>
        </p:nvCxnSpPr>
        <p:spPr bwMode="auto">
          <a:xfrm flipV="1">
            <a:off x="885600" y="1569953"/>
            <a:ext cx="0" cy="4469455"/>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sp>
        <p:nvSpPr>
          <p:cNvPr id="10" name="TextBox 9"/>
          <p:cNvSpPr txBox="1"/>
          <p:nvPr/>
        </p:nvSpPr>
        <p:spPr>
          <a:xfrm>
            <a:off x="891095" y="2943135"/>
            <a:ext cx="899605" cy="400110"/>
          </a:xfrm>
          <a:prstGeom prst="rect">
            <a:avLst/>
          </a:prstGeom>
          <a:noFill/>
        </p:spPr>
        <p:txBody>
          <a:bodyPr wrap="none" rtlCol="0">
            <a:spAutoFit/>
          </a:bodyPr>
          <a:lstStyle/>
          <a:p>
            <a:r>
              <a:rPr lang="en-US" altLang="zh-CN" b="1" dirty="0"/>
              <a:t>PUSH</a:t>
            </a:r>
            <a:endParaRPr lang="en-US" b="1" dirty="0"/>
          </a:p>
        </p:txBody>
      </p:sp>
      <p:cxnSp>
        <p:nvCxnSpPr>
          <p:cNvPr id="11" name="Straight Arrow Connector 10"/>
          <p:cNvCxnSpPr/>
          <p:nvPr/>
        </p:nvCxnSpPr>
        <p:spPr bwMode="auto">
          <a:xfrm>
            <a:off x="2830800" y="1526554"/>
            <a:ext cx="0" cy="4512854"/>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sp>
        <p:nvSpPr>
          <p:cNvPr id="14" name="TextBox 13"/>
          <p:cNvSpPr txBox="1"/>
          <p:nvPr/>
        </p:nvSpPr>
        <p:spPr>
          <a:xfrm>
            <a:off x="2104319" y="4120265"/>
            <a:ext cx="726481" cy="400110"/>
          </a:xfrm>
          <a:prstGeom prst="rect">
            <a:avLst/>
          </a:prstGeom>
          <a:noFill/>
        </p:spPr>
        <p:txBody>
          <a:bodyPr wrap="none" rtlCol="0">
            <a:spAutoFit/>
          </a:bodyPr>
          <a:lstStyle/>
          <a:p>
            <a:r>
              <a:rPr lang="en-US" altLang="zh-CN" b="1" dirty="0"/>
              <a:t>POP</a:t>
            </a:r>
            <a:endParaRPr lang="en-US" b="1" dirty="0"/>
          </a:p>
        </p:txBody>
      </p:sp>
      <p:sp>
        <p:nvSpPr>
          <p:cNvPr id="15" name="Rectangle 14"/>
          <p:cNvSpPr/>
          <p:nvPr/>
        </p:nvSpPr>
        <p:spPr>
          <a:xfrm>
            <a:off x="3599248" y="2581382"/>
            <a:ext cx="5443952" cy="1815882"/>
          </a:xfrm>
          <a:prstGeom prst="rect">
            <a:avLst/>
          </a:prstGeom>
        </p:spPr>
        <p:txBody>
          <a:bodyPr wrap="square">
            <a:spAutoFit/>
          </a:bodyPr>
          <a:lstStyle/>
          <a:p>
            <a:r>
              <a:rPr lang="en-US" altLang="zh-CN" sz="1400" b="1" dirty="0">
                <a:solidFill>
                  <a:srgbClr val="000000"/>
                </a:solidFill>
                <a:latin typeface="verdana" charset="0"/>
              </a:rPr>
              <a:t>Properties</a:t>
            </a:r>
            <a:r>
              <a:rPr lang="en-US" altLang="zh-CN" sz="1400" dirty="0">
                <a:solidFill>
                  <a:srgbClr val="000000"/>
                </a:solidFill>
                <a:latin typeface="verdana" charset="0"/>
              </a:rPr>
              <a:t>:</a:t>
            </a:r>
            <a:r>
              <a:rPr lang="zh-CN" altLang="en-US" sz="1400" dirty="0">
                <a:solidFill>
                  <a:srgbClr val="000000"/>
                </a:solidFill>
                <a:latin typeface="verdana" charset="0"/>
              </a:rPr>
              <a:t> </a:t>
            </a:r>
            <a:endParaRPr lang="en-US" altLang="zh-CN" sz="1400" dirty="0">
              <a:solidFill>
                <a:srgbClr val="000000"/>
              </a:solidFill>
              <a:latin typeface="verdana" charset="0"/>
            </a:endParaRPr>
          </a:p>
          <a:p>
            <a:pPr marL="285750" indent="-285750">
              <a:buFont typeface="Arial" charset="0"/>
              <a:buChar char="•"/>
            </a:pPr>
            <a:r>
              <a:rPr lang="en-US" sz="1400" dirty="0">
                <a:solidFill>
                  <a:srgbClr val="000000"/>
                </a:solidFill>
                <a:latin typeface="verdana" charset="0"/>
              </a:rPr>
              <a:t>the stack grows and shrinks as functions </a:t>
            </a:r>
            <a:r>
              <a:rPr lang="en-US" sz="1400" b="1" dirty="0">
                <a:solidFill>
                  <a:srgbClr val="000000"/>
                </a:solidFill>
                <a:latin typeface="verdana" charset="0"/>
              </a:rPr>
              <a:t>push and pop </a:t>
            </a:r>
            <a:r>
              <a:rPr lang="en-US" sz="1400" dirty="0">
                <a:solidFill>
                  <a:srgbClr val="000000"/>
                </a:solidFill>
                <a:latin typeface="verdana" charset="0"/>
              </a:rPr>
              <a:t>local </a:t>
            </a:r>
            <a:r>
              <a:rPr lang="en-US" sz="1400" b="1" dirty="0">
                <a:solidFill>
                  <a:srgbClr val="000000"/>
                </a:solidFill>
                <a:latin typeface="verdana" charset="0"/>
              </a:rPr>
              <a:t>variables</a:t>
            </a:r>
          </a:p>
          <a:p>
            <a:pPr marL="285750" indent="-285750">
              <a:buFont typeface="Arial" charset="0"/>
              <a:buChar char="•"/>
            </a:pPr>
            <a:r>
              <a:rPr lang="en-US" sz="1400" dirty="0">
                <a:solidFill>
                  <a:srgbClr val="000000"/>
                </a:solidFill>
                <a:latin typeface="verdana" charset="0"/>
              </a:rPr>
              <a:t>there is no need to manage the memory yourself, variables are allocated and freed </a:t>
            </a:r>
            <a:r>
              <a:rPr lang="en-US" sz="1400" b="1" dirty="0">
                <a:solidFill>
                  <a:srgbClr val="000000"/>
                </a:solidFill>
                <a:latin typeface="verdana" charset="0"/>
              </a:rPr>
              <a:t>automatically</a:t>
            </a:r>
          </a:p>
          <a:p>
            <a:pPr marL="285750" indent="-285750">
              <a:buFont typeface="Arial" charset="0"/>
              <a:buChar char="•"/>
            </a:pPr>
            <a:r>
              <a:rPr lang="en-US" sz="1400" dirty="0">
                <a:solidFill>
                  <a:srgbClr val="000000"/>
                </a:solidFill>
                <a:latin typeface="verdana" charset="0"/>
              </a:rPr>
              <a:t>the </a:t>
            </a:r>
            <a:r>
              <a:rPr lang="en-US" sz="1400" b="1" dirty="0">
                <a:solidFill>
                  <a:srgbClr val="000000"/>
                </a:solidFill>
                <a:latin typeface="verdana" charset="0"/>
              </a:rPr>
              <a:t>stack </a:t>
            </a:r>
            <a:r>
              <a:rPr lang="en-US" sz="1400" b="1" dirty="0">
                <a:solidFill>
                  <a:srgbClr val="FF0000"/>
                </a:solidFill>
                <a:latin typeface="verdana" charset="0"/>
              </a:rPr>
              <a:t>has size limits</a:t>
            </a:r>
          </a:p>
          <a:p>
            <a:pPr marL="285750" indent="-285750">
              <a:buFont typeface="Arial" charset="0"/>
              <a:buChar char="•"/>
            </a:pPr>
            <a:r>
              <a:rPr lang="en-US" sz="1400" dirty="0">
                <a:solidFill>
                  <a:srgbClr val="000000"/>
                </a:solidFill>
                <a:latin typeface="verdana" charset="0"/>
              </a:rPr>
              <a:t>stack variables only exist while the function that created them, is running</a:t>
            </a:r>
            <a:endParaRPr lang="en-US" sz="1400" b="0" i="0" dirty="0">
              <a:solidFill>
                <a:srgbClr val="000000"/>
              </a:solidFill>
              <a:effectLst/>
              <a:latin typeface="verdana" charset="0"/>
            </a:endParaRPr>
          </a:p>
        </p:txBody>
      </p:sp>
      <p:sp>
        <p:nvSpPr>
          <p:cNvPr id="16" name="Rectangle 15"/>
          <p:cNvSpPr/>
          <p:nvPr/>
        </p:nvSpPr>
        <p:spPr>
          <a:xfrm>
            <a:off x="3925852" y="4766349"/>
            <a:ext cx="4695634"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a:solidFill>
                  <a:srgbClr val="FF0000"/>
                </a:solidFill>
              </a:rPr>
              <a:t>EBP—Pointer to data on the stack ESP—Stack pointer</a:t>
            </a:r>
          </a:p>
        </p:txBody>
      </p:sp>
      <p:sp>
        <p:nvSpPr>
          <p:cNvPr id="3" name="TextBox 2">
            <a:extLst>
              <a:ext uri="{FF2B5EF4-FFF2-40B4-BE49-F238E27FC236}">
                <a16:creationId xmlns:a16="http://schemas.microsoft.com/office/drawing/2014/main" id="{519F4331-D062-E842-895D-7DC498568787}"/>
              </a:ext>
            </a:extLst>
          </p:cNvPr>
          <p:cNvSpPr txBox="1"/>
          <p:nvPr/>
        </p:nvSpPr>
        <p:spPr>
          <a:xfrm>
            <a:off x="-40358" y="5746574"/>
            <a:ext cx="753732" cy="338554"/>
          </a:xfrm>
          <a:prstGeom prst="rect">
            <a:avLst/>
          </a:prstGeom>
          <a:noFill/>
        </p:spPr>
        <p:txBody>
          <a:bodyPr wrap="none" rtlCol="0">
            <a:spAutoFit/>
          </a:bodyPr>
          <a:lstStyle/>
          <a:p>
            <a:r>
              <a:rPr lang="en-US" altLang="zh-CN" sz="1600" b="1" dirty="0"/>
              <a:t>13000</a:t>
            </a:r>
            <a:endParaRPr lang="en-US" sz="1600" b="1" dirty="0"/>
          </a:p>
        </p:txBody>
      </p:sp>
      <p:sp>
        <p:nvSpPr>
          <p:cNvPr id="17" name="TextBox 16">
            <a:extLst>
              <a:ext uri="{FF2B5EF4-FFF2-40B4-BE49-F238E27FC236}">
                <a16:creationId xmlns:a16="http://schemas.microsoft.com/office/drawing/2014/main" id="{47E97C12-D7FD-E64F-B5EE-1F0DAED711D6}"/>
              </a:ext>
            </a:extLst>
          </p:cNvPr>
          <p:cNvSpPr txBox="1"/>
          <p:nvPr/>
        </p:nvSpPr>
        <p:spPr>
          <a:xfrm>
            <a:off x="-108486" y="1561853"/>
            <a:ext cx="889987" cy="338554"/>
          </a:xfrm>
          <a:prstGeom prst="rect">
            <a:avLst/>
          </a:prstGeom>
          <a:noFill/>
        </p:spPr>
        <p:txBody>
          <a:bodyPr wrap="none" rtlCol="0">
            <a:spAutoFit/>
          </a:bodyPr>
          <a:lstStyle/>
          <a:p>
            <a:r>
              <a:rPr lang="en-US" altLang="zh-CN" sz="1600" b="1" dirty="0"/>
              <a:t>12E000</a:t>
            </a:r>
            <a:endParaRPr lang="en-US" sz="1600" b="1" dirty="0"/>
          </a:p>
        </p:txBody>
      </p:sp>
    </p:spTree>
    <p:extLst>
      <p:ext uri="{BB962C8B-B14F-4D97-AF65-F5344CB8AC3E}">
        <p14:creationId xmlns:p14="http://schemas.microsoft.com/office/powerpoint/2010/main" val="51227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heckerboard(across)">
                                      <p:cBhvr>
                                        <p:cTn id="18" dur="500"/>
                                        <p:tgtEl>
                                          <p:spTgt spid="10"/>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heckerboard(across)">
                                      <p:cBhvr>
                                        <p:cTn id="21" dur="500"/>
                                        <p:tgtEl>
                                          <p:spTgt spid="14"/>
                                        </p:tgtEl>
                                      </p:cBhvr>
                                    </p:animEffect>
                                  </p:childTnLst>
                                </p:cTn>
                              </p:par>
                              <p:par>
                                <p:cTn id="22" presetID="5" presetClass="entr" presetSubtype="1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heckerboard(across)">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13D7C-F746-0240-9CFF-37F6B85FA035}"/>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6BABD05C-480B-0F4F-B18E-D21E011C711A}"/>
              </a:ext>
            </a:extLst>
          </p:cNvPr>
          <p:cNvSpPr>
            <a:spLocks noGrp="1"/>
          </p:cNvSpPr>
          <p:nvPr>
            <p:ph idx="1"/>
          </p:nvPr>
        </p:nvSpPr>
        <p:spPr/>
        <p:txBody>
          <a:bodyPr/>
          <a:lstStyle/>
          <a:p>
            <a:r>
              <a:rPr lang="en-US" sz="2800" dirty="0"/>
              <a:t>Is it possible to reconstruct high level code from executable directly?</a:t>
            </a:r>
          </a:p>
        </p:txBody>
      </p:sp>
      <p:sp>
        <p:nvSpPr>
          <p:cNvPr id="5" name="TextBox 4">
            <a:extLst>
              <a:ext uri="{FF2B5EF4-FFF2-40B4-BE49-F238E27FC236}">
                <a16:creationId xmlns:a16="http://schemas.microsoft.com/office/drawing/2014/main" id="{79130A8C-158A-3B4F-A6B0-539D64E63CC6}"/>
              </a:ext>
            </a:extLst>
          </p:cNvPr>
          <p:cNvSpPr txBox="1"/>
          <p:nvPr/>
        </p:nvSpPr>
        <p:spPr>
          <a:xfrm>
            <a:off x="1630017" y="2534478"/>
            <a:ext cx="2671693" cy="584775"/>
          </a:xfrm>
          <a:prstGeom prst="rect">
            <a:avLst/>
          </a:prstGeom>
          <a:noFill/>
        </p:spPr>
        <p:txBody>
          <a:bodyPr wrap="none" rtlCol="0">
            <a:spAutoFit/>
          </a:bodyPr>
          <a:lstStyle/>
          <a:p>
            <a:r>
              <a:rPr lang="en-US" sz="3200" b="1" dirty="0">
                <a:solidFill>
                  <a:srgbClr val="FF0000"/>
                </a:solidFill>
              </a:rPr>
              <a:t>It’s possible!</a:t>
            </a:r>
          </a:p>
        </p:txBody>
      </p:sp>
      <p:sp>
        <p:nvSpPr>
          <p:cNvPr id="6" name="TextBox 5">
            <a:extLst>
              <a:ext uri="{FF2B5EF4-FFF2-40B4-BE49-F238E27FC236}">
                <a16:creationId xmlns:a16="http://schemas.microsoft.com/office/drawing/2014/main" id="{A5782FD5-A3D7-2D4D-9DB0-9F138F78A02C}"/>
              </a:ext>
            </a:extLst>
          </p:cNvPr>
          <p:cNvSpPr txBox="1"/>
          <p:nvPr/>
        </p:nvSpPr>
        <p:spPr>
          <a:xfrm>
            <a:off x="1630017" y="3161379"/>
            <a:ext cx="4123245" cy="584775"/>
          </a:xfrm>
          <a:prstGeom prst="rect">
            <a:avLst/>
          </a:prstGeom>
          <a:noFill/>
        </p:spPr>
        <p:txBody>
          <a:bodyPr wrap="none" rtlCol="0">
            <a:spAutoFit/>
          </a:bodyPr>
          <a:lstStyle/>
          <a:p>
            <a:r>
              <a:rPr lang="en-US" sz="3200" b="1" dirty="0">
                <a:solidFill>
                  <a:srgbClr val="FF0000"/>
                </a:solidFill>
              </a:rPr>
              <a:t>Not always working</a:t>
            </a:r>
          </a:p>
        </p:txBody>
      </p:sp>
    </p:spTree>
    <p:extLst>
      <p:ext uri="{BB962C8B-B14F-4D97-AF65-F5344CB8AC3E}">
        <p14:creationId xmlns:p14="http://schemas.microsoft.com/office/powerpoint/2010/main" val="10924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heckerboard(across)">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C4C1D-E25F-DE4E-B825-5E818F077542}"/>
              </a:ext>
            </a:extLst>
          </p:cNvPr>
          <p:cNvSpPr>
            <a:spLocks noGrp="1"/>
          </p:cNvSpPr>
          <p:nvPr>
            <p:ph type="title"/>
          </p:nvPr>
        </p:nvSpPr>
        <p:spPr/>
        <p:txBody>
          <a:bodyPr/>
          <a:lstStyle/>
          <a:p>
            <a:r>
              <a:rPr lang="en-US" altLang="zh-CN" dirty="0"/>
              <a:t>PUSH</a:t>
            </a:r>
            <a:endParaRPr lang="en-US" dirty="0"/>
          </a:p>
        </p:txBody>
      </p:sp>
      <p:sp>
        <p:nvSpPr>
          <p:cNvPr id="3" name="Content Placeholder 2">
            <a:extLst>
              <a:ext uri="{FF2B5EF4-FFF2-40B4-BE49-F238E27FC236}">
                <a16:creationId xmlns:a16="http://schemas.microsoft.com/office/drawing/2014/main" id="{121F23D9-1DE4-0147-ADFB-52AE0B16E929}"/>
              </a:ext>
            </a:extLst>
          </p:cNvPr>
          <p:cNvSpPr>
            <a:spLocks noGrp="1"/>
          </p:cNvSpPr>
          <p:nvPr>
            <p:ph idx="1"/>
          </p:nvPr>
        </p:nvSpPr>
        <p:spPr/>
        <p:txBody>
          <a:bodyPr/>
          <a:lstStyle/>
          <a:p>
            <a:r>
              <a:rPr lang="en-US" b="1" dirty="0"/>
              <a:t>push</a:t>
            </a:r>
            <a:r>
              <a:rPr lang="en-US" dirty="0"/>
              <a:t> — Push stack (Opcodes: FF, 89, 8A, 8B, 8C, 8E, ...)</a:t>
            </a:r>
          </a:p>
          <a:p>
            <a:r>
              <a:rPr lang="en-US" dirty="0"/>
              <a:t>The push instruction places its operand onto the top of the hardware supported stack in memory. Specifically, push first decrements ESP by 4, then places its operand into the contents of the 32-bit location at address [ESP]. ESP (the stack pointer) is decremented by push since the x86 stack grows down - i.e. the stack grows from high addresses to lower addresses.</a:t>
            </a:r>
          </a:p>
          <a:p>
            <a:r>
              <a:rPr lang="en-US" i="1" dirty="0"/>
              <a:t>Syntax</a:t>
            </a:r>
            <a:br>
              <a:rPr lang="en-US" dirty="0"/>
            </a:br>
            <a:r>
              <a:rPr lang="en-US" dirty="0"/>
              <a:t>push &lt;reg32&gt;</a:t>
            </a:r>
            <a:br>
              <a:rPr lang="en-US" dirty="0"/>
            </a:br>
            <a:r>
              <a:rPr lang="en-US" dirty="0"/>
              <a:t>push &lt;mem&gt;</a:t>
            </a:r>
            <a:br>
              <a:rPr lang="en-US" dirty="0"/>
            </a:br>
            <a:r>
              <a:rPr lang="en-US" dirty="0"/>
              <a:t>push &lt;con32&gt;</a:t>
            </a:r>
            <a:r>
              <a:rPr lang="en-US" i="1" dirty="0"/>
              <a:t>Examples</a:t>
            </a:r>
            <a:br>
              <a:rPr lang="en-US" dirty="0"/>
            </a:br>
            <a:r>
              <a:rPr lang="en-US" dirty="0"/>
              <a:t>push </a:t>
            </a:r>
            <a:r>
              <a:rPr lang="en-US" dirty="0" err="1"/>
              <a:t>eax</a:t>
            </a:r>
            <a:r>
              <a:rPr lang="en-US" dirty="0"/>
              <a:t> — push </a:t>
            </a:r>
            <a:r>
              <a:rPr lang="en-US" dirty="0" err="1"/>
              <a:t>eax</a:t>
            </a:r>
            <a:r>
              <a:rPr lang="en-US" dirty="0"/>
              <a:t> on the stack</a:t>
            </a:r>
            <a:br>
              <a:rPr lang="en-US" dirty="0"/>
            </a:br>
            <a:r>
              <a:rPr lang="en-US" dirty="0"/>
              <a:t>push [</a:t>
            </a:r>
            <a:r>
              <a:rPr lang="en-US" dirty="0" err="1"/>
              <a:t>var</a:t>
            </a:r>
            <a:r>
              <a:rPr lang="en-US" dirty="0"/>
              <a:t>] — push the 4 bytes at address </a:t>
            </a:r>
            <a:r>
              <a:rPr lang="en-US" i="1" dirty="0" err="1"/>
              <a:t>var</a:t>
            </a:r>
            <a:r>
              <a:rPr lang="en-US" dirty="0"/>
              <a:t> onto the stack</a:t>
            </a:r>
          </a:p>
        </p:txBody>
      </p:sp>
    </p:spTree>
    <p:extLst>
      <p:ext uri="{BB962C8B-B14F-4D97-AF65-F5344CB8AC3E}">
        <p14:creationId xmlns:p14="http://schemas.microsoft.com/office/powerpoint/2010/main" val="26884295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C4C1D-E25F-DE4E-B825-5E818F077542}"/>
              </a:ext>
            </a:extLst>
          </p:cNvPr>
          <p:cNvSpPr>
            <a:spLocks noGrp="1"/>
          </p:cNvSpPr>
          <p:nvPr>
            <p:ph type="title"/>
          </p:nvPr>
        </p:nvSpPr>
        <p:spPr/>
        <p:txBody>
          <a:bodyPr/>
          <a:lstStyle/>
          <a:p>
            <a:r>
              <a:rPr lang="en-US" altLang="zh-CN" dirty="0"/>
              <a:t>POP</a:t>
            </a:r>
            <a:endParaRPr lang="en-US" dirty="0"/>
          </a:p>
        </p:txBody>
      </p:sp>
      <p:sp>
        <p:nvSpPr>
          <p:cNvPr id="3" name="Content Placeholder 2">
            <a:extLst>
              <a:ext uri="{FF2B5EF4-FFF2-40B4-BE49-F238E27FC236}">
                <a16:creationId xmlns:a16="http://schemas.microsoft.com/office/drawing/2014/main" id="{121F23D9-1DE4-0147-ADFB-52AE0B16E929}"/>
              </a:ext>
            </a:extLst>
          </p:cNvPr>
          <p:cNvSpPr>
            <a:spLocks noGrp="1"/>
          </p:cNvSpPr>
          <p:nvPr>
            <p:ph idx="1"/>
          </p:nvPr>
        </p:nvSpPr>
        <p:spPr/>
        <p:txBody>
          <a:bodyPr/>
          <a:lstStyle/>
          <a:p>
            <a:r>
              <a:rPr lang="en-US" b="1" dirty="0"/>
              <a:t>pop</a:t>
            </a:r>
            <a:r>
              <a:rPr lang="en-US" dirty="0"/>
              <a:t> — Pop stack</a:t>
            </a:r>
          </a:p>
          <a:p>
            <a:r>
              <a:rPr lang="en-US" dirty="0"/>
              <a:t>The pop instruction removes the 4-byte data element from the top of the hardware-supported stack into the specified operand (i.e. register or memory location). It first moves the 4 bytes located at memory location [SP] into the specified register or memory location, and then increments SP by 4.</a:t>
            </a:r>
            <a:r>
              <a:rPr lang="en-US" i="1" dirty="0"/>
              <a:t>Syntax</a:t>
            </a:r>
            <a:br>
              <a:rPr lang="en-US" dirty="0"/>
            </a:br>
            <a:r>
              <a:rPr lang="en-US" dirty="0"/>
              <a:t>pop &lt;reg32&gt;</a:t>
            </a:r>
            <a:br>
              <a:rPr lang="en-US" dirty="0"/>
            </a:br>
            <a:r>
              <a:rPr lang="en-US" dirty="0"/>
              <a:t>pop &lt;mem&gt;</a:t>
            </a:r>
          </a:p>
          <a:p>
            <a:r>
              <a:rPr lang="en-US" i="1" dirty="0"/>
              <a:t>Examples</a:t>
            </a:r>
            <a:br>
              <a:rPr lang="en-US" dirty="0"/>
            </a:br>
            <a:r>
              <a:rPr lang="en-US" dirty="0"/>
              <a:t>pop </a:t>
            </a:r>
            <a:r>
              <a:rPr lang="en-US" dirty="0" err="1"/>
              <a:t>edi</a:t>
            </a:r>
            <a:r>
              <a:rPr lang="en-US" dirty="0"/>
              <a:t> — pop the top element of the stack into EDI.</a:t>
            </a:r>
            <a:br>
              <a:rPr lang="en-US" dirty="0"/>
            </a:br>
            <a:r>
              <a:rPr lang="en-US" dirty="0"/>
              <a:t>pop [</a:t>
            </a:r>
            <a:r>
              <a:rPr lang="en-US" dirty="0" err="1"/>
              <a:t>ebx</a:t>
            </a:r>
            <a:r>
              <a:rPr lang="en-US" dirty="0"/>
              <a:t>] — pop the top element of the stack into memory at the four bytes starting at location EBX.</a:t>
            </a:r>
          </a:p>
        </p:txBody>
      </p:sp>
    </p:spTree>
    <p:extLst>
      <p:ext uri="{BB962C8B-B14F-4D97-AF65-F5344CB8AC3E}">
        <p14:creationId xmlns:p14="http://schemas.microsoft.com/office/powerpoint/2010/main" val="4746070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The</a:t>
            </a:r>
            <a:r>
              <a:rPr lang="zh-CN" altLang="en-US" dirty="0"/>
              <a:t> </a:t>
            </a:r>
            <a:r>
              <a:rPr lang="en-US" altLang="zh-CN" dirty="0"/>
              <a:t>Stack</a:t>
            </a:r>
            <a:endParaRPr lang="en-US" dirty="0"/>
          </a:p>
        </p:txBody>
      </p:sp>
      <p:sp>
        <p:nvSpPr>
          <p:cNvPr id="5" name="Rectangle 4"/>
          <p:cNvSpPr/>
          <p:nvPr/>
        </p:nvSpPr>
        <p:spPr>
          <a:xfrm>
            <a:off x="300038" y="811756"/>
            <a:ext cx="8447962" cy="1384995"/>
          </a:xfrm>
          <a:prstGeom prst="rect">
            <a:avLst/>
          </a:prstGeom>
        </p:spPr>
        <p:txBody>
          <a:bodyPr wrap="square">
            <a:spAutoFit/>
          </a:bodyPr>
          <a:lstStyle/>
          <a:p>
            <a:r>
              <a:rPr lang="en-US" altLang="zh-CN" sz="1400" b="1" dirty="0">
                <a:solidFill>
                  <a:srgbClr val="000000"/>
                </a:solidFill>
                <a:latin typeface="verdana" charset="0"/>
              </a:rPr>
              <a:t>Stack:</a:t>
            </a:r>
          </a:p>
          <a:p>
            <a:pPr marL="285750" indent="-285750">
              <a:buFont typeface="Arial" charset="0"/>
              <a:buChar char="•"/>
            </a:pPr>
            <a:r>
              <a:rPr lang="en-US" altLang="zh-CN" sz="1400" dirty="0">
                <a:solidFill>
                  <a:srgbClr val="000000"/>
                </a:solidFill>
                <a:latin typeface="verdana" charset="0"/>
              </a:rPr>
              <a:t>A</a:t>
            </a:r>
            <a:r>
              <a:rPr lang="en-US" sz="1400" dirty="0">
                <a:solidFill>
                  <a:srgbClr val="000000"/>
                </a:solidFill>
                <a:latin typeface="verdana" charset="0"/>
              </a:rPr>
              <a:t> special region of your computer's memory that </a:t>
            </a:r>
            <a:r>
              <a:rPr lang="en-US" sz="1400" b="1" dirty="0">
                <a:solidFill>
                  <a:srgbClr val="000000"/>
                </a:solidFill>
                <a:latin typeface="verdana" charset="0"/>
              </a:rPr>
              <a:t>stores temporary variables </a:t>
            </a:r>
            <a:r>
              <a:rPr lang="en-US" sz="1400" dirty="0">
                <a:solidFill>
                  <a:srgbClr val="000000"/>
                </a:solidFill>
                <a:latin typeface="verdana" charset="0"/>
              </a:rPr>
              <a:t>created by each </a:t>
            </a:r>
            <a:r>
              <a:rPr lang="en-US" altLang="zh-CN" sz="1400" dirty="0">
                <a:solidFill>
                  <a:srgbClr val="000000"/>
                </a:solidFill>
                <a:latin typeface="verdana" charset="0"/>
              </a:rPr>
              <a:t>functions</a:t>
            </a:r>
            <a:endParaRPr lang="en-US" sz="1400" dirty="0">
              <a:solidFill>
                <a:srgbClr val="000000"/>
              </a:solidFill>
              <a:latin typeface="verdana" charset="0"/>
            </a:endParaRPr>
          </a:p>
          <a:p>
            <a:pPr marL="285750" indent="-285750">
              <a:buFont typeface="Arial" charset="0"/>
              <a:buChar char="•"/>
            </a:pPr>
            <a:r>
              <a:rPr lang="en-US" sz="1400" dirty="0">
                <a:solidFill>
                  <a:srgbClr val="000000"/>
                </a:solidFill>
                <a:latin typeface="verdana" charset="0"/>
              </a:rPr>
              <a:t>The stack is a "</a:t>
            </a:r>
            <a:r>
              <a:rPr lang="en-US" sz="1400" b="1" dirty="0">
                <a:solidFill>
                  <a:srgbClr val="FF0000"/>
                </a:solidFill>
                <a:latin typeface="verdana" charset="0"/>
              </a:rPr>
              <a:t>LIFO</a:t>
            </a:r>
            <a:r>
              <a:rPr lang="en-US" sz="1400" dirty="0">
                <a:solidFill>
                  <a:srgbClr val="000000"/>
                </a:solidFill>
                <a:latin typeface="verdana" charset="0"/>
              </a:rPr>
              <a:t>" (last in, first out) data structure</a:t>
            </a:r>
          </a:p>
          <a:p>
            <a:pPr marL="285750" indent="-285750">
              <a:buFont typeface="Arial" charset="0"/>
              <a:buChar char="•"/>
            </a:pPr>
            <a:r>
              <a:rPr lang="en-US" sz="1400" dirty="0">
                <a:solidFill>
                  <a:srgbClr val="000000"/>
                </a:solidFill>
                <a:latin typeface="verdana" charset="0"/>
              </a:rPr>
              <a:t>Once a stack variable is freed, that region of memory becomes available for other stack variables.</a:t>
            </a:r>
            <a:endParaRPr lang="en-US" sz="1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6400" y="2257103"/>
            <a:ext cx="5761300" cy="4600897"/>
          </a:xfrm>
          <a:prstGeom prst="rect">
            <a:avLst/>
          </a:prstGeom>
        </p:spPr>
      </p:pic>
    </p:spTree>
    <p:extLst>
      <p:ext uri="{BB962C8B-B14F-4D97-AF65-F5344CB8AC3E}">
        <p14:creationId xmlns:p14="http://schemas.microsoft.com/office/powerpoint/2010/main" val="8043074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a:t>Stack.exe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49299"/>
            <a:ext cx="9149276" cy="4784601"/>
          </a:xfrm>
        </p:spPr>
      </p:pic>
      <p:sp>
        <p:nvSpPr>
          <p:cNvPr id="5" name="Rectangle 4"/>
          <p:cNvSpPr/>
          <p:nvPr/>
        </p:nvSpPr>
        <p:spPr bwMode="auto">
          <a:xfrm>
            <a:off x="5364000" y="1821600"/>
            <a:ext cx="871200" cy="151200"/>
          </a:xfrm>
          <a:prstGeom prst="rect">
            <a:avLst/>
          </a:prstGeom>
          <a:noFill/>
          <a:ln>
            <a:solidFill>
              <a:srgbClr val="00206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6" name="Rectangle 5"/>
          <p:cNvSpPr/>
          <p:nvPr/>
        </p:nvSpPr>
        <p:spPr bwMode="auto">
          <a:xfrm>
            <a:off x="4630800" y="4004400"/>
            <a:ext cx="1662000" cy="142800"/>
          </a:xfrm>
          <a:prstGeom prst="rect">
            <a:avLst/>
          </a:prstGeom>
          <a:noFill/>
          <a:ln>
            <a:solidFill>
              <a:srgbClr val="00206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2401" y="3914050"/>
            <a:ext cx="1886804" cy="2943950"/>
          </a:xfrm>
          <a:prstGeom prst="rect">
            <a:avLst/>
          </a:prstGeom>
        </p:spPr>
      </p:pic>
    </p:spTree>
    <p:extLst>
      <p:ext uri="{BB962C8B-B14F-4D97-AF65-F5344CB8AC3E}">
        <p14:creationId xmlns:p14="http://schemas.microsoft.com/office/powerpoint/2010/main" val="318271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a:t>Stack.exe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49300"/>
            <a:ext cx="9147169" cy="4996300"/>
          </a:xfrm>
        </p:spPr>
      </p:pic>
      <p:sp>
        <p:nvSpPr>
          <p:cNvPr id="5" name="Rectangle 4"/>
          <p:cNvSpPr/>
          <p:nvPr/>
        </p:nvSpPr>
        <p:spPr bwMode="auto">
          <a:xfrm>
            <a:off x="5364000" y="1821600"/>
            <a:ext cx="871200" cy="151200"/>
          </a:xfrm>
          <a:prstGeom prst="rect">
            <a:avLst/>
          </a:prstGeom>
          <a:noFill/>
          <a:ln>
            <a:solidFill>
              <a:srgbClr val="00206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6" name="Rectangle 5"/>
          <p:cNvSpPr/>
          <p:nvPr/>
        </p:nvSpPr>
        <p:spPr bwMode="auto">
          <a:xfrm>
            <a:off x="4630800" y="4004400"/>
            <a:ext cx="1662000" cy="142800"/>
          </a:xfrm>
          <a:prstGeom prst="rect">
            <a:avLst/>
          </a:prstGeom>
          <a:noFill/>
          <a:ln>
            <a:solidFill>
              <a:srgbClr val="00206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31903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a:t>Stack.exe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01" y="734900"/>
            <a:ext cx="9140199" cy="5017900"/>
          </a:xfrm>
        </p:spPr>
      </p:pic>
      <p:sp>
        <p:nvSpPr>
          <p:cNvPr id="5" name="Rectangle 4"/>
          <p:cNvSpPr/>
          <p:nvPr/>
        </p:nvSpPr>
        <p:spPr bwMode="auto">
          <a:xfrm>
            <a:off x="5364000" y="1821600"/>
            <a:ext cx="871200" cy="151200"/>
          </a:xfrm>
          <a:prstGeom prst="rect">
            <a:avLst/>
          </a:prstGeom>
          <a:noFill/>
          <a:ln>
            <a:solidFill>
              <a:srgbClr val="00206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6" name="Rectangle 5"/>
          <p:cNvSpPr/>
          <p:nvPr/>
        </p:nvSpPr>
        <p:spPr bwMode="auto">
          <a:xfrm>
            <a:off x="4630800" y="4004400"/>
            <a:ext cx="1662000" cy="142800"/>
          </a:xfrm>
          <a:prstGeom prst="rect">
            <a:avLst/>
          </a:prstGeom>
          <a:noFill/>
          <a:ln>
            <a:solidFill>
              <a:srgbClr val="00206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5845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lstStyle/>
          <a:p>
            <a:endParaRPr kumimoji="1" lang="zh-CN" altLang="en-US" dirty="0"/>
          </a:p>
        </p:txBody>
      </p:sp>
      <p:sp>
        <p:nvSpPr>
          <p:cNvPr id="4" name="TextBox 5"/>
          <p:cNvSpPr txBox="1"/>
          <p:nvPr/>
        </p:nvSpPr>
        <p:spPr>
          <a:xfrm>
            <a:off x="3307988" y="2373119"/>
            <a:ext cx="2420104" cy="1015663"/>
          </a:xfrm>
          <a:prstGeom prst="rect">
            <a:avLst/>
          </a:prstGeom>
          <a:noFill/>
        </p:spPr>
        <p:txBody>
          <a:bodyPr wrap="none" rtlCol="0">
            <a:spAutoFit/>
          </a:bodyPr>
          <a:lstStyle/>
          <a:p>
            <a:r>
              <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Q &amp; A</a:t>
            </a:r>
          </a:p>
        </p:txBody>
      </p:sp>
      <p:pic>
        <p:nvPicPr>
          <p:cNvPr id="5" name="Picture 9" descr="imgres.jpe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735411" y="3385498"/>
            <a:ext cx="1662089" cy="1654702"/>
          </a:xfrm>
          <a:prstGeom prst="rect">
            <a:avLst/>
          </a:prstGeom>
        </p:spPr>
      </p:pic>
    </p:spTree>
    <p:extLst>
      <p:ext uri="{BB962C8B-B14F-4D97-AF65-F5344CB8AC3E}">
        <p14:creationId xmlns:p14="http://schemas.microsoft.com/office/powerpoint/2010/main" val="982846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A388B-2609-6449-8FC0-E44DB6F0F010}"/>
              </a:ext>
            </a:extLst>
          </p:cNvPr>
          <p:cNvSpPr>
            <a:spLocks noGrp="1"/>
          </p:cNvSpPr>
          <p:nvPr>
            <p:ph type="title"/>
          </p:nvPr>
        </p:nvSpPr>
        <p:spPr/>
        <p:txBody>
          <a:bodyPr/>
          <a:lstStyle/>
          <a:p>
            <a:endParaRPr lang="en-US"/>
          </a:p>
        </p:txBody>
      </p:sp>
      <p:pic>
        <p:nvPicPr>
          <p:cNvPr id="6" name="Content Placeholder 5" descr="A screenshot of a cell phone&#10;&#10;Description automatically generated">
            <a:extLst>
              <a:ext uri="{FF2B5EF4-FFF2-40B4-BE49-F238E27FC236}">
                <a16:creationId xmlns:a16="http://schemas.microsoft.com/office/drawing/2014/main" id="{AC36DC5E-8BF9-EA4F-9A46-BB21F99396E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8524875" cy="2111923"/>
          </a:xfrm>
        </p:spPr>
      </p:pic>
      <p:pic>
        <p:nvPicPr>
          <p:cNvPr id="4" name="Picture 3" descr="A screenshot of a cell phone&#10;&#10;Description automatically generated">
            <a:extLst>
              <a:ext uri="{FF2B5EF4-FFF2-40B4-BE49-F238E27FC236}">
                <a16:creationId xmlns:a16="http://schemas.microsoft.com/office/drawing/2014/main" id="{565DB7EB-43EE-BE4A-B6F3-49A6A8C8BB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6" y="2111923"/>
            <a:ext cx="7872796" cy="4729553"/>
          </a:xfrm>
          <a:prstGeom prst="rect">
            <a:avLst/>
          </a:prstGeom>
        </p:spPr>
      </p:pic>
      <p:sp>
        <p:nvSpPr>
          <p:cNvPr id="7" name="TextBox 6">
            <a:extLst>
              <a:ext uri="{FF2B5EF4-FFF2-40B4-BE49-F238E27FC236}">
                <a16:creationId xmlns:a16="http://schemas.microsoft.com/office/drawing/2014/main" id="{F10AFFEC-4DD1-8144-96DF-7AB4298DC2EC}"/>
              </a:ext>
            </a:extLst>
          </p:cNvPr>
          <p:cNvSpPr txBox="1"/>
          <p:nvPr/>
        </p:nvSpPr>
        <p:spPr>
          <a:xfrm>
            <a:off x="4884132" y="225395"/>
            <a:ext cx="1580882" cy="400110"/>
          </a:xfrm>
          <a:prstGeom prst="rect">
            <a:avLst/>
          </a:prstGeom>
          <a:noFill/>
        </p:spPr>
        <p:txBody>
          <a:bodyPr wrap="none" rtlCol="0">
            <a:spAutoFit/>
          </a:bodyPr>
          <a:lstStyle/>
          <a:p>
            <a:r>
              <a:rPr lang="en-US" dirty="0"/>
              <a:t>source code</a:t>
            </a:r>
          </a:p>
        </p:txBody>
      </p:sp>
      <p:sp>
        <p:nvSpPr>
          <p:cNvPr id="8" name="TextBox 7">
            <a:extLst>
              <a:ext uri="{FF2B5EF4-FFF2-40B4-BE49-F238E27FC236}">
                <a16:creationId xmlns:a16="http://schemas.microsoft.com/office/drawing/2014/main" id="{07B7828E-6126-CA4E-81D7-C7DF33B99496}"/>
              </a:ext>
            </a:extLst>
          </p:cNvPr>
          <p:cNvSpPr txBox="1"/>
          <p:nvPr/>
        </p:nvSpPr>
        <p:spPr>
          <a:xfrm>
            <a:off x="4884132" y="2233181"/>
            <a:ext cx="2052165" cy="400110"/>
          </a:xfrm>
          <a:prstGeom prst="rect">
            <a:avLst/>
          </a:prstGeom>
          <a:noFill/>
        </p:spPr>
        <p:txBody>
          <a:bodyPr wrap="none" rtlCol="0">
            <a:spAutoFit/>
          </a:bodyPr>
          <a:lstStyle/>
          <a:p>
            <a:r>
              <a:rPr lang="en-US" dirty="0"/>
              <a:t>decompile result</a:t>
            </a:r>
          </a:p>
        </p:txBody>
      </p:sp>
    </p:spTree>
    <p:extLst>
      <p:ext uri="{BB962C8B-B14F-4D97-AF65-F5344CB8AC3E}">
        <p14:creationId xmlns:p14="http://schemas.microsoft.com/office/powerpoint/2010/main" val="548814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5DB22-4A44-6548-B728-F681F2B87445}"/>
              </a:ext>
            </a:extLst>
          </p:cNvPr>
          <p:cNvSpPr>
            <a:spLocks noGrp="1"/>
          </p:cNvSpPr>
          <p:nvPr>
            <p:ph type="title"/>
          </p:nvPr>
        </p:nvSpPr>
        <p:spPr/>
        <p:txBody>
          <a:bodyPr/>
          <a:lstStyle/>
          <a:p>
            <a:r>
              <a:rPr lang="en-US" dirty="0"/>
              <a:t>Introduction</a:t>
            </a:r>
          </a:p>
        </p:txBody>
      </p:sp>
      <p:pic>
        <p:nvPicPr>
          <p:cNvPr id="4" name="Picture 3">
            <a:extLst>
              <a:ext uri="{FF2B5EF4-FFF2-40B4-BE49-F238E27FC236}">
                <a16:creationId xmlns:a16="http://schemas.microsoft.com/office/drawing/2014/main" id="{EC704CCF-7B18-0C49-95AE-E0E698805EEA}"/>
              </a:ext>
            </a:extLst>
          </p:cNvPr>
          <p:cNvPicPr>
            <a:picLocks noChangeAspect="1"/>
          </p:cNvPicPr>
          <p:nvPr/>
        </p:nvPicPr>
        <p:blipFill>
          <a:blip r:embed="rId2"/>
          <a:stretch>
            <a:fillRect/>
          </a:stretch>
        </p:blipFill>
        <p:spPr>
          <a:xfrm>
            <a:off x="-1" y="749299"/>
            <a:ext cx="9153629" cy="3100029"/>
          </a:xfrm>
          <a:prstGeom prst="rect">
            <a:avLst/>
          </a:prstGeom>
        </p:spPr>
      </p:pic>
      <p:sp>
        <p:nvSpPr>
          <p:cNvPr id="5" name="TextBox 4">
            <a:extLst>
              <a:ext uri="{FF2B5EF4-FFF2-40B4-BE49-F238E27FC236}">
                <a16:creationId xmlns:a16="http://schemas.microsoft.com/office/drawing/2014/main" id="{0D484455-479C-AF49-941E-57D62B5FE67D}"/>
              </a:ext>
            </a:extLst>
          </p:cNvPr>
          <p:cNvSpPr txBox="1"/>
          <p:nvPr/>
        </p:nvSpPr>
        <p:spPr>
          <a:xfrm>
            <a:off x="5724790" y="3228945"/>
            <a:ext cx="2052165" cy="400110"/>
          </a:xfrm>
          <a:prstGeom prst="rect">
            <a:avLst/>
          </a:prstGeom>
          <a:noFill/>
        </p:spPr>
        <p:txBody>
          <a:bodyPr wrap="none" rtlCol="0">
            <a:spAutoFit/>
          </a:bodyPr>
          <a:lstStyle/>
          <a:p>
            <a:r>
              <a:rPr lang="en-US" dirty="0"/>
              <a:t>decompile result</a:t>
            </a:r>
          </a:p>
        </p:txBody>
      </p:sp>
    </p:spTree>
    <p:extLst>
      <p:ext uri="{BB962C8B-B14F-4D97-AF65-F5344CB8AC3E}">
        <p14:creationId xmlns:p14="http://schemas.microsoft.com/office/powerpoint/2010/main" val="4255099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B2CDC-4263-5D4A-8F0B-A38B6D586281}"/>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47BCD541-840A-944B-BB3A-09BF5E88D344}"/>
              </a:ext>
            </a:extLst>
          </p:cNvPr>
          <p:cNvSpPr>
            <a:spLocks noGrp="1"/>
          </p:cNvSpPr>
          <p:nvPr>
            <p:ph idx="1"/>
          </p:nvPr>
        </p:nvSpPr>
        <p:spPr/>
        <p:txBody>
          <a:bodyPr/>
          <a:lstStyle/>
          <a:p>
            <a:r>
              <a:rPr lang="en-US" sz="2400" dirty="0"/>
              <a:t>Computer basics, memory and the CPU</a:t>
            </a:r>
          </a:p>
          <a:p>
            <a:r>
              <a:rPr lang="en-US" sz="2400" dirty="0"/>
              <a:t>Data transfer, arithmetic, and bitwise operations</a:t>
            </a:r>
          </a:p>
          <a:p>
            <a:r>
              <a:rPr lang="en-US" sz="2400" dirty="0"/>
              <a:t>Functions and stack</a:t>
            </a:r>
          </a:p>
          <a:p>
            <a:endParaRPr lang="en-US" dirty="0"/>
          </a:p>
        </p:txBody>
      </p:sp>
    </p:spTree>
    <p:extLst>
      <p:ext uri="{BB962C8B-B14F-4D97-AF65-F5344CB8AC3E}">
        <p14:creationId xmlns:p14="http://schemas.microsoft.com/office/powerpoint/2010/main" val="1718940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334C7-F9B3-184E-BB30-A2F79B56AA4E}"/>
              </a:ext>
            </a:extLst>
          </p:cNvPr>
          <p:cNvSpPr>
            <a:spLocks noGrp="1"/>
          </p:cNvSpPr>
          <p:nvPr>
            <p:ph type="title"/>
          </p:nvPr>
        </p:nvSpPr>
        <p:spPr/>
        <p:txBody>
          <a:bodyPr/>
          <a:lstStyle/>
          <a:p>
            <a:r>
              <a:rPr lang="en-US" dirty="0"/>
              <a:t>Computer Basics</a:t>
            </a:r>
          </a:p>
        </p:txBody>
      </p:sp>
      <p:sp>
        <p:nvSpPr>
          <p:cNvPr id="3" name="Content Placeholder 2">
            <a:extLst>
              <a:ext uri="{FF2B5EF4-FFF2-40B4-BE49-F238E27FC236}">
                <a16:creationId xmlns:a16="http://schemas.microsoft.com/office/drawing/2014/main" id="{3FBA6F01-82AB-6343-8874-2649281B3250}"/>
              </a:ext>
            </a:extLst>
          </p:cNvPr>
          <p:cNvSpPr>
            <a:spLocks noGrp="1"/>
          </p:cNvSpPr>
          <p:nvPr>
            <p:ph idx="1"/>
          </p:nvPr>
        </p:nvSpPr>
        <p:spPr/>
        <p:txBody>
          <a:bodyPr/>
          <a:lstStyle/>
          <a:p>
            <a:r>
              <a:rPr lang="en-US" dirty="0"/>
              <a:t>A group of 8 bits makes a byte</a:t>
            </a:r>
          </a:p>
          <a:p>
            <a:r>
              <a:rPr lang="en-US" dirty="0"/>
              <a:t>A single byte is represented as </a:t>
            </a:r>
            <a:r>
              <a:rPr lang="en-US" b="1" dirty="0"/>
              <a:t>two hexadecimal digits</a:t>
            </a:r>
          </a:p>
        </p:txBody>
      </p:sp>
      <p:graphicFrame>
        <p:nvGraphicFramePr>
          <p:cNvPr id="4" name="Table 3">
            <a:extLst>
              <a:ext uri="{FF2B5EF4-FFF2-40B4-BE49-F238E27FC236}">
                <a16:creationId xmlns:a16="http://schemas.microsoft.com/office/drawing/2014/main" id="{11335A2F-3F4D-9B4E-8B7E-32456B8EC92A}"/>
              </a:ext>
            </a:extLst>
          </p:cNvPr>
          <p:cNvGraphicFramePr>
            <a:graphicFrameLocks noGrp="1"/>
          </p:cNvGraphicFramePr>
          <p:nvPr>
            <p:extLst>
              <p:ext uri="{D42A27DB-BD31-4B8C-83A1-F6EECF244321}">
                <p14:modId xmlns:p14="http://schemas.microsoft.com/office/powerpoint/2010/main" val="2079182772"/>
              </p:ext>
            </p:extLst>
          </p:nvPr>
        </p:nvGraphicFramePr>
        <p:xfrm>
          <a:off x="1347480" y="3645694"/>
          <a:ext cx="6096000" cy="37084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3811893220"/>
                    </a:ext>
                  </a:extLst>
                </a:gridCol>
                <a:gridCol w="762000">
                  <a:extLst>
                    <a:ext uri="{9D8B030D-6E8A-4147-A177-3AD203B41FA5}">
                      <a16:colId xmlns:a16="http://schemas.microsoft.com/office/drawing/2014/main" val="2009047643"/>
                    </a:ext>
                  </a:extLst>
                </a:gridCol>
                <a:gridCol w="762000">
                  <a:extLst>
                    <a:ext uri="{9D8B030D-6E8A-4147-A177-3AD203B41FA5}">
                      <a16:colId xmlns:a16="http://schemas.microsoft.com/office/drawing/2014/main" val="563772609"/>
                    </a:ext>
                  </a:extLst>
                </a:gridCol>
                <a:gridCol w="762000">
                  <a:extLst>
                    <a:ext uri="{9D8B030D-6E8A-4147-A177-3AD203B41FA5}">
                      <a16:colId xmlns:a16="http://schemas.microsoft.com/office/drawing/2014/main" val="1886988086"/>
                    </a:ext>
                  </a:extLst>
                </a:gridCol>
                <a:gridCol w="762000">
                  <a:extLst>
                    <a:ext uri="{9D8B030D-6E8A-4147-A177-3AD203B41FA5}">
                      <a16:colId xmlns:a16="http://schemas.microsoft.com/office/drawing/2014/main" val="3628842747"/>
                    </a:ext>
                  </a:extLst>
                </a:gridCol>
                <a:gridCol w="762000">
                  <a:extLst>
                    <a:ext uri="{9D8B030D-6E8A-4147-A177-3AD203B41FA5}">
                      <a16:colId xmlns:a16="http://schemas.microsoft.com/office/drawing/2014/main" val="4249476816"/>
                    </a:ext>
                  </a:extLst>
                </a:gridCol>
                <a:gridCol w="762000">
                  <a:extLst>
                    <a:ext uri="{9D8B030D-6E8A-4147-A177-3AD203B41FA5}">
                      <a16:colId xmlns:a16="http://schemas.microsoft.com/office/drawing/2014/main" val="3988111469"/>
                    </a:ext>
                  </a:extLst>
                </a:gridCol>
                <a:gridCol w="762000">
                  <a:extLst>
                    <a:ext uri="{9D8B030D-6E8A-4147-A177-3AD203B41FA5}">
                      <a16:colId xmlns:a16="http://schemas.microsoft.com/office/drawing/2014/main" val="3456713037"/>
                    </a:ext>
                  </a:extLst>
                </a:gridCol>
              </a:tblGrid>
              <a:tr h="370840">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2556255524"/>
                  </a:ext>
                </a:extLst>
              </a:tr>
            </a:tbl>
          </a:graphicData>
        </a:graphic>
      </p:graphicFrame>
      <p:sp>
        <p:nvSpPr>
          <p:cNvPr id="5" name="Left Brace 4">
            <a:extLst>
              <a:ext uri="{FF2B5EF4-FFF2-40B4-BE49-F238E27FC236}">
                <a16:creationId xmlns:a16="http://schemas.microsoft.com/office/drawing/2014/main" id="{8B34B7BA-ECB1-E24C-8F04-F52DBDEC82A8}"/>
              </a:ext>
            </a:extLst>
          </p:cNvPr>
          <p:cNvSpPr/>
          <p:nvPr/>
        </p:nvSpPr>
        <p:spPr bwMode="auto">
          <a:xfrm rot="16200000">
            <a:off x="2667463" y="2724864"/>
            <a:ext cx="392830" cy="3032793"/>
          </a:xfrm>
          <a:prstGeom prst="leftBrac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sp>
        <p:nvSpPr>
          <p:cNvPr id="6" name="TextBox 5">
            <a:extLst>
              <a:ext uri="{FF2B5EF4-FFF2-40B4-BE49-F238E27FC236}">
                <a16:creationId xmlns:a16="http://schemas.microsoft.com/office/drawing/2014/main" id="{0CBB0DB1-95DE-694E-97CD-074BE7A297F9}"/>
              </a:ext>
            </a:extLst>
          </p:cNvPr>
          <p:cNvSpPr txBox="1"/>
          <p:nvPr/>
        </p:nvSpPr>
        <p:spPr>
          <a:xfrm>
            <a:off x="4138839" y="2738970"/>
            <a:ext cx="513282" cy="400110"/>
          </a:xfrm>
          <a:prstGeom prst="rect">
            <a:avLst/>
          </a:prstGeom>
          <a:noFill/>
        </p:spPr>
        <p:txBody>
          <a:bodyPr wrap="none" rtlCol="0">
            <a:spAutoFit/>
          </a:bodyPr>
          <a:lstStyle/>
          <a:p>
            <a:r>
              <a:rPr lang="en-US" dirty="0"/>
              <a:t>5D</a:t>
            </a:r>
          </a:p>
        </p:txBody>
      </p:sp>
      <p:sp>
        <p:nvSpPr>
          <p:cNvPr id="7" name="Left Brace 6">
            <a:extLst>
              <a:ext uri="{FF2B5EF4-FFF2-40B4-BE49-F238E27FC236}">
                <a16:creationId xmlns:a16="http://schemas.microsoft.com/office/drawing/2014/main" id="{5D1665FD-6C77-5B44-8BBF-64069045FE27}"/>
              </a:ext>
            </a:extLst>
          </p:cNvPr>
          <p:cNvSpPr/>
          <p:nvPr/>
        </p:nvSpPr>
        <p:spPr bwMode="auto">
          <a:xfrm rot="5400000">
            <a:off x="4199064" y="299650"/>
            <a:ext cx="392830" cy="6096002"/>
          </a:xfrm>
          <a:prstGeom prst="leftBrac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sp>
        <p:nvSpPr>
          <p:cNvPr id="8" name="Left Brace 7">
            <a:extLst>
              <a:ext uri="{FF2B5EF4-FFF2-40B4-BE49-F238E27FC236}">
                <a16:creationId xmlns:a16="http://schemas.microsoft.com/office/drawing/2014/main" id="{EF9BBBB1-5D47-FC47-BC57-506518F1B184}"/>
              </a:ext>
            </a:extLst>
          </p:cNvPr>
          <p:cNvSpPr/>
          <p:nvPr/>
        </p:nvSpPr>
        <p:spPr bwMode="auto">
          <a:xfrm rot="16200000">
            <a:off x="5730669" y="2724865"/>
            <a:ext cx="392830" cy="3032793"/>
          </a:xfrm>
          <a:prstGeom prst="leftBrac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8E451EF6-9316-944E-8E7C-A2F3252DB155}"/>
              </a:ext>
            </a:extLst>
          </p:cNvPr>
          <p:cNvSpPr/>
          <p:nvPr/>
        </p:nvSpPr>
        <p:spPr>
          <a:xfrm>
            <a:off x="2700211" y="4423919"/>
            <a:ext cx="327334" cy="400110"/>
          </a:xfrm>
          <a:prstGeom prst="rect">
            <a:avLst/>
          </a:prstGeom>
        </p:spPr>
        <p:txBody>
          <a:bodyPr wrap="none">
            <a:spAutoFit/>
          </a:bodyPr>
          <a:lstStyle/>
          <a:p>
            <a:r>
              <a:rPr lang="en-US" dirty="0"/>
              <a:t>5</a:t>
            </a:r>
          </a:p>
        </p:txBody>
      </p:sp>
      <p:sp>
        <p:nvSpPr>
          <p:cNvPr id="10" name="Rectangle 9">
            <a:extLst>
              <a:ext uri="{FF2B5EF4-FFF2-40B4-BE49-F238E27FC236}">
                <a16:creationId xmlns:a16="http://schemas.microsoft.com/office/drawing/2014/main" id="{0AEAA4E2-8106-D441-81C6-3D0922A1E299}"/>
              </a:ext>
            </a:extLst>
          </p:cNvPr>
          <p:cNvSpPr/>
          <p:nvPr/>
        </p:nvSpPr>
        <p:spPr>
          <a:xfrm>
            <a:off x="5763417" y="4410477"/>
            <a:ext cx="370614" cy="400110"/>
          </a:xfrm>
          <a:prstGeom prst="rect">
            <a:avLst/>
          </a:prstGeom>
        </p:spPr>
        <p:txBody>
          <a:bodyPr wrap="none">
            <a:spAutoFit/>
          </a:bodyPr>
          <a:lstStyle/>
          <a:p>
            <a:r>
              <a:rPr lang="en-US" dirty="0"/>
              <a:t>D</a:t>
            </a:r>
          </a:p>
        </p:txBody>
      </p:sp>
    </p:spTree>
    <p:extLst>
      <p:ext uri="{BB962C8B-B14F-4D97-AF65-F5344CB8AC3E}">
        <p14:creationId xmlns:p14="http://schemas.microsoft.com/office/powerpoint/2010/main" val="769983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5F763-E496-3D4C-BE54-32E3D2D74073}"/>
              </a:ext>
            </a:extLst>
          </p:cNvPr>
          <p:cNvSpPr>
            <a:spLocks noGrp="1"/>
          </p:cNvSpPr>
          <p:nvPr>
            <p:ph type="title"/>
          </p:nvPr>
        </p:nvSpPr>
        <p:spPr/>
        <p:txBody>
          <a:bodyPr/>
          <a:lstStyle/>
          <a:p>
            <a:r>
              <a:rPr lang="en-US" dirty="0"/>
              <a:t>PE Example – </a:t>
            </a:r>
            <a:r>
              <a:rPr lang="en-US" dirty="0" err="1"/>
              <a:t>Notepad.exe</a:t>
            </a:r>
            <a:endParaRPr lang="en-US" dirty="0"/>
          </a:p>
        </p:txBody>
      </p:sp>
      <p:pic>
        <p:nvPicPr>
          <p:cNvPr id="5" name="Picture 4" descr="A picture containing text&#13;&#10;&#13;&#10;Description automatically generated">
            <a:extLst>
              <a:ext uri="{FF2B5EF4-FFF2-40B4-BE49-F238E27FC236}">
                <a16:creationId xmlns:a16="http://schemas.microsoft.com/office/drawing/2014/main" id="{3B72C6B1-4C5A-8745-9992-D40FB8E3AC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3435"/>
            <a:ext cx="9144000" cy="5271129"/>
          </a:xfrm>
          <a:prstGeom prst="rect">
            <a:avLst/>
          </a:prstGeom>
        </p:spPr>
      </p:pic>
    </p:spTree>
    <p:extLst>
      <p:ext uri="{BB962C8B-B14F-4D97-AF65-F5344CB8AC3E}">
        <p14:creationId xmlns:p14="http://schemas.microsoft.com/office/powerpoint/2010/main" val="1333237050"/>
      </p:ext>
    </p:extLst>
  </p:cSld>
  <p:clrMapOvr>
    <a:masterClrMapping/>
  </p:clrMapOvr>
</p:sld>
</file>

<file path=ppt/theme/theme1.xml><?xml version="1.0" encoding="utf-8"?>
<a:theme xmlns:a="http://schemas.openxmlformats.org/drawingml/2006/main" name="Standard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tandard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4C7013"/>
        </a:dk2>
        <a:lt2>
          <a:srgbClr val="0061B2"/>
        </a:lt2>
        <a:accent1>
          <a:srgbClr val="FEA501"/>
        </a:accent1>
        <a:accent2>
          <a:srgbClr val="C8A058"/>
        </a:accent2>
        <a:accent3>
          <a:srgbClr val="FFFFFF"/>
        </a:accent3>
        <a:accent4>
          <a:srgbClr val="000000"/>
        </a:accent4>
        <a:accent5>
          <a:srgbClr val="FECFAA"/>
        </a:accent5>
        <a:accent6>
          <a:srgbClr val="B5914F"/>
        </a:accent6>
        <a:hlink>
          <a:srgbClr val="C40505"/>
        </a:hlink>
        <a:folHlink>
          <a:srgbClr val="91919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47065</TotalTime>
  <Words>1173</Words>
  <Application>Microsoft Macintosh PowerPoint</Application>
  <PresentationFormat>On-screen Show (4:3)</PresentationFormat>
  <Paragraphs>222</Paragraphs>
  <Slides>46</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Agency FB</vt:lpstr>
      <vt:lpstr>Arial</vt:lpstr>
      <vt:lpstr>Franklin Gothic Book</vt:lpstr>
      <vt:lpstr>Franklin Gothic Medium</vt:lpstr>
      <vt:lpstr>Times</vt:lpstr>
      <vt:lpstr>Verdana</vt:lpstr>
      <vt:lpstr>Verdana</vt:lpstr>
      <vt:lpstr>Wingdings</vt:lpstr>
      <vt:lpstr>Standarddesign</vt:lpstr>
      <vt:lpstr>PowerPoint Presentation</vt:lpstr>
      <vt:lpstr>Introduction</vt:lpstr>
      <vt:lpstr>Introduction</vt:lpstr>
      <vt:lpstr>Introduction</vt:lpstr>
      <vt:lpstr>PowerPoint Presentation</vt:lpstr>
      <vt:lpstr>Introduction</vt:lpstr>
      <vt:lpstr>Overview</vt:lpstr>
      <vt:lpstr>Computer Basics</vt:lpstr>
      <vt:lpstr>PE Example – Notepad.exe</vt:lpstr>
      <vt:lpstr>RAM</vt:lpstr>
      <vt:lpstr>LittleEndian.exe</vt:lpstr>
      <vt:lpstr>Program Basics</vt:lpstr>
      <vt:lpstr>Program Basics</vt:lpstr>
      <vt:lpstr>Program Basics</vt:lpstr>
      <vt:lpstr>Program Basics</vt:lpstr>
      <vt:lpstr>PowerPoint Presentation</vt:lpstr>
      <vt:lpstr>Intel IA-32 Processor </vt:lpstr>
      <vt:lpstr>CPU Registers</vt:lpstr>
      <vt:lpstr>Register Set </vt:lpstr>
      <vt:lpstr>General-purpose Registers  </vt:lpstr>
      <vt:lpstr>Other uses…</vt:lpstr>
      <vt:lpstr>Other uses…</vt:lpstr>
      <vt:lpstr>Segment Registers  </vt:lpstr>
      <vt:lpstr>Segment Registers  </vt:lpstr>
      <vt:lpstr>Segment Registers  </vt:lpstr>
      <vt:lpstr>Segment Registers  </vt:lpstr>
      <vt:lpstr>Status and Control Registers </vt:lpstr>
      <vt:lpstr>Status and Control Registers </vt:lpstr>
      <vt:lpstr>Status and Control Registers </vt:lpstr>
      <vt:lpstr>PowerPoint Presentation</vt:lpstr>
      <vt:lpstr>MOV</vt:lpstr>
      <vt:lpstr>More About Memory Access  </vt:lpstr>
      <vt:lpstr>ADD / SUB  </vt:lpstr>
      <vt:lpstr>INC / DEC  </vt:lpstr>
      <vt:lpstr>Jump </vt:lpstr>
      <vt:lpstr>Jump</vt:lpstr>
      <vt:lpstr>CMP</vt:lpstr>
      <vt:lpstr>PowerPoint Presentation</vt:lpstr>
      <vt:lpstr>The Stack</vt:lpstr>
      <vt:lpstr>PUSH</vt:lpstr>
      <vt:lpstr>POP</vt:lpstr>
      <vt:lpstr>The Stack</vt:lpstr>
      <vt:lpstr>Stack.exe</vt:lpstr>
      <vt:lpstr>Stack.exe</vt:lpstr>
      <vt:lpstr>Stack.exe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quake0day</dc:creator>
  <dc:description>PresentationLoad.com</dc:description>
  <cp:lastModifiedBy>Chen, Si</cp:lastModifiedBy>
  <cp:revision>1120</cp:revision>
  <dcterms:created xsi:type="dcterms:W3CDTF">2011-12-10T02:50:46Z</dcterms:created>
  <dcterms:modified xsi:type="dcterms:W3CDTF">2019-02-19T14:22:13Z</dcterms:modified>
</cp:coreProperties>
</file>