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87" r:id="rId2"/>
    <p:sldId id="939" r:id="rId3"/>
    <p:sldId id="943" r:id="rId4"/>
    <p:sldId id="988" r:id="rId5"/>
    <p:sldId id="987" r:id="rId6"/>
    <p:sldId id="955" r:id="rId7"/>
    <p:sldId id="962" r:id="rId8"/>
    <p:sldId id="957" r:id="rId9"/>
    <p:sldId id="961" r:id="rId10"/>
    <p:sldId id="952" r:id="rId11"/>
    <p:sldId id="963" r:id="rId12"/>
    <p:sldId id="964" r:id="rId13"/>
    <p:sldId id="966" r:id="rId14"/>
    <p:sldId id="932" r:id="rId15"/>
    <p:sldId id="967" r:id="rId16"/>
    <p:sldId id="965" r:id="rId17"/>
    <p:sldId id="933" r:id="rId18"/>
    <p:sldId id="968" r:id="rId19"/>
    <p:sldId id="970" r:id="rId20"/>
    <p:sldId id="969" r:id="rId21"/>
    <p:sldId id="972" r:id="rId22"/>
    <p:sldId id="971" r:id="rId23"/>
    <p:sldId id="978" r:id="rId24"/>
    <p:sldId id="979" r:id="rId25"/>
    <p:sldId id="981" r:id="rId26"/>
    <p:sldId id="980" r:id="rId27"/>
    <p:sldId id="982" r:id="rId28"/>
    <p:sldId id="983" r:id="rId29"/>
    <p:sldId id="976" r:id="rId30"/>
    <p:sldId id="977" r:id="rId31"/>
    <p:sldId id="984" r:id="rId32"/>
    <p:sldId id="985" r:id="rId33"/>
    <p:sldId id="986" r:id="rId34"/>
    <p:sldId id="71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7" autoAdjust="0"/>
    <p:restoredTop sz="83291"/>
  </p:normalViewPr>
  <p:slideViewPr>
    <p:cSldViewPr snapToGrid="0" snapToObjects="1">
      <p:cViewPr varScale="1">
        <p:scale>
          <a:sx n="87" d="100"/>
          <a:sy n="87" d="100"/>
        </p:scale>
        <p:origin x="192" y="2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fld id="{BA9611C0-22CD-3B4D-A545-A25F1CC1E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B238-3B1B-EE4E-BFC2-DF2FE134C0D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57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18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3609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8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5606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05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20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235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01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94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4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4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hybrid-analysis.com/sample/037203d274cb66bad34559c0f426e9e1bf91a048155240581f4aa554be17925c?environmentId=10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575" y="1279972"/>
            <a:ext cx="89884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CSC 49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7</a:t>
            </a:r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/583 Advanced Topics in Computer Security</a:t>
            </a:r>
          </a:p>
          <a:p>
            <a:pPr algn="ctr"/>
            <a:r>
              <a:rPr lang="en-US" altLang="zh-Han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Modern Malware Analysis</a:t>
            </a:r>
          </a:p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Static</a:t>
            </a:r>
            <a:r>
              <a:rPr lang="zh-CN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Analysis:</a:t>
            </a:r>
            <a:r>
              <a:rPr lang="zh-CN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Real-world</a:t>
            </a:r>
            <a:r>
              <a:rPr lang="zh-CN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Case</a:t>
            </a:r>
            <a:r>
              <a:rPr lang="zh-CN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Study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Si Chen (schen@wcupa.edu)</a:t>
            </a:r>
          </a:p>
        </p:txBody>
      </p:sp>
      <p:sp>
        <p:nvSpPr>
          <p:cNvPr id="2" name="Rectangle 1"/>
          <p:cNvSpPr/>
          <p:nvPr/>
        </p:nvSpPr>
        <p:spPr>
          <a:xfrm>
            <a:off x="7696167" y="-144463"/>
            <a:ext cx="14478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" panose="020B0603020102020204"/>
              </a:rPr>
              <a:t>Class</a:t>
            </a:r>
            <a:r>
              <a:rPr lang="en-US" altLang="zh-CN" sz="7200" b="1" dirty="0">
                <a:solidFill>
                  <a:srgbClr val="247793">
                    <a:lumMod val="60000"/>
                    <a:lumOff val="40000"/>
                  </a:srgbClr>
                </a:solidFill>
                <a:latin typeface="Franklin Gothic Book" panose="020B0503020102020204"/>
              </a:rPr>
              <a:t>6</a:t>
            </a:r>
            <a:endParaRPr lang="zh-CN" altLang="en-US" sz="2800" dirty="0"/>
          </a:p>
        </p:txBody>
      </p:sp>
      <p:sp>
        <p:nvSpPr>
          <p:cNvPr id="3" name="AutoShape 8" descr="Image result for programming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6" descr="A picture containing rain, clock, nature, object&#13;&#10;&#13;&#10;Description automatically generated">
            <a:extLst>
              <a:ext uri="{FF2B5EF4-FFF2-40B4-BE49-F238E27FC236}">
                <a16:creationId xmlns:a16="http://schemas.microsoft.com/office/drawing/2014/main" id="{BC0292AE-5682-D341-B3F7-F6CF886DE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00" y="3716402"/>
            <a:ext cx="3290400" cy="21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A082-428C-CC44-932E-4D3E4AB8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B10804-E0A4-D649-B31B-BE95CB3A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889" y="2648572"/>
            <a:ext cx="8524875" cy="43132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Why IAT?</a:t>
            </a:r>
          </a:p>
        </p:txBody>
      </p:sp>
    </p:spTree>
    <p:extLst>
      <p:ext uri="{BB962C8B-B14F-4D97-AF65-F5344CB8AC3E}">
        <p14:creationId xmlns:p14="http://schemas.microsoft.com/office/powerpoint/2010/main" val="339141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7837A-1AF3-B84A-8844-4F8942CA4E6A}"/>
              </a:ext>
            </a:extLst>
          </p:cNvPr>
          <p:cNvSpPr txBox="1"/>
          <p:nvPr/>
        </p:nvSpPr>
        <p:spPr>
          <a:xfrm>
            <a:off x="1719369" y="1535063"/>
            <a:ext cx="4682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</a:t>
            </a:r>
            <a:r>
              <a:rPr lang="en-US" dirty="0" err="1">
                <a:sym typeface="Wingdings" pitchFamily="2" charset="2"/>
              </a:rPr>
              <a:t>CreateFileW</a:t>
            </a:r>
            <a:r>
              <a:rPr lang="en-US" dirty="0">
                <a:sym typeface="Wingdings" pitchFamily="2" charset="2"/>
              </a:rPr>
              <a:t>() --&gt; Call </a:t>
            </a:r>
            <a:r>
              <a:rPr lang="en-US" b="1" dirty="0">
                <a:sym typeface="Wingdings" pitchFamily="2" charset="2"/>
              </a:rPr>
              <a:t>0x01001104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35C9F9-0627-254E-9933-D9C31ED354B2}"/>
              </a:ext>
            </a:extLst>
          </p:cNvPr>
          <p:cNvCxnSpPr>
            <a:cxnSpLocks/>
          </p:cNvCxnSpPr>
          <p:nvPr/>
        </p:nvCxnSpPr>
        <p:spPr bwMode="auto">
          <a:xfrm>
            <a:off x="3512457" y="1933480"/>
            <a:ext cx="1" cy="592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CF8F8F-8855-EE44-BEC6-8957D02CCD6A}"/>
              </a:ext>
            </a:extLst>
          </p:cNvPr>
          <p:cNvSpPr txBox="1"/>
          <p:nvPr/>
        </p:nvSpPr>
        <p:spPr>
          <a:xfrm>
            <a:off x="2892223" y="2572956"/>
            <a:ext cx="1240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IAT Table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19F429-940C-6247-B43E-78E6A1CFB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61168"/>
              </p:ext>
            </p:extLst>
          </p:nvPr>
        </p:nvGraphicFramePr>
        <p:xfrm>
          <a:off x="914400" y="30519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0x7C810CD9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6B318CB-4569-C741-8E01-E6AF6E3310FC}"/>
              </a:ext>
            </a:extLst>
          </p:cNvPr>
          <p:cNvSpPr txBox="1"/>
          <p:nvPr/>
        </p:nvSpPr>
        <p:spPr>
          <a:xfrm>
            <a:off x="3512457" y="202283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3C8A26-4B22-BB41-8B7F-3603F63A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895309"/>
            <a:ext cx="8524875" cy="4313238"/>
          </a:xfrm>
        </p:spPr>
        <p:txBody>
          <a:bodyPr/>
          <a:lstStyle/>
          <a:p>
            <a:r>
              <a:rPr lang="en-US" b="1" dirty="0"/>
              <a:t>Support different Windows Version (9X, 2K, XP, Vista, 7, 8, 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F524A-15F4-654B-BE1C-0FCFA9757CB6}"/>
              </a:ext>
            </a:extLst>
          </p:cNvPr>
          <p:cNvSpPr txBox="1"/>
          <p:nvPr/>
        </p:nvSpPr>
        <p:spPr>
          <a:xfrm>
            <a:off x="546755" y="2572956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XP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852AF5-539D-174B-A77B-D27299587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187014"/>
              </p:ext>
            </p:extLst>
          </p:nvPr>
        </p:nvGraphicFramePr>
        <p:xfrm>
          <a:off x="914400" y="478135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0x7C81FFFF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A4AD50F-3758-7D43-9465-FCDD9A2A5EAC}"/>
              </a:ext>
            </a:extLst>
          </p:cNvPr>
          <p:cNvSpPr txBox="1"/>
          <p:nvPr/>
        </p:nvSpPr>
        <p:spPr>
          <a:xfrm>
            <a:off x="-21190" y="4463208"/>
            <a:ext cx="1520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Windows 7</a:t>
            </a:r>
          </a:p>
        </p:txBody>
      </p:sp>
    </p:spTree>
    <p:extLst>
      <p:ext uri="{BB962C8B-B14F-4D97-AF65-F5344CB8AC3E}">
        <p14:creationId xmlns:p14="http://schemas.microsoft.com/office/powerpoint/2010/main" val="301054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3C8A26-4B22-BB41-8B7F-3603F63A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895309"/>
            <a:ext cx="8524875" cy="4313238"/>
          </a:xfrm>
        </p:spPr>
        <p:txBody>
          <a:bodyPr/>
          <a:lstStyle/>
          <a:p>
            <a:r>
              <a:rPr lang="en-US" b="1" dirty="0"/>
              <a:t>Support DLL Relocation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88D36-593B-574E-B1AB-870809AB5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104900"/>
            <a:ext cx="6527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7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C21F-D3B3-104E-8C02-0CD7903E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Directory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69A33-5EC7-2046-BAD7-179111768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046016"/>
            <a:ext cx="8524875" cy="4313238"/>
          </a:xfrm>
        </p:spPr>
        <p:txBody>
          <a:bodyPr/>
          <a:lstStyle/>
          <a:p>
            <a:r>
              <a:rPr lang="en-US" dirty="0"/>
              <a:t>The Import Directory Table contains entries for every DLL which is loaded by the executable. Each entry contains, among other, Import Lookup Table (ILT) and </a:t>
            </a:r>
            <a:r>
              <a:rPr lang="en-US" b="1" dirty="0">
                <a:solidFill>
                  <a:srgbClr val="FF0000"/>
                </a:solidFill>
              </a:rPr>
              <a:t>Import Address Table (IAT)</a:t>
            </a:r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56D737D-A98E-4040-920B-E68F08369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62" y="2041450"/>
            <a:ext cx="6392874" cy="48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0CF8-9695-6844-8F79-E3AA359F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file imports with </a:t>
            </a:r>
            <a:r>
              <a:rPr lang="en-US" dirty="0" err="1"/>
              <a:t>pefile</a:t>
            </a:r>
            <a:r>
              <a:rPr lang="en-US" dirty="0"/>
              <a:t> library</a:t>
            </a:r>
          </a:p>
        </p:txBody>
      </p:sp>
      <p:pic>
        <p:nvPicPr>
          <p:cNvPr id="7" name="Content Placeholder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3434870-ACC6-B342-AD90-838DB13F4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2" y="2013744"/>
            <a:ext cx="7785100" cy="3263900"/>
          </a:xfrm>
        </p:spPr>
      </p:pic>
    </p:spTree>
    <p:extLst>
      <p:ext uri="{BB962C8B-B14F-4D97-AF65-F5344CB8AC3E}">
        <p14:creationId xmlns:p14="http://schemas.microsoft.com/office/powerpoint/2010/main" val="105343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9930-7B7F-5845-A3A9-38EF5ED7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black background&#13;&#10;&#13;&#10;Description automatically generated">
            <a:extLst>
              <a:ext uri="{FF2B5EF4-FFF2-40B4-BE49-F238E27FC236}">
                <a16:creationId xmlns:a16="http://schemas.microsoft.com/office/drawing/2014/main" id="{5FC936FA-4345-2249-8E82-16FC095F7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27" y="0"/>
            <a:ext cx="2936788" cy="6854343"/>
          </a:xfrm>
        </p:spPr>
      </p:pic>
    </p:spTree>
    <p:extLst>
      <p:ext uri="{BB962C8B-B14F-4D97-AF65-F5344CB8AC3E}">
        <p14:creationId xmlns:p14="http://schemas.microsoft.com/office/powerpoint/2010/main" val="67290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B6B4-D237-3047-A1CF-CA179CAB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 (Export Address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572A3-91E4-054B-84A5-325CE83B9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IAT, EAT data is stored in IMAGE_EXPORT_DIRECTORY</a:t>
            </a:r>
          </a:p>
          <a:p>
            <a:r>
              <a:rPr lang="en-US" dirty="0"/>
              <a:t>EAT contains an RVA that points to an array of pointers to </a:t>
            </a:r>
            <a:r>
              <a:rPr lang="en-US" b="1" dirty="0">
                <a:solidFill>
                  <a:srgbClr val="FF0000"/>
                </a:solidFill>
              </a:rPr>
              <a:t>(RVAs of) the functions in the module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16497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0CF8-9695-6844-8F79-E3AA359F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file export with </a:t>
            </a:r>
            <a:r>
              <a:rPr lang="en-US" dirty="0" err="1"/>
              <a:t>pefile</a:t>
            </a:r>
            <a:r>
              <a:rPr lang="en-US" dirty="0"/>
              <a:t> library</a:t>
            </a:r>
          </a:p>
        </p:txBody>
      </p:sp>
      <p:pic>
        <p:nvPicPr>
          <p:cNvPr id="6" name="Content Placeholder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A9E6A04-1EDE-5B40-A62D-A5F46485E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" y="2216944"/>
            <a:ext cx="7950200" cy="2857500"/>
          </a:xfrm>
        </p:spPr>
      </p:pic>
    </p:spTree>
    <p:extLst>
      <p:ext uri="{BB962C8B-B14F-4D97-AF65-F5344CB8AC3E}">
        <p14:creationId xmlns:p14="http://schemas.microsoft.com/office/powerpoint/2010/main" val="185107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AFA8-6067-0B4A-BDBC-E4F4EEC0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2F3F0-E0EC-B548-8189-E09C56BA7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479F89-3FCC-0243-8A59-4AF52C2C045A}"/>
              </a:ext>
            </a:extLst>
          </p:cNvPr>
          <p:cNvSpPr/>
          <p:nvPr/>
        </p:nvSpPr>
        <p:spPr>
          <a:xfrm>
            <a:off x="1921585" y="2483510"/>
            <a:ext cx="49231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Real-world</a:t>
            </a:r>
            <a:r>
              <a:rPr lang="zh-CN" altLang="en-US" sz="48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48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Case</a:t>
            </a:r>
            <a:r>
              <a:rPr lang="zh-CN" altLang="en-US" sz="48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48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3623871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66D9-FB25-B448-B118-1F1EC0C1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B0A39-ED8E-FB44-BF71-0F01442BE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C00D3-55F5-E645-ACAA-6839719A0CE3}"/>
              </a:ext>
            </a:extLst>
          </p:cNvPr>
          <p:cNvSpPr/>
          <p:nvPr/>
        </p:nvSpPr>
        <p:spPr bwMode="auto">
          <a:xfrm>
            <a:off x="-14288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DA03FA-B011-784F-B14B-9E8144B076D4}"/>
              </a:ext>
            </a:extLst>
          </p:cNvPr>
          <p:cNvSpPr/>
          <p:nvPr/>
        </p:nvSpPr>
        <p:spPr>
          <a:xfrm>
            <a:off x="785191" y="2844225"/>
            <a:ext cx="7573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F7B"/>
                </a:solidFill>
              </a:rPr>
              <a:t>16d6b0e2c77da2776a88dd88c7cfc672</a:t>
            </a:r>
          </a:p>
          <a:p>
            <a:pPr algn="ctr"/>
            <a:r>
              <a:rPr lang="en-US" altLang="zh-CN" sz="1600" dirty="0">
                <a:solidFill>
                  <a:srgbClr val="00FF7B"/>
                </a:solidFill>
              </a:rPr>
              <a:t>(</a:t>
            </a:r>
            <a:r>
              <a:rPr lang="en-US" sz="1600" b="1" dirty="0">
                <a:solidFill>
                  <a:srgbClr val="00FF7B"/>
                </a:solidFill>
              </a:rPr>
              <a:t>Trojan.Win32.Dllhijack.a</a:t>
            </a:r>
            <a:r>
              <a:rPr lang="en-US" altLang="zh-CN" sz="1600" dirty="0">
                <a:solidFill>
                  <a:srgbClr val="00FF7B"/>
                </a:solidFill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931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37E8-4279-C342-872A-6DD25610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PE file (</a:t>
            </a:r>
            <a:r>
              <a:rPr lang="en-US" dirty="0" err="1"/>
              <a:t>Notepad.exe</a:t>
            </a:r>
            <a:r>
              <a:rPr lang="en-US" dirty="0"/>
              <a:t>) into Memory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72E560-1E9E-6D44-8B2D-B6E56C2F2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475" y="715734"/>
            <a:ext cx="5090190" cy="61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00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BA067-4FC2-C744-9D55-84017597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7B"/>
                </a:solidFill>
              </a:rPr>
              <a:t>16d6b0e2c77da2776a88dd88c7cfc672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3EF2CD-951C-8E4E-A8D0-1B0A8FE71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069251"/>
            <a:ext cx="8331200" cy="1117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A731FD-ADE3-494E-84E1-380C04F53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" y="2270179"/>
            <a:ext cx="9144000" cy="44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70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AEBD-0345-4040-B314-5A19FDCF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7B"/>
                </a:solidFill>
              </a:rPr>
              <a:t>16d6b0e2c77da2776a88dd88c7cfc672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8D16DB-71AA-584F-8020-5025775A0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77" y="2654819"/>
            <a:ext cx="6045200" cy="349250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B25332D-C641-DC4A-A295-B233AEE3F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38" y="1069251"/>
            <a:ext cx="8331200" cy="1117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478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5483-BCB2-AA4C-829E-63E9E8C9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7B"/>
                </a:solidFill>
              </a:rPr>
              <a:t>16d6b0e2c77da2776a88dd88c7cfc672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90BD7-E000-B247-9F41-6E57FE881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5087040"/>
            <a:ext cx="8524875" cy="43132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https://www.hybrid-analysis.com/sample/037203d274cb66bad34559c0f426e9e1bf91a048155240581f4aa554be17925c?environmentId=100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5A38A-8D26-E14D-8484-368EBA5A7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355"/>
            <a:ext cx="9144000" cy="18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22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66D9-FB25-B448-B118-1F1EC0C1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B0A39-ED8E-FB44-BF71-0F01442BE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C00D3-55F5-E645-ACAA-6839719A0CE3}"/>
              </a:ext>
            </a:extLst>
          </p:cNvPr>
          <p:cNvSpPr/>
          <p:nvPr/>
        </p:nvSpPr>
        <p:spPr bwMode="auto">
          <a:xfrm>
            <a:off x="-14288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DA03FA-B011-784F-B14B-9E8144B076D4}"/>
              </a:ext>
            </a:extLst>
          </p:cNvPr>
          <p:cNvSpPr/>
          <p:nvPr/>
        </p:nvSpPr>
        <p:spPr>
          <a:xfrm>
            <a:off x="785191" y="2844225"/>
            <a:ext cx="7573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FF7B"/>
                </a:solidFill>
              </a:rPr>
              <a:t>0fd6e3fb1cd5ec397ff3cdbaac39d80c</a:t>
            </a:r>
          </a:p>
        </p:txBody>
      </p:sp>
    </p:spTree>
    <p:extLst>
      <p:ext uri="{BB962C8B-B14F-4D97-AF65-F5344CB8AC3E}">
        <p14:creationId xmlns:p14="http://schemas.microsoft.com/office/powerpoint/2010/main" val="2185848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967C-08E6-BD40-9D02-7F66A3D5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CDD781-B83B-1949-BC1F-637A15AB9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95"/>
            <a:ext cx="4263887" cy="683017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535E6-73D0-D446-93F3-D24E5086C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86" y="1092614"/>
            <a:ext cx="4015961" cy="1028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3CC082-6506-1749-8A23-3EBB07C03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86" y="2629590"/>
            <a:ext cx="4226259" cy="10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68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66D9-FB25-B448-B118-1F1EC0C1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B0A39-ED8E-FB44-BF71-0F01442BE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C00D3-55F5-E645-ACAA-6839719A0CE3}"/>
              </a:ext>
            </a:extLst>
          </p:cNvPr>
          <p:cNvSpPr/>
          <p:nvPr/>
        </p:nvSpPr>
        <p:spPr bwMode="auto">
          <a:xfrm>
            <a:off x="-14288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DA03FA-B011-784F-B14B-9E8144B076D4}"/>
              </a:ext>
            </a:extLst>
          </p:cNvPr>
          <p:cNvSpPr/>
          <p:nvPr/>
        </p:nvSpPr>
        <p:spPr>
          <a:xfrm>
            <a:off x="785191" y="2377085"/>
            <a:ext cx="7573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FF7B"/>
                </a:solidFill>
              </a:rPr>
              <a:t>6a764e4e6db461781d080034aab85aff</a:t>
            </a:r>
          </a:p>
          <a:p>
            <a:pPr algn="ctr"/>
            <a:r>
              <a:rPr lang="en-US" altLang="zh-CN" sz="3200" dirty="0">
                <a:solidFill>
                  <a:srgbClr val="00FF7B"/>
                </a:solidFill>
              </a:rPr>
              <a:t>&amp;</a:t>
            </a:r>
          </a:p>
          <a:p>
            <a:pPr algn="ctr"/>
            <a:r>
              <a:rPr lang="en-US" sz="3200" dirty="0">
                <a:solidFill>
                  <a:srgbClr val="00FF7B"/>
                </a:solidFill>
              </a:rPr>
              <a:t>cc3c6c77e118a83ca0513c25c208832c</a:t>
            </a:r>
          </a:p>
        </p:txBody>
      </p:sp>
    </p:spTree>
    <p:extLst>
      <p:ext uri="{BB962C8B-B14F-4D97-AF65-F5344CB8AC3E}">
        <p14:creationId xmlns:p14="http://schemas.microsoft.com/office/powerpoint/2010/main" val="391220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8334-6751-A544-9B4C-D726FDA1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4A7375-EC8B-684C-B9F4-73645FF4F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3887" cy="68800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2D7E4C-E884-5748-BB08-D544709CB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71" y="0"/>
            <a:ext cx="4896129" cy="451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45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66D9-FB25-B448-B118-1F1EC0C1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B0A39-ED8E-FB44-BF71-0F01442BE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C00D3-55F5-E645-ACAA-6839719A0CE3}"/>
              </a:ext>
            </a:extLst>
          </p:cNvPr>
          <p:cNvSpPr/>
          <p:nvPr/>
        </p:nvSpPr>
        <p:spPr bwMode="auto">
          <a:xfrm>
            <a:off x="-14288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DA03FA-B011-784F-B14B-9E8144B076D4}"/>
              </a:ext>
            </a:extLst>
          </p:cNvPr>
          <p:cNvSpPr/>
          <p:nvPr/>
        </p:nvSpPr>
        <p:spPr>
          <a:xfrm>
            <a:off x="785191" y="2377085"/>
            <a:ext cx="7573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FF7B"/>
                </a:solidFill>
              </a:rPr>
              <a:t>e0bed0b33e7b6183f654f0944b607618</a:t>
            </a:r>
          </a:p>
        </p:txBody>
      </p:sp>
    </p:spTree>
    <p:extLst>
      <p:ext uri="{BB962C8B-B14F-4D97-AF65-F5344CB8AC3E}">
        <p14:creationId xmlns:p14="http://schemas.microsoft.com/office/powerpoint/2010/main" val="3135496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A2D87-5DF2-C84B-A3CE-F4621C27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7B"/>
                </a:solidFill>
              </a:rPr>
              <a:t>e0bed0b33e7b6183f654f0944b607618</a:t>
            </a:r>
            <a:br>
              <a:rPr lang="en-US" dirty="0">
                <a:solidFill>
                  <a:srgbClr val="00FF7B"/>
                </a:solidFill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458E76-1DAB-D24A-ACFE-E2126A124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2407444"/>
            <a:ext cx="8382000" cy="2476500"/>
          </a:xfrm>
        </p:spPr>
      </p:pic>
    </p:spTree>
    <p:extLst>
      <p:ext uri="{BB962C8B-B14F-4D97-AF65-F5344CB8AC3E}">
        <p14:creationId xmlns:p14="http://schemas.microsoft.com/office/powerpoint/2010/main" val="683654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66D9-FB25-B448-B118-1F1EC0C1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B0A39-ED8E-FB44-BF71-0F01442BE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C00D3-55F5-E645-ACAA-6839719A0CE3}"/>
              </a:ext>
            </a:extLst>
          </p:cNvPr>
          <p:cNvSpPr/>
          <p:nvPr/>
        </p:nvSpPr>
        <p:spPr bwMode="auto">
          <a:xfrm>
            <a:off x="-14288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DA03FA-B011-784F-B14B-9E8144B076D4}"/>
              </a:ext>
            </a:extLst>
          </p:cNvPr>
          <p:cNvSpPr/>
          <p:nvPr/>
        </p:nvSpPr>
        <p:spPr>
          <a:xfrm>
            <a:off x="785191" y="2844225"/>
            <a:ext cx="7573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FF7B"/>
                </a:solidFill>
              </a:rPr>
              <a:t>db8199eeb2d75e789df72cd8852a9fbb</a:t>
            </a:r>
          </a:p>
          <a:p>
            <a:pPr algn="ctr"/>
            <a:r>
              <a:rPr lang="en-US" altLang="zh-CN" sz="1600" dirty="0">
                <a:solidFill>
                  <a:srgbClr val="00FF7B"/>
                </a:solidFill>
              </a:rPr>
              <a:t>(Rootkit.Win32.blackken.b)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537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8470-172A-2342-B996-B64966D5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 Header</a:t>
            </a:r>
          </a:p>
        </p:txBody>
      </p:sp>
      <p:pic>
        <p:nvPicPr>
          <p:cNvPr id="6" name="Content Placeholder 5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76551E3E-261B-F545-8363-9FEC81E59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254"/>
            <a:ext cx="5606087" cy="532090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23968D-0818-5542-A7B0-35D84D1D57E9}"/>
              </a:ext>
            </a:extLst>
          </p:cNvPr>
          <p:cNvSpPr/>
          <p:nvPr/>
        </p:nvSpPr>
        <p:spPr>
          <a:xfrm>
            <a:off x="4849317" y="6150114"/>
            <a:ext cx="6753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docs.microsoft.com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-us/windows/desktop/</a:t>
            </a:r>
            <a:r>
              <a:rPr lang="en-US" dirty="0" err="1"/>
              <a:t>api</a:t>
            </a:r>
            <a:r>
              <a:rPr lang="en-US" dirty="0"/>
              <a:t>/</a:t>
            </a:r>
            <a:r>
              <a:rPr lang="en-US" dirty="0" err="1"/>
              <a:t>winnt</a:t>
            </a:r>
            <a:r>
              <a:rPr lang="en-US" dirty="0"/>
              <a:t>/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08FA22-2E01-8443-9FB7-659BA5D46C53}"/>
              </a:ext>
            </a:extLst>
          </p:cNvPr>
          <p:cNvSpPr/>
          <p:nvPr/>
        </p:nvSpPr>
        <p:spPr bwMode="auto">
          <a:xfrm>
            <a:off x="377687" y="3021496"/>
            <a:ext cx="2623930" cy="20872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5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66771-8623-6747-B175-CF608EC8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7B"/>
                </a:solidFill>
              </a:rPr>
              <a:t>db8199eeb2d75e789df72cd8852a9fbb</a:t>
            </a:r>
            <a:br>
              <a:rPr lang="en-US" dirty="0">
                <a:solidFill>
                  <a:srgbClr val="00FF7B"/>
                </a:solidFill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B5B465-A507-6340-94C8-BF300A6C1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481172"/>
            <a:ext cx="8255000" cy="711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324EC4-B4DE-B749-92B6-5AB0E2828ADD}"/>
              </a:ext>
            </a:extLst>
          </p:cNvPr>
          <p:cNvSpPr txBox="1"/>
          <p:nvPr/>
        </p:nvSpPr>
        <p:spPr>
          <a:xfrm>
            <a:off x="173935" y="2864058"/>
            <a:ext cx="8796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claim</a:t>
            </a:r>
            <a:r>
              <a:rPr lang="zh-CN" altLang="en-US" dirty="0"/>
              <a:t> </a:t>
            </a:r>
            <a:r>
              <a:rPr lang="en-US" altLang="zh-CN" dirty="0"/>
              <a:t>correct?</a:t>
            </a:r>
          </a:p>
          <a:p>
            <a:r>
              <a:rPr lang="en-US" b="1" dirty="0"/>
              <a:t>	</a:t>
            </a:r>
            <a:r>
              <a:rPr lang="en-US" altLang="zh-CN" b="1" dirty="0"/>
              <a:t>If</a:t>
            </a:r>
            <a:r>
              <a:rPr lang="zh-CN" altLang="en-US" b="1" dirty="0"/>
              <a:t> </a:t>
            </a:r>
            <a:r>
              <a:rPr lang="en-US" altLang="zh-CN" b="1" dirty="0"/>
              <a:t>two</a:t>
            </a:r>
            <a:r>
              <a:rPr lang="zh-CN" altLang="en-US" b="1" dirty="0"/>
              <a:t> </a:t>
            </a:r>
            <a:r>
              <a:rPr lang="en-US" altLang="zh-CN" b="1" dirty="0"/>
              <a:t>export</a:t>
            </a:r>
            <a:r>
              <a:rPr lang="zh-CN" altLang="en-US" b="1" dirty="0"/>
              <a:t> </a:t>
            </a:r>
            <a:r>
              <a:rPr lang="en-US" altLang="zh-CN" b="1" dirty="0"/>
              <a:t>functions</a:t>
            </a:r>
            <a:r>
              <a:rPr lang="zh-CN" altLang="en-US" b="1" dirty="0"/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share</a:t>
            </a:r>
            <a:r>
              <a:rPr lang="zh-CN" altLang="en-US" b="1" dirty="0"/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the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same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address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en-US" altLang="zh-CN" b="1" dirty="0"/>
              <a:t>it’s</a:t>
            </a:r>
            <a:r>
              <a:rPr lang="zh-CN" altLang="en-US" b="1" dirty="0"/>
              <a:t> </a:t>
            </a:r>
            <a:r>
              <a:rPr lang="en-US" altLang="zh-CN" b="1" dirty="0"/>
              <a:t>a</a:t>
            </a:r>
            <a:r>
              <a:rPr lang="zh-CN" altLang="en-US" b="1" dirty="0"/>
              <a:t> </a:t>
            </a:r>
            <a:r>
              <a:rPr lang="en-US" altLang="zh-CN" b="1" dirty="0"/>
              <a:t>malware.</a:t>
            </a:r>
            <a:r>
              <a:rPr lang="zh-CN" altLang="en-US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4812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66D9-FB25-B448-B118-1F1EC0C1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B0A39-ED8E-FB44-BF71-0F01442BE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C00D3-55F5-E645-ACAA-6839719A0CE3}"/>
              </a:ext>
            </a:extLst>
          </p:cNvPr>
          <p:cNvSpPr/>
          <p:nvPr/>
        </p:nvSpPr>
        <p:spPr bwMode="auto">
          <a:xfrm>
            <a:off x="-14288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DA03FA-B011-784F-B14B-9E8144B076D4}"/>
              </a:ext>
            </a:extLst>
          </p:cNvPr>
          <p:cNvSpPr/>
          <p:nvPr/>
        </p:nvSpPr>
        <p:spPr>
          <a:xfrm>
            <a:off x="785191" y="2377085"/>
            <a:ext cx="7573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FF7B"/>
                </a:solidFill>
              </a:rPr>
              <a:t>1c1131112db91382b9d8b46115045097</a:t>
            </a:r>
          </a:p>
        </p:txBody>
      </p:sp>
    </p:spTree>
    <p:extLst>
      <p:ext uri="{BB962C8B-B14F-4D97-AF65-F5344CB8AC3E}">
        <p14:creationId xmlns:p14="http://schemas.microsoft.com/office/powerpoint/2010/main" val="969171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A960-1384-AE4D-88F2-B8374E9D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7B"/>
                </a:solidFill>
              </a:rPr>
              <a:t>1c1131112db91382b9d8b46115045097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774C92-4407-884C-BA87-7B3B25807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" y="3080544"/>
            <a:ext cx="8128000" cy="1130300"/>
          </a:xfrm>
        </p:spPr>
      </p:pic>
    </p:spTree>
    <p:extLst>
      <p:ext uri="{BB962C8B-B14F-4D97-AF65-F5344CB8AC3E}">
        <p14:creationId xmlns:p14="http://schemas.microsoft.com/office/powerpoint/2010/main" val="1075869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0408B-ABE8-5442-8EB3-FE5BFD25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Lab1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95995-C460-3F4E-A1CE-8538883AB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Create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own</a:t>
            </a:r>
            <a:r>
              <a:rPr lang="zh-CN" altLang="en-US" dirty="0"/>
              <a:t> </a:t>
            </a:r>
            <a:r>
              <a:rPr lang="en-US" altLang="zh-CN" dirty="0"/>
              <a:t>anti-malware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heuristic</a:t>
            </a:r>
            <a:r>
              <a:rPr lang="zh-CN" altLang="en-US" dirty="0"/>
              <a:t> </a:t>
            </a:r>
            <a:r>
              <a:rPr lang="en-US" altLang="zh-CN" dirty="0"/>
              <a:t>analysis.</a:t>
            </a:r>
          </a:p>
          <a:p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course</a:t>
            </a:r>
            <a:r>
              <a:rPr lang="zh-CN" altLang="en-US" dirty="0"/>
              <a:t> </a:t>
            </a:r>
            <a:r>
              <a:rPr lang="en-US" altLang="zh-CN" dirty="0"/>
              <a:t>website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31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307988" y="2373119"/>
            <a:ext cx="2420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</p:txBody>
      </p:sp>
      <p:pic>
        <p:nvPicPr>
          <p:cNvPr id="5" name="Picture 9" descr="imgr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11" y="3385498"/>
            <a:ext cx="1662089" cy="16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7E70-2B28-C64A-B10D-AB4C1F62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434E24-AC27-B74E-BB39-9CDD4D608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65" y="101600"/>
            <a:ext cx="7177314" cy="6756400"/>
          </a:xfrm>
        </p:spPr>
      </p:pic>
    </p:spTree>
    <p:extLst>
      <p:ext uri="{BB962C8B-B14F-4D97-AF65-F5344CB8AC3E}">
        <p14:creationId xmlns:p14="http://schemas.microsoft.com/office/powerpoint/2010/main" val="280106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BF30-D9D7-3C44-9F51-FE819D0B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 Header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5786B-CFFF-3C48-88CF-864C67C8C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EC5AC-2779-AB49-B180-C78CEEDA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43" y="1055687"/>
            <a:ext cx="6938985" cy="520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4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6201-B0CE-AD4A-8600-F87CA7BB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3ABB-3CD0-DC48-9641-D3ED17C3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73F0F-76ED-D04A-B644-AE66A8B7AA8F}"/>
              </a:ext>
            </a:extLst>
          </p:cNvPr>
          <p:cNvSpPr/>
          <p:nvPr/>
        </p:nvSpPr>
        <p:spPr>
          <a:xfrm>
            <a:off x="1936931" y="2582902"/>
            <a:ext cx="562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IAT (Import Address Table)</a:t>
            </a:r>
          </a:p>
        </p:txBody>
      </p:sp>
    </p:spTree>
    <p:extLst>
      <p:ext uri="{BB962C8B-B14F-4D97-AF65-F5344CB8AC3E}">
        <p14:creationId xmlns:p14="http://schemas.microsoft.com/office/powerpoint/2010/main" val="271810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C7BE-6F78-CB41-813E-72F52872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up IAT Table with </a:t>
            </a:r>
            <a:r>
              <a:rPr lang="en-US" dirty="0" err="1"/>
              <a:t>PEview</a:t>
            </a:r>
            <a:endParaRPr lang="en-US" dirty="0"/>
          </a:p>
        </p:txBody>
      </p:sp>
      <p:pic>
        <p:nvPicPr>
          <p:cNvPr id="5" name="Content Placeholder 4" descr="A screenshot of a computer&#13;&#10;&#13;&#10;Description automatically generated">
            <a:extLst>
              <a:ext uri="{FF2B5EF4-FFF2-40B4-BE49-F238E27FC236}">
                <a16:creationId xmlns:a16="http://schemas.microsoft.com/office/drawing/2014/main" id="{50AF2BC8-F9AF-0149-B827-BD4E3EEFA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3" y="702586"/>
            <a:ext cx="8132482" cy="6155413"/>
          </a:xfrm>
        </p:spPr>
      </p:pic>
    </p:spTree>
    <p:extLst>
      <p:ext uri="{BB962C8B-B14F-4D97-AF65-F5344CB8AC3E}">
        <p14:creationId xmlns:p14="http://schemas.microsoft.com/office/powerpoint/2010/main" val="56182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DF57-88AD-7C4A-A836-CBE6897A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Load DLL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A55DA-9571-5446-A9FC-2F4FAF0E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1081571"/>
            <a:ext cx="8524875" cy="4313238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Implicit Linking (</a:t>
            </a:r>
            <a:r>
              <a:rPr lang="en-US" b="1" dirty="0">
                <a:solidFill>
                  <a:srgbClr val="FF0000"/>
                </a:solidFill>
              </a:rPr>
              <a:t>load-time</a:t>
            </a:r>
            <a:r>
              <a:rPr lang="en-US" b="1" dirty="0"/>
              <a:t> dynamic linking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operating system loads the DLL when the executable using it is loaded.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F4FB4-6D5D-B04B-BD48-68D0CE1B38E1}"/>
              </a:ext>
            </a:extLst>
          </p:cNvPr>
          <p:cNvSpPr/>
          <p:nvPr/>
        </p:nvSpPr>
        <p:spPr>
          <a:xfrm>
            <a:off x="121103" y="982422"/>
            <a:ext cx="7506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An executable file links to (or loads) a DLL in one of two ways: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0C58C-E28D-494D-976E-E77C26087D2F}"/>
              </a:ext>
            </a:extLst>
          </p:cNvPr>
          <p:cNvSpPr txBox="1"/>
          <p:nvPr/>
        </p:nvSpPr>
        <p:spPr>
          <a:xfrm>
            <a:off x="6242441" y="1615654"/>
            <a:ext cx="2083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IAT Table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8D645E6-807E-934D-A940-E2C5A5279C9D}"/>
              </a:ext>
            </a:extLst>
          </p:cNvPr>
          <p:cNvSpPr/>
          <p:nvPr/>
        </p:nvSpPr>
        <p:spPr bwMode="auto">
          <a:xfrm>
            <a:off x="5836628" y="1780750"/>
            <a:ext cx="400588" cy="3905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3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Implicit Linking and IAT (Import Address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4987-48D6-AB4A-A218-BC723167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1147352"/>
            <a:ext cx="8524875" cy="4313238"/>
          </a:xfrm>
        </p:spPr>
        <p:txBody>
          <a:bodyPr/>
          <a:lstStyle/>
          <a:p>
            <a:r>
              <a:rPr lang="en-US" sz="1600" dirty="0" err="1"/>
              <a:t>Notepad.exe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Call </a:t>
            </a:r>
            <a:r>
              <a:rPr lang="en-US" sz="1600" dirty="0" err="1">
                <a:sym typeface="Wingdings" pitchFamily="2" charset="2"/>
              </a:rPr>
              <a:t>CreateFileW</a:t>
            </a:r>
            <a:r>
              <a:rPr lang="en-US" sz="1600" dirty="0">
                <a:sym typeface="Wingdings" pitchFamily="2" charset="2"/>
              </a:rPr>
              <a:t>()  Call </a:t>
            </a:r>
            <a:r>
              <a:rPr lang="en-US" sz="1600" b="1" dirty="0">
                <a:sym typeface="Wingdings" pitchFamily="2" charset="2"/>
              </a:rPr>
              <a:t>0x01001104</a:t>
            </a:r>
            <a:r>
              <a:rPr lang="en-US" sz="1600" dirty="0">
                <a:sym typeface="Wingdings" pitchFamily="2" charset="2"/>
              </a:rPr>
              <a:t>  Call 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0x7C810CD9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7837A-1AF3-B84A-8844-4F8942CA4E6A}"/>
              </a:ext>
            </a:extLst>
          </p:cNvPr>
          <p:cNvSpPr txBox="1"/>
          <p:nvPr/>
        </p:nvSpPr>
        <p:spPr>
          <a:xfrm>
            <a:off x="2460268" y="1509785"/>
            <a:ext cx="2111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</a:t>
            </a:r>
            <a:r>
              <a:rPr lang="en-US" b="1" dirty="0">
                <a:sym typeface="Wingdings" pitchFamily="2" charset="2"/>
              </a:rPr>
              <a:t>0x01001104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35C9F9-0627-254E-9933-D9C31ED354B2}"/>
              </a:ext>
            </a:extLst>
          </p:cNvPr>
          <p:cNvCxnSpPr>
            <a:cxnSpLocks/>
          </p:cNvCxnSpPr>
          <p:nvPr/>
        </p:nvCxnSpPr>
        <p:spPr bwMode="auto">
          <a:xfrm>
            <a:off x="3512457" y="1933480"/>
            <a:ext cx="1" cy="592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CF8F8F-8855-EE44-BEC6-8957D02CCD6A}"/>
              </a:ext>
            </a:extLst>
          </p:cNvPr>
          <p:cNvSpPr txBox="1"/>
          <p:nvPr/>
        </p:nvSpPr>
        <p:spPr>
          <a:xfrm>
            <a:off x="2892223" y="2572956"/>
            <a:ext cx="1240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IAT Table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19F429-940C-6247-B43E-78E6A1CFB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25101"/>
              </p:ext>
            </p:extLst>
          </p:nvPr>
        </p:nvGraphicFramePr>
        <p:xfrm>
          <a:off x="914400" y="30519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0x7C810CD9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28AE38E-687E-0147-BA19-FE776709B56E}"/>
              </a:ext>
            </a:extLst>
          </p:cNvPr>
          <p:cNvSpPr/>
          <p:nvPr/>
        </p:nvSpPr>
        <p:spPr>
          <a:xfrm>
            <a:off x="641784" y="4832112"/>
            <a:ext cx="765768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When the application was first compiled, it was designed so that all API calls will </a:t>
            </a:r>
            <a:r>
              <a:rPr lang="en-US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NOT</a:t>
            </a: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</a:rPr>
              <a:t> use 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direct hardcoded addresses 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but rather work through a function pointer.</a:t>
            </a:r>
          </a:p>
          <a:p>
            <a:endParaRPr lang="en-US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This was accomplished through the use of 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an import address table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. This is </a:t>
            </a: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</a:rPr>
              <a:t>a table of function pointers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filled in by the windows loader as the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dlls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are loaded. 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B318CB-4569-C741-8E01-E6AF6E3310FC}"/>
              </a:ext>
            </a:extLst>
          </p:cNvPr>
          <p:cNvSpPr txBox="1"/>
          <p:nvPr/>
        </p:nvSpPr>
        <p:spPr>
          <a:xfrm>
            <a:off x="3512457" y="202283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up</a:t>
            </a:r>
          </a:p>
        </p:txBody>
      </p:sp>
    </p:spTree>
    <p:extLst>
      <p:ext uri="{BB962C8B-B14F-4D97-AF65-F5344CB8AC3E}">
        <p14:creationId xmlns:p14="http://schemas.microsoft.com/office/powerpoint/2010/main" val="190883769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47047</TotalTime>
  <Words>463</Words>
  <Application>Microsoft Macintosh PowerPoint</Application>
  <PresentationFormat>On-screen Show (4:3)</PresentationFormat>
  <Paragraphs>95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Agency FB</vt:lpstr>
      <vt:lpstr>Arial</vt:lpstr>
      <vt:lpstr>Franklin Gothic Book</vt:lpstr>
      <vt:lpstr>Franklin Gothic Medium</vt:lpstr>
      <vt:lpstr>Times New Roman</vt:lpstr>
      <vt:lpstr>verdana</vt:lpstr>
      <vt:lpstr>Wingdings</vt:lpstr>
      <vt:lpstr>Standarddesign</vt:lpstr>
      <vt:lpstr>PowerPoint Presentation</vt:lpstr>
      <vt:lpstr>Load PE file (Notepad.exe) into Memory</vt:lpstr>
      <vt:lpstr>NT Header</vt:lpstr>
      <vt:lpstr>PowerPoint Presentation</vt:lpstr>
      <vt:lpstr>PE Header Structure</vt:lpstr>
      <vt:lpstr>PowerPoint Presentation</vt:lpstr>
      <vt:lpstr>Look up IAT Table with PEview</vt:lpstr>
      <vt:lpstr>Two ways to Load DLL</vt:lpstr>
      <vt:lpstr>Implicit Linking and IAT (Import Address Table)</vt:lpstr>
      <vt:lpstr>IAT (Import Address Table)</vt:lpstr>
      <vt:lpstr>IAT (Import Address Table)</vt:lpstr>
      <vt:lpstr>IAT (Import Address Table)</vt:lpstr>
      <vt:lpstr>Import Directory Table</vt:lpstr>
      <vt:lpstr>Inspecting file imports with pefile library</vt:lpstr>
      <vt:lpstr>PowerPoint Presentation</vt:lpstr>
      <vt:lpstr>EAT (Export Address Table)</vt:lpstr>
      <vt:lpstr>Inspecting file export with pefile library</vt:lpstr>
      <vt:lpstr>PowerPoint Presentation</vt:lpstr>
      <vt:lpstr>PowerPoint Presentation</vt:lpstr>
      <vt:lpstr>16d6b0e2c77da2776a88dd88c7cfc672</vt:lpstr>
      <vt:lpstr>16d6b0e2c77da2776a88dd88c7cfc672</vt:lpstr>
      <vt:lpstr>16d6b0e2c77da2776a88dd88c7cfc672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e0bed0b33e7b6183f654f0944b607618 </vt:lpstr>
      <vt:lpstr>PowerPoint Presentation</vt:lpstr>
      <vt:lpstr>db8199eeb2d75e789df72cd8852a9fbb </vt:lpstr>
      <vt:lpstr>PowerPoint Presentation</vt:lpstr>
      <vt:lpstr>1c1131112db91382b9d8b46115045097</vt:lpstr>
      <vt:lpstr>Lab1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quake0day</dc:creator>
  <dc:description>PresentationLoad.com</dc:description>
  <cp:lastModifiedBy>Chen, Si</cp:lastModifiedBy>
  <cp:revision>1088</cp:revision>
  <dcterms:created xsi:type="dcterms:W3CDTF">2011-12-10T02:50:46Z</dcterms:created>
  <dcterms:modified xsi:type="dcterms:W3CDTF">2019-02-07T21:11:48Z</dcterms:modified>
</cp:coreProperties>
</file>