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87" r:id="rId2"/>
    <p:sldId id="773" r:id="rId3"/>
    <p:sldId id="936" r:id="rId4"/>
    <p:sldId id="937" r:id="rId5"/>
    <p:sldId id="939" r:id="rId6"/>
    <p:sldId id="938" r:id="rId7"/>
    <p:sldId id="941" r:id="rId8"/>
    <p:sldId id="942" r:id="rId9"/>
    <p:sldId id="943" r:id="rId10"/>
    <p:sldId id="944" r:id="rId11"/>
    <p:sldId id="945" r:id="rId12"/>
    <p:sldId id="946" r:id="rId13"/>
    <p:sldId id="948" r:id="rId14"/>
    <p:sldId id="949" r:id="rId15"/>
    <p:sldId id="951" r:id="rId16"/>
    <p:sldId id="950" r:id="rId17"/>
    <p:sldId id="934" r:id="rId18"/>
    <p:sldId id="955" r:id="rId19"/>
    <p:sldId id="953" r:id="rId20"/>
    <p:sldId id="915" r:id="rId21"/>
    <p:sldId id="954" r:id="rId22"/>
    <p:sldId id="914" r:id="rId23"/>
    <p:sldId id="916" r:id="rId24"/>
    <p:sldId id="958" r:id="rId25"/>
    <p:sldId id="956" r:id="rId26"/>
    <p:sldId id="959" r:id="rId27"/>
    <p:sldId id="957" r:id="rId28"/>
    <p:sldId id="960" r:id="rId29"/>
    <p:sldId id="961" r:id="rId30"/>
    <p:sldId id="952" r:id="rId31"/>
    <p:sldId id="963" r:id="rId32"/>
    <p:sldId id="964" r:id="rId33"/>
    <p:sldId id="962" r:id="rId34"/>
    <p:sldId id="966" r:id="rId35"/>
    <p:sldId id="932" r:id="rId36"/>
    <p:sldId id="967" r:id="rId37"/>
    <p:sldId id="965" r:id="rId38"/>
    <p:sldId id="933" r:id="rId39"/>
    <p:sldId id="923" r:id="rId40"/>
    <p:sldId id="924" r:id="rId41"/>
    <p:sldId id="925" r:id="rId42"/>
    <p:sldId id="921" r:id="rId43"/>
    <p:sldId id="931" r:id="rId44"/>
    <p:sldId id="922" r:id="rId45"/>
    <p:sldId id="782" r:id="rId46"/>
    <p:sldId id="71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83279"/>
  </p:normalViewPr>
  <p:slideViewPr>
    <p:cSldViewPr snapToGrid="0" snapToObjects="1">
      <p:cViewPr varScale="1">
        <p:scale>
          <a:sx n="135" d="100"/>
          <a:sy n="135" d="100"/>
        </p:scale>
        <p:origin x="168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3728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609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4183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5791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5606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7652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42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4297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consoles.com/online-emulators/do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PE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Format (2): NT Header, IAT, EAT</a:t>
            </a:r>
            <a:endParaRPr lang="en-US" altLang="en-US" sz="2400" b="1" dirty="0">
              <a:solidFill>
                <a:schemeClr val="bg1"/>
              </a:solidFill>
              <a:latin typeface="Agency FB" panose="020B0503020202020204" pitchFamily="34" charset="0"/>
              <a:ea typeface="Calibri" charset="0"/>
              <a:cs typeface="Calibri" charset="0"/>
              <a:sym typeface="Arial" charset="0"/>
            </a:endParaRP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6167" y="-144463"/>
            <a:ext cx="1447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5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1C5A-49C6-0E4D-B3A4-3014AAC9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 Header</a:t>
            </a:r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D335CF66-C6A1-664E-BBC7-B9747EF4E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" y="1658144"/>
            <a:ext cx="8064500" cy="3975100"/>
          </a:xfrm>
        </p:spPr>
      </p:pic>
    </p:spTree>
    <p:extLst>
      <p:ext uri="{BB962C8B-B14F-4D97-AF65-F5344CB8AC3E}">
        <p14:creationId xmlns:p14="http://schemas.microsoft.com/office/powerpoint/2010/main" val="76576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3AD-F912-2F4C-A1CC-3BE7D4ED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A004F9-CA5D-354F-90D8-1FECF3288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62154"/>
              </p:ext>
            </p:extLst>
          </p:nvPr>
        </p:nvGraphicFramePr>
        <p:xfrm>
          <a:off x="1384091" y="447631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613298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8435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Privilege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2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.text/.code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Executable,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8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Non-Executable, read/write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.resource/.</a:t>
                      </a:r>
                      <a:r>
                        <a:rPr lang="en-US" dirty="0" err="1"/>
                        <a:t>rsrc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Non-Executable,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772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F5B8D85-045F-2648-B83B-E98728B9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91" y="1001808"/>
            <a:ext cx="2398600" cy="32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3AD-F912-2F4C-A1CC-3BE7D4ED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96832DB-D446-D14B-9969-093646237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749300"/>
            <a:ext cx="7291327" cy="59693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EFEAF0-5291-3646-B303-5B0354A6FC7C}"/>
              </a:ext>
            </a:extLst>
          </p:cNvPr>
          <p:cNvSpPr/>
          <p:nvPr/>
        </p:nvSpPr>
        <p:spPr bwMode="auto">
          <a:xfrm>
            <a:off x="1289154" y="4182256"/>
            <a:ext cx="1214203" cy="22485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FA2F6-1349-9742-A909-F31B3B590229}"/>
              </a:ext>
            </a:extLst>
          </p:cNvPr>
          <p:cNvSpPr/>
          <p:nvPr/>
        </p:nvSpPr>
        <p:spPr bwMode="auto">
          <a:xfrm>
            <a:off x="1125650" y="4559508"/>
            <a:ext cx="1377707" cy="22485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B8DEE-0484-E74E-88B4-CCBD9D9E85C1}"/>
              </a:ext>
            </a:extLst>
          </p:cNvPr>
          <p:cNvSpPr/>
          <p:nvPr/>
        </p:nvSpPr>
        <p:spPr bwMode="auto">
          <a:xfrm>
            <a:off x="1125650" y="4784360"/>
            <a:ext cx="1377707" cy="22485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EACBEB-58D7-1F47-98A2-CB3DC6FB00BC}"/>
              </a:ext>
            </a:extLst>
          </p:cNvPr>
          <p:cNvSpPr/>
          <p:nvPr/>
        </p:nvSpPr>
        <p:spPr bwMode="auto">
          <a:xfrm>
            <a:off x="1125650" y="5931317"/>
            <a:ext cx="1467648" cy="22485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8D400-C478-A44B-A9B0-1E116C127663}"/>
              </a:ext>
            </a:extLst>
          </p:cNvPr>
          <p:cNvSpPr/>
          <p:nvPr/>
        </p:nvSpPr>
        <p:spPr bwMode="auto">
          <a:xfrm>
            <a:off x="1125650" y="5009212"/>
            <a:ext cx="1557589" cy="22485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3D99-C070-A84C-84DE-68BB94F2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DCFDE9-64B8-E448-AE38-20E3EC610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53247"/>
              </p:ext>
            </p:extLst>
          </p:nvPr>
        </p:nvGraphicFramePr>
        <p:xfrm>
          <a:off x="160597" y="898448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336344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1755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2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VirtualSize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total size of the section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loaded into memory, in bytes.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8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VirtualAddress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address of the first byte of the section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loaded into memory (RVA)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6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SizeOfRaw</a:t>
                      </a:r>
                      <a:r>
                        <a:rPr lang="en-US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size of the section data on disk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bytes.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7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PointerToRawData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address of the first byte of the section on disk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characteristics of the image.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503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93D4AA-E675-CF4A-8C58-AED16704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35" y="898448"/>
            <a:ext cx="2841665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8D553A-8B6E-C640-8C77-B0B88E2D5034}"/>
              </a:ext>
            </a:extLst>
          </p:cNvPr>
          <p:cNvSpPr/>
          <p:nvPr/>
        </p:nvSpPr>
        <p:spPr>
          <a:xfrm>
            <a:off x="2474079" y="5740737"/>
            <a:ext cx="6669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-us/windows/desktop/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winnt</a:t>
            </a:r>
            <a:r>
              <a:rPr lang="en-US" dirty="0"/>
              <a:t>/ns-</a:t>
            </a:r>
            <a:r>
              <a:rPr lang="en-US" dirty="0" err="1"/>
              <a:t>winnt</a:t>
            </a:r>
            <a:r>
              <a:rPr lang="en-US" dirty="0"/>
              <a:t>-_</a:t>
            </a:r>
            <a:r>
              <a:rPr lang="en-US" dirty="0" err="1"/>
              <a:t>image_section_header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9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3767-FD55-0C40-892D-ADE09068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pic>
        <p:nvPicPr>
          <p:cNvPr id="5" name="Content Placeholder 4" descr="A blue and white text&#13;&#10;&#13;&#10;Description automatically generated">
            <a:extLst>
              <a:ext uri="{FF2B5EF4-FFF2-40B4-BE49-F238E27FC236}">
                <a16:creationId xmlns:a16="http://schemas.microsoft.com/office/drawing/2014/main" id="{1586691D-C21B-A140-B471-C80DB3D19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820194"/>
            <a:ext cx="7874000" cy="1651000"/>
          </a:xfrm>
        </p:spPr>
      </p:pic>
    </p:spTree>
    <p:extLst>
      <p:ext uri="{BB962C8B-B14F-4D97-AF65-F5344CB8AC3E}">
        <p14:creationId xmlns:p14="http://schemas.microsoft.com/office/powerpoint/2010/main" val="230620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34B8-35DE-FC42-98C1-97ECD50F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PE Header Information in Linux</a:t>
            </a:r>
          </a:p>
        </p:txBody>
      </p:sp>
      <p:pic>
        <p:nvPicPr>
          <p:cNvPr id="5" name="Content Placeholder 4" descr="A close up of a screen&#13;&#10;&#13;&#10;Description automatically generated">
            <a:extLst>
              <a:ext uri="{FF2B5EF4-FFF2-40B4-BE49-F238E27FC236}">
                <a16:creationId xmlns:a16="http://schemas.microsoft.com/office/drawing/2014/main" id="{81FED693-63B4-F649-BB06-BADCCF7C1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" y="1223915"/>
            <a:ext cx="8844816" cy="1028131"/>
          </a:xfrm>
        </p:spPr>
      </p:pic>
      <p:pic>
        <p:nvPicPr>
          <p:cNvPr id="7" name="Picture 6" descr="A close up of text on a black background&#13;&#10;&#13;&#10;Description automatically generated">
            <a:extLst>
              <a:ext uri="{FF2B5EF4-FFF2-40B4-BE49-F238E27FC236}">
                <a16:creationId xmlns:a16="http://schemas.microsoft.com/office/drawing/2014/main" id="{8B257BFB-88B1-264D-A912-94D65FFA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251"/>
            <a:ext cx="9144000" cy="10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0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9BF0-6B95-354E-8B3E-7EE65411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PE Header Information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CCA1009-BB01-644C-B79B-7AA5C2823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4" y="745551"/>
            <a:ext cx="8520112" cy="6052365"/>
          </a:xfrm>
        </p:spPr>
      </p:pic>
    </p:spTree>
    <p:extLst>
      <p:ext uri="{BB962C8B-B14F-4D97-AF65-F5344CB8AC3E}">
        <p14:creationId xmlns:p14="http://schemas.microsoft.com/office/powerpoint/2010/main" val="72349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99EA-E911-4846-AF71-FC1092B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PE Section Table and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5E4B-F3CA-8C4F-BF3B-9B2A4221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hub.docker.com</a:t>
            </a:r>
            <a:r>
              <a:rPr lang="en-US" dirty="0"/>
              <a:t>/r/</a:t>
            </a:r>
            <a:r>
              <a:rPr lang="en-US" dirty="0" err="1"/>
              <a:t>remnux</a:t>
            </a:r>
            <a:r>
              <a:rPr lang="en-US" dirty="0"/>
              <a:t>/</a:t>
            </a:r>
            <a:r>
              <a:rPr lang="en-US" dirty="0" err="1"/>
              <a:t>pescanner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7239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936931" y="2582902"/>
            <a:ext cx="562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</p:txBody>
      </p:sp>
    </p:spTree>
    <p:extLst>
      <p:ext uri="{BB962C8B-B14F-4D97-AF65-F5344CB8AC3E}">
        <p14:creationId xmlns:p14="http://schemas.microsoft.com/office/powerpoint/2010/main" val="271810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FA5D5-C0DC-E743-8CFC-444589BF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the concept of DLL (Dynamic Link Library) </a:t>
            </a:r>
            <a:r>
              <a:rPr lang="en-US" b="1" dirty="0">
                <a:solidFill>
                  <a:srgbClr val="FF0000"/>
                </a:solidFill>
              </a:rPr>
              <a:t>again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4723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8262-025D-4541-8598-5F7CCA4C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Executable (PE) 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8732-EB9B-914E-80F8-E7DA6C5E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957347"/>
            <a:ext cx="8524875" cy="4313238"/>
          </a:xfrm>
        </p:spPr>
        <p:txBody>
          <a:bodyPr/>
          <a:lstStyle/>
          <a:p>
            <a:r>
              <a:rPr lang="en-US" dirty="0"/>
              <a:t>A Portable Executable (</a:t>
            </a:r>
            <a:r>
              <a:rPr lang="en-US" b="1" dirty="0"/>
              <a:t>PE</a:t>
            </a:r>
            <a:r>
              <a:rPr lang="en-US" dirty="0"/>
              <a:t>) </a:t>
            </a:r>
            <a:r>
              <a:rPr lang="en-US" b="1" dirty="0"/>
              <a:t>file</a:t>
            </a:r>
            <a:r>
              <a:rPr lang="en-US" dirty="0"/>
              <a:t> is the standard binary </a:t>
            </a:r>
            <a:r>
              <a:rPr lang="en-US" b="1" dirty="0"/>
              <a:t>file</a:t>
            </a:r>
            <a:r>
              <a:rPr lang="en-US" dirty="0"/>
              <a:t> format for an </a:t>
            </a:r>
            <a:r>
              <a:rPr lang="en-US" b="1" dirty="0">
                <a:solidFill>
                  <a:srgbClr val="FF0000"/>
                </a:solidFill>
              </a:rPr>
              <a:t>Executable (.exe) or DLL</a:t>
            </a:r>
            <a:r>
              <a:rPr lang="en-US" dirty="0"/>
              <a:t> under Windows NT, Windows 95, and Win32.</a:t>
            </a:r>
          </a:p>
          <a:p>
            <a:r>
              <a:rPr lang="en-US" dirty="0"/>
              <a:t>Derived from COFF (Common Object File Format) in UNIX platform, and it is not really “portable”.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8F39-0B97-D843-B139-BBD03E90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55" y="2980509"/>
            <a:ext cx="2398600" cy="322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8BE74D-A38D-5B47-84B1-AE1D1C312F66}"/>
              </a:ext>
            </a:extLst>
          </p:cNvPr>
          <p:cNvSpPr/>
          <p:nvPr/>
        </p:nvSpPr>
        <p:spPr bwMode="auto">
          <a:xfrm>
            <a:off x="686820" y="2769600"/>
            <a:ext cx="3218401" cy="364381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4269A8-9F30-D64B-9BAE-CDDCA5CE6444}"/>
              </a:ext>
            </a:extLst>
          </p:cNvPr>
          <p:cNvSpPr/>
          <p:nvPr/>
        </p:nvSpPr>
        <p:spPr>
          <a:xfrm>
            <a:off x="4280487" y="2769600"/>
            <a:ext cx="4767636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Now here is the kicker. Even though this specification is spelled out by Microsoft, compilers/linkers chose to ignore some parts of it. </a:t>
            </a:r>
          </a:p>
          <a:p>
            <a:endParaRPr lang="en-US" sz="1400" dirty="0"/>
          </a:p>
          <a:p>
            <a:r>
              <a:rPr lang="en-US" sz="1400" dirty="0"/>
              <a:t>To make things even worse, the Microsoft loader doesn't enforce a good portion of this specification and instead makes assumptions if things start getting weird. </a:t>
            </a:r>
          </a:p>
          <a:p>
            <a:endParaRPr lang="en-US" sz="1400" dirty="0"/>
          </a:p>
          <a:p>
            <a:r>
              <a:rPr lang="en-US" sz="1400" dirty="0"/>
              <a:t>So even though the spec outlined here says a particular field is supposed to hold a certain value, the compiler/linker or </a:t>
            </a:r>
            <a:r>
              <a:rPr lang="en-US" sz="1400" b="1" dirty="0">
                <a:solidFill>
                  <a:srgbClr val="FF0000"/>
                </a:solidFill>
              </a:rPr>
              <a:t>even a malicious actor could put whatever they want in there and the program will likely still run.</a:t>
            </a:r>
            <a:r>
              <a:rPr lang="en-US" sz="1400" dirty="0"/>
              <a:t>..</a:t>
            </a:r>
          </a:p>
        </p:txBody>
      </p:sp>
      <p:pic>
        <p:nvPicPr>
          <p:cNvPr id="10" name="Graphic 9" descr="Neutral Face with No Fill">
            <a:extLst>
              <a:ext uri="{FF2B5EF4-FFF2-40B4-BE49-F238E27FC236}">
                <a16:creationId xmlns:a16="http://schemas.microsoft.com/office/drawing/2014/main" id="{1719E7DF-F0F4-7548-8679-8838A136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4031" y="2842999"/>
            <a:ext cx="365469" cy="3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2A4E-CDF2-2541-BB81-11FB515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B9BF-DF04-D448-999C-190D45A1783C}"/>
              </a:ext>
            </a:extLst>
          </p:cNvPr>
          <p:cNvSpPr/>
          <p:nvPr/>
        </p:nvSpPr>
        <p:spPr>
          <a:xfrm>
            <a:off x="1565203" y="2354621"/>
            <a:ext cx="598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Dynamic</a:t>
            </a:r>
            <a:r>
              <a:rPr lang="zh-CN" altLang="en-US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Linking</a:t>
            </a:r>
          </a:p>
        </p:txBody>
      </p:sp>
    </p:spTree>
    <p:extLst>
      <p:ext uri="{BB962C8B-B14F-4D97-AF65-F5344CB8AC3E}">
        <p14:creationId xmlns:p14="http://schemas.microsoft.com/office/powerpoint/2010/main" val="148182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AD4-2271-7E46-AED8-737186C6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16-Bit DOS System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A5F96FB-5C3C-F342-8553-EC58F704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749300"/>
            <a:ext cx="8458200" cy="55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B0CBB-00A9-7F4B-A9F7-979F0B2A9EFA}"/>
              </a:ext>
            </a:extLst>
          </p:cNvPr>
          <p:cNvSpPr txBox="1"/>
          <p:nvPr/>
        </p:nvSpPr>
        <p:spPr>
          <a:xfrm>
            <a:off x="487017" y="1063487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1720C-3188-C147-81AE-A09B2F32E88A}"/>
              </a:ext>
            </a:extLst>
          </p:cNvPr>
          <p:cNvSpPr txBox="1"/>
          <p:nvPr/>
        </p:nvSpPr>
        <p:spPr>
          <a:xfrm>
            <a:off x="965988" y="4532401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3FDA7-719C-884C-AF6D-6F6EFAFDA9DA}"/>
              </a:ext>
            </a:extLst>
          </p:cNvPr>
          <p:cNvSpPr txBox="1"/>
          <p:nvPr/>
        </p:nvSpPr>
        <p:spPr>
          <a:xfrm>
            <a:off x="3158779" y="1063487"/>
            <a:ext cx="499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 Library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Put binary code of </a:t>
            </a:r>
            <a:r>
              <a:rPr lang="en-US" dirty="0" err="1">
                <a:solidFill>
                  <a:schemeClr val="bg1"/>
                </a:solidFill>
                <a:sym typeface="Wingdings" pitchFamily="2" charset="2"/>
              </a:rPr>
              <a:t>stdio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library into the executable file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7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5276" y="1743075"/>
          <a:ext cx="1818338" cy="110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5276" y="3080531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65040" y="3977686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65040" y="5188584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/>
          <p:nvPr/>
        </p:nvCxnSpPr>
        <p:spPr bwMode="auto">
          <a:xfrm>
            <a:off x="2113616" y="3700874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092B68-E08E-E04F-975D-87FA215F48DF}"/>
              </a:ext>
            </a:extLst>
          </p:cNvPr>
          <p:cNvSpPr txBox="1"/>
          <p:nvPr/>
        </p:nvSpPr>
        <p:spPr>
          <a:xfrm>
            <a:off x="6732762" y="1523595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5276" y="1743075"/>
          <a:ext cx="1818338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5276" y="3080531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65040" y="3977686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65040" y="518858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113616" y="3700874"/>
            <a:ext cx="2351424" cy="1858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4680277-80ED-7949-B807-7B40A4AEEA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5276" y="438342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CCC7154-F02C-8E48-9ACB-35A86A37BD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17155" y="1555115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780D6B-FE2F-BA45-BBE8-1D6549917E53}"/>
              </a:ext>
            </a:extLst>
          </p:cNvPr>
          <p:cNvCxnSpPr/>
          <p:nvPr/>
        </p:nvCxnSpPr>
        <p:spPr bwMode="auto">
          <a:xfrm flipV="1">
            <a:off x="2113614" y="2111375"/>
            <a:ext cx="2351426" cy="2642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4F6A4F-070C-6745-861A-3C6DF163939E}"/>
              </a:ext>
            </a:extLst>
          </p:cNvPr>
          <p:cNvSpPr/>
          <p:nvPr/>
        </p:nvSpPr>
        <p:spPr>
          <a:xfrm>
            <a:off x="6865265" y="850245"/>
            <a:ext cx="2155371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Dynamic linking has the following advantages: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memory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disk space.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Upgrades to the DLL are easier.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Provides after-market support.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Supports multi language programs.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Eases the creation of international versions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0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DE9-883B-1648-83D2-4EF02A8A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00E7B-55DE-7E4C-BBEF-C24F9E77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55" y="1213304"/>
            <a:ext cx="3035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C932-BFB1-1443-A99A-2BFD3D46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882AC-9DFA-964D-A514-0C5CDBFB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53" y="4027713"/>
            <a:ext cx="1969781" cy="265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8498B-2391-0340-91B9-FA2BE82A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45" y="721857"/>
            <a:ext cx="5406312" cy="3166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FCADE-4B08-CF4A-B7A8-13D7D21D83D8}"/>
              </a:ext>
            </a:extLst>
          </p:cNvPr>
          <p:cNvSpPr/>
          <p:nvPr/>
        </p:nvSpPr>
        <p:spPr>
          <a:xfrm>
            <a:off x="5325835" y="4918372"/>
            <a:ext cx="227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DB8CA-FF61-A64E-83FD-967C53787E6D}"/>
              </a:ext>
            </a:extLst>
          </p:cNvPr>
          <p:cNvSpPr/>
          <p:nvPr/>
        </p:nvSpPr>
        <p:spPr>
          <a:xfrm>
            <a:off x="1095829" y="2125950"/>
            <a:ext cx="285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472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17A9E-3213-564B-A1FE-6D5F417D9C95}"/>
              </a:ext>
            </a:extLst>
          </p:cNvPr>
          <p:cNvSpPr txBox="1"/>
          <p:nvPr/>
        </p:nvSpPr>
        <p:spPr>
          <a:xfrm>
            <a:off x="5959559" y="1292488"/>
            <a:ext cx="286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DLL Injection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0C58C-E28D-494D-976E-E77C26087D2F}"/>
              </a:ext>
            </a:extLst>
          </p:cNvPr>
          <p:cNvSpPr txBox="1"/>
          <p:nvPr/>
        </p:nvSpPr>
        <p:spPr>
          <a:xfrm>
            <a:off x="5964145" y="3537406"/>
            <a:ext cx="20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IAT Table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B235C2B-F3EA-EA44-9A6E-34F80FC5DB7E}"/>
              </a:ext>
            </a:extLst>
          </p:cNvPr>
          <p:cNvSpPr/>
          <p:nvPr/>
        </p:nvSpPr>
        <p:spPr bwMode="auto">
          <a:xfrm>
            <a:off x="5558971" y="1489075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8D645E6-807E-934D-A940-E2C5A5279C9D}"/>
              </a:ext>
            </a:extLst>
          </p:cNvPr>
          <p:cNvSpPr/>
          <p:nvPr/>
        </p:nvSpPr>
        <p:spPr bwMode="auto">
          <a:xfrm>
            <a:off x="5558332" y="3702502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3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89" y="930275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CF8ECFE6-218E-1E4F-95D7-3B7C11EB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" y="1211398"/>
            <a:ext cx="7758483" cy="5547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0A0AA-10D1-B443-AF23-8A8AFA465DB8}"/>
              </a:ext>
            </a:extLst>
          </p:cNvPr>
          <p:cNvSpPr txBox="1"/>
          <p:nvPr/>
        </p:nvSpPr>
        <p:spPr>
          <a:xfrm>
            <a:off x="2198914" y="4075201"/>
            <a:ext cx="4517571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92ECD-E3AC-8446-9A3A-58BCB9E67050}"/>
              </a:ext>
            </a:extLst>
          </p:cNvPr>
          <p:cNvSpPr txBox="1"/>
          <p:nvPr/>
        </p:nvSpPr>
        <p:spPr>
          <a:xfrm>
            <a:off x="653141" y="4483009"/>
            <a:ext cx="2699659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E645-2DAA-B548-90D8-E47D2C4C7061}"/>
              </a:ext>
            </a:extLst>
          </p:cNvPr>
          <p:cNvSpPr txBox="1"/>
          <p:nvPr/>
        </p:nvSpPr>
        <p:spPr>
          <a:xfrm>
            <a:off x="653142" y="4975087"/>
            <a:ext cx="1349830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9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5101"/>
              </p:ext>
            </p:extLst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19088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FF6B-91DD-DC4E-A795-10F6D734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Executable (PE) 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D51F-DE32-8646-963A-2D6B7777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01449"/>
            <a:ext cx="8524875" cy="4313238"/>
          </a:xfrm>
        </p:spPr>
        <p:txBody>
          <a:bodyPr/>
          <a:lstStyle/>
          <a:p>
            <a:r>
              <a:rPr lang="en-US" dirty="0"/>
              <a:t>PE formatted files include:</a:t>
            </a:r>
          </a:p>
          <a:p>
            <a:pPr lvl="1"/>
            <a:r>
              <a:rPr lang="en-US" dirty="0"/>
              <a:t>.exe, .</a:t>
            </a:r>
            <a:r>
              <a:rPr lang="en-US" dirty="0" err="1"/>
              <a:t>scr</a:t>
            </a:r>
            <a:r>
              <a:rPr lang="en-US" dirty="0"/>
              <a:t> (executable)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dll</a:t>
            </a:r>
            <a:r>
              <a:rPr lang="en-US" dirty="0"/>
              <a:t>, .</a:t>
            </a:r>
            <a:r>
              <a:rPr lang="en-US" dirty="0" err="1"/>
              <a:t>ocx</a:t>
            </a:r>
            <a:r>
              <a:rPr lang="en-US" dirty="0"/>
              <a:t>, .</a:t>
            </a:r>
            <a:r>
              <a:rPr lang="en-US" dirty="0" err="1"/>
              <a:t>cpl</a:t>
            </a:r>
            <a:r>
              <a:rPr lang="en-US" dirty="0"/>
              <a:t>, </a:t>
            </a:r>
            <a:r>
              <a:rPr lang="en-US" dirty="0" err="1"/>
              <a:t>drv</a:t>
            </a:r>
            <a:r>
              <a:rPr lang="en-US" dirty="0"/>
              <a:t> (library)</a:t>
            </a:r>
          </a:p>
          <a:p>
            <a:pPr lvl="1"/>
            <a:r>
              <a:rPr lang="en-US" dirty="0"/>
              <a:t>.sys, .vxd (driver files)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obj</a:t>
            </a:r>
            <a:r>
              <a:rPr lang="en-US" dirty="0"/>
              <a:t> (objective file)</a:t>
            </a:r>
          </a:p>
          <a:p>
            <a:r>
              <a:rPr lang="en-US" dirty="0"/>
              <a:t>All PE formatted files can be executed, except </a:t>
            </a:r>
            <a:r>
              <a:rPr lang="en-US" dirty="0" err="1"/>
              <a:t>obj</a:t>
            </a:r>
            <a:r>
              <a:rPr lang="en-US" dirty="0"/>
              <a:t> file. </a:t>
            </a:r>
          </a:p>
          <a:p>
            <a:pPr lvl="1"/>
            <a:r>
              <a:rPr lang="en-US" dirty="0"/>
              <a:t>.exe, .</a:t>
            </a:r>
            <a:r>
              <a:rPr lang="en-US" dirty="0" err="1"/>
              <a:t>scr</a:t>
            </a:r>
            <a:r>
              <a:rPr lang="en-US" dirty="0"/>
              <a:t> can be directly executed inside Shell (</a:t>
            </a:r>
            <a:r>
              <a:rPr lang="en-US" dirty="0" err="1"/>
              <a:t>explorer.exe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others can be executed by other program/service</a:t>
            </a:r>
          </a:p>
          <a:p>
            <a:r>
              <a:rPr lang="en-US" b="1" dirty="0">
                <a:solidFill>
                  <a:srgbClr val="FF0000"/>
                </a:solidFill>
              </a:rPr>
              <a:t>PE refers to 32 bit </a:t>
            </a:r>
            <a:r>
              <a:rPr lang="en-US" dirty="0"/>
              <a:t>executable file, or </a:t>
            </a:r>
            <a:r>
              <a:rPr lang="en-US" b="1" dirty="0">
                <a:solidFill>
                  <a:srgbClr val="FF0000"/>
                </a:solidFill>
              </a:rPr>
              <a:t>PE32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64 bit</a:t>
            </a:r>
            <a:r>
              <a:rPr lang="en-US" dirty="0"/>
              <a:t> executable file is named as </a:t>
            </a:r>
            <a:r>
              <a:rPr lang="en-US" b="1" dirty="0">
                <a:solidFill>
                  <a:srgbClr val="FF0000"/>
                </a:solidFill>
              </a:rPr>
              <a:t>PE+ or PE32+. </a:t>
            </a:r>
            <a:r>
              <a:rPr lang="en-US" dirty="0"/>
              <a:t>(Note that it is not PE64).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C7F42-D254-1D42-BAD0-9EBBE909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60" y="1339173"/>
            <a:ext cx="8128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AD759-3518-F34F-9CE1-53F0DB4C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35185"/>
            <a:ext cx="1235349" cy="10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0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3391411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61168"/>
              </p:ext>
            </p:extLst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87014"/>
              </p:ext>
            </p:extLst>
          </p:nvPr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3010541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7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56182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C21F-D3B3-104E-8C02-0CD79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Directory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A33-5EC7-2046-BAD7-17911176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6016"/>
            <a:ext cx="8524875" cy="4313238"/>
          </a:xfrm>
        </p:spPr>
        <p:txBody>
          <a:bodyPr/>
          <a:lstStyle/>
          <a:p>
            <a:r>
              <a:rPr lang="en-US" dirty="0"/>
              <a:t>The Import Directory Table contains entries for every DLL which is loaded by the executable. Each entry contains, among other, Import Lookup Table (ILT) and </a:t>
            </a:r>
            <a:r>
              <a:rPr lang="en-US" b="1" dirty="0">
                <a:solidFill>
                  <a:srgbClr val="FF0000"/>
                </a:solidFill>
              </a:rPr>
              <a:t>Import Address Table (IAT)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56D737D-A98E-4040-920B-E68F0836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2" y="2041450"/>
            <a:ext cx="6392874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imports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3434870-ACC6-B342-AD90-838DB13F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013744"/>
            <a:ext cx="7785100" cy="3263900"/>
          </a:xfrm>
        </p:spPr>
      </p:pic>
    </p:spTree>
    <p:extLst>
      <p:ext uri="{BB962C8B-B14F-4D97-AF65-F5344CB8AC3E}">
        <p14:creationId xmlns:p14="http://schemas.microsoft.com/office/powerpoint/2010/main" val="1053437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930-7B7F-5845-A3A9-38EF5ED7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black background&#13;&#10;&#13;&#10;Description automatically generated">
            <a:extLst>
              <a:ext uri="{FF2B5EF4-FFF2-40B4-BE49-F238E27FC236}">
                <a16:creationId xmlns:a16="http://schemas.microsoft.com/office/drawing/2014/main" id="{5FC936FA-4345-2249-8E82-16FC095F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7" y="0"/>
            <a:ext cx="2936788" cy="6854343"/>
          </a:xfrm>
        </p:spPr>
      </p:pic>
    </p:spTree>
    <p:extLst>
      <p:ext uri="{BB962C8B-B14F-4D97-AF65-F5344CB8AC3E}">
        <p14:creationId xmlns:p14="http://schemas.microsoft.com/office/powerpoint/2010/main" val="672907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B6B4-D237-3047-A1CF-CA179CA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(Export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72A3-91E4-054B-84A5-325CE83B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IAT, EAT data is stored in IMAGE_EXPORT_DIRECTORY</a:t>
            </a:r>
          </a:p>
          <a:p>
            <a:r>
              <a:rPr lang="en-US" dirty="0"/>
              <a:t>EAT contains an RVA that points to an array of pointers to </a:t>
            </a:r>
            <a:r>
              <a:rPr lang="en-US" b="1" dirty="0">
                <a:solidFill>
                  <a:srgbClr val="FF0000"/>
                </a:solidFill>
              </a:rPr>
              <a:t>(RVAs of) the functions in the module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6497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export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A9E6A04-1EDE-5B40-A62D-A5F46485E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2216944"/>
            <a:ext cx="7950200" cy="2857500"/>
          </a:xfrm>
        </p:spPr>
      </p:pic>
    </p:spTree>
    <p:extLst>
      <p:ext uri="{BB962C8B-B14F-4D97-AF65-F5344CB8AC3E}">
        <p14:creationId xmlns:p14="http://schemas.microsoft.com/office/powerpoint/2010/main" val="185107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A3AA-1804-2E40-AD6D-3A2C961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1600"/>
            <a:ext cx="8520112" cy="647700"/>
          </a:xfrm>
        </p:spPr>
        <p:txBody>
          <a:bodyPr/>
          <a:lstStyle/>
          <a:p>
            <a:r>
              <a:rPr lang="en-US" sz="2000" dirty="0"/>
              <a:t>Exploring Dynamically Linked Functions with Dependency Walker</a:t>
            </a:r>
          </a:p>
        </p:txBody>
      </p:sp>
      <p:pic>
        <p:nvPicPr>
          <p:cNvPr id="6" name="Content Placeholder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10200004-3B6C-0348-86F6-130C2E99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8" y="1035474"/>
            <a:ext cx="6331165" cy="4508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DB3014-F6F0-134A-8162-1AA0AC9E7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612" y="861194"/>
            <a:ext cx="2066756" cy="27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F763-E496-3D4C-BE54-32E3D2D7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Example – </a:t>
            </a:r>
            <a:r>
              <a:rPr lang="en-US" dirty="0" err="1"/>
              <a:t>Notepad.exe</a:t>
            </a:r>
            <a:endParaRPr lang="en-US" dirty="0"/>
          </a:p>
        </p:txBody>
      </p:sp>
      <p:pic>
        <p:nvPicPr>
          <p:cNvPr id="5" name="Picture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3B72C6B1-4C5A-8745-9992-D40FB8E3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435"/>
            <a:ext cx="9144000" cy="52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0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C910-324D-2A47-849F-7E0012C2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DLLs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96868D4-60AA-254E-85CA-71F1229B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96393"/>
            <a:ext cx="8133936" cy="516002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A33EB-687E-8645-8272-2E939C2F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753" y="-45089"/>
            <a:ext cx="1179247" cy="15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8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A3AA-1804-2E40-AD6D-3A2C961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1600"/>
            <a:ext cx="8520112" cy="647700"/>
          </a:xfrm>
        </p:spPr>
        <p:txBody>
          <a:bodyPr/>
          <a:lstStyle/>
          <a:p>
            <a:r>
              <a:rPr lang="en-US" sz="2000" dirty="0"/>
              <a:t>Exploring Dynamically Linked Functions with Dependency Walker</a:t>
            </a:r>
          </a:p>
        </p:txBody>
      </p:sp>
      <p:pic>
        <p:nvPicPr>
          <p:cNvPr id="6" name="Content Placeholder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10200004-3B6C-0348-86F6-130C2E99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9" y="1035475"/>
            <a:ext cx="6056726" cy="4313238"/>
          </a:xfrm>
        </p:spPr>
      </p:pic>
      <p:pic>
        <p:nvPicPr>
          <p:cNvPr id="7" name="Content Placeholder 4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0C9D6C69-4EDE-0C4A-82A9-AF014693D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922" y="749300"/>
            <a:ext cx="5448377" cy="612462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2C7DC6-F313-1A47-976A-320ABB67755C}"/>
              </a:ext>
            </a:extLst>
          </p:cNvPr>
          <p:cNvSpPr/>
          <p:nvPr/>
        </p:nvSpPr>
        <p:spPr bwMode="auto">
          <a:xfrm>
            <a:off x="3384560" y="1288800"/>
            <a:ext cx="5147099" cy="2204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31C0793-D6A5-E24C-A703-55FC1A895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" y="1762611"/>
            <a:ext cx="8638626" cy="2010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8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229D-CF6A-804B-BA04-EA2DA729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DE37D5A-D2EA-AA4D-A17C-96087839B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23" y="3653592"/>
            <a:ext cx="5730645" cy="275440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49FD0B-A4F2-C34D-8BB7-6008ED7F4F05}"/>
              </a:ext>
            </a:extLst>
          </p:cNvPr>
          <p:cNvSpPr/>
          <p:nvPr/>
        </p:nvSpPr>
        <p:spPr>
          <a:xfrm>
            <a:off x="300038" y="874455"/>
            <a:ext cx="8290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Malware writers often use </a:t>
            </a:r>
            <a:r>
              <a:rPr lang="en-US" b="1" dirty="0"/>
              <a:t>packing or obfuscation </a:t>
            </a:r>
            <a:r>
              <a:rPr lang="en-US" dirty="0"/>
              <a:t>to make their files more difficult to detect or analyze.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Obfuscated</a:t>
            </a:r>
            <a:r>
              <a:rPr lang="en-US" dirty="0"/>
              <a:t> programs are ones whose execution the malware author has attempted to hide.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Packed</a:t>
            </a:r>
            <a:r>
              <a:rPr lang="en-US" dirty="0"/>
              <a:t> programs are a subset of obfuscated programs in which the malicious program is compressed and cannot be analyzed.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techniques will severely limit your attempts to statically analyze the malware.</a:t>
            </a:r>
          </a:p>
        </p:txBody>
      </p:sp>
    </p:spTree>
    <p:extLst>
      <p:ext uri="{BB962C8B-B14F-4D97-AF65-F5344CB8AC3E}">
        <p14:creationId xmlns:p14="http://schemas.microsoft.com/office/powerpoint/2010/main" val="4080478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E3F-5FEE-7242-8F23-A3B3327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Packers and Cryptos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1143CCA-9444-B243-A986-CF16D8D9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14366"/>
            <a:ext cx="8140700" cy="2260600"/>
          </a:xfrm>
        </p:spPr>
      </p:pic>
    </p:spTree>
    <p:extLst>
      <p:ext uri="{BB962C8B-B14F-4D97-AF65-F5344CB8AC3E}">
        <p14:creationId xmlns:p14="http://schemas.microsoft.com/office/powerpoint/2010/main" val="1120632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8806-8507-014D-BF16-EF9F589F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F38DD2F-CE83-D54C-BB58-BF4DB84C8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2" y="1355544"/>
            <a:ext cx="5461000" cy="3111500"/>
          </a:xfrm>
        </p:spPr>
      </p:pic>
    </p:spTree>
    <p:extLst>
      <p:ext uri="{BB962C8B-B14F-4D97-AF65-F5344CB8AC3E}">
        <p14:creationId xmlns:p14="http://schemas.microsoft.com/office/powerpoint/2010/main" val="812717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B5E8-AE23-2E46-B91C-A9569164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8080-CDDE-7745-8D7B-530F3124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0B78E-10C3-894B-AFCF-57FC4243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22" y="749300"/>
            <a:ext cx="4661477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08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7E8-4279-C342-872A-6DD25610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PE file (</a:t>
            </a:r>
            <a:r>
              <a:rPr lang="en-US" dirty="0" err="1"/>
              <a:t>Notepad.exe</a:t>
            </a:r>
            <a:r>
              <a:rPr lang="en-US" dirty="0"/>
              <a:t>) into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2E560-1E9E-6D44-8B2D-B6E56C2F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5" y="715734"/>
            <a:ext cx="5090190" cy="6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F763-E496-3D4C-BE54-32E3D2D7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Header</a:t>
            </a:r>
          </a:p>
        </p:txBody>
      </p:sp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E24DF00-AFC3-5545-9058-6A3C1198C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018"/>
            <a:ext cx="9144000" cy="48299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75D57B-FE7D-D54E-80DE-1B73C07D1118}"/>
              </a:ext>
            </a:extLst>
          </p:cNvPr>
          <p:cNvSpPr/>
          <p:nvPr/>
        </p:nvSpPr>
        <p:spPr>
          <a:xfrm>
            <a:off x="4248150" y="1260291"/>
            <a:ext cx="4572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first 2 letters are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always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the letters "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MZ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", the initials of Mark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Zbikowski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who created the first linker for DOS. To some people, the first few bytes in a file that determine the type of file are called the "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magic number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1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2649FF67-2E7C-ED4F-B9DD-3C593746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2" y="2857500"/>
            <a:ext cx="79248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5F763-E496-3D4C-BE54-32E3D2D7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Header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261EE-5283-6C4B-8FF6-DBD9E1CA8BE0}"/>
              </a:ext>
            </a:extLst>
          </p:cNvPr>
          <p:cNvSpPr/>
          <p:nvPr/>
        </p:nvSpPr>
        <p:spPr bwMode="auto">
          <a:xfrm>
            <a:off x="1813484" y="3124752"/>
            <a:ext cx="596348" cy="3042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CB14B-3B9D-F549-B3E5-51D9DC527CD3}"/>
              </a:ext>
            </a:extLst>
          </p:cNvPr>
          <p:cNvSpPr/>
          <p:nvPr/>
        </p:nvSpPr>
        <p:spPr bwMode="auto">
          <a:xfrm>
            <a:off x="6734170" y="3124753"/>
            <a:ext cx="356178" cy="3042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917D2-2F68-3240-A870-8D5CDDF75F22}"/>
              </a:ext>
            </a:extLst>
          </p:cNvPr>
          <p:cNvSpPr/>
          <p:nvPr/>
        </p:nvSpPr>
        <p:spPr bwMode="auto">
          <a:xfrm>
            <a:off x="5458592" y="3837482"/>
            <a:ext cx="1167060" cy="16301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36265-1E18-B648-B6C0-363B76A2C06F}"/>
              </a:ext>
            </a:extLst>
          </p:cNvPr>
          <p:cNvSpPr txBox="1"/>
          <p:nvPr/>
        </p:nvSpPr>
        <p:spPr>
          <a:xfrm>
            <a:off x="2683473" y="4780427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e_lfanew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000000E0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F763-E496-3D4C-BE54-32E3D2D7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stub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95084-AE9E-634E-A052-31C8828A5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" y="1085225"/>
            <a:ext cx="9109767" cy="2343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D2F1F3-39C6-9346-AC3E-0131D1CBBE90}"/>
              </a:ext>
            </a:extLst>
          </p:cNvPr>
          <p:cNvSpPr/>
          <p:nvPr/>
        </p:nvSpPr>
        <p:spPr>
          <a:xfrm>
            <a:off x="592111" y="3824566"/>
            <a:ext cx="684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https://virtualconsoles.com/online-emulators/dos/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49D4E-94E8-E149-B9E2-4CE8B8930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74" y="4741367"/>
            <a:ext cx="5404488" cy="8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8470-172A-2342-B996-B64966D5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 Header</a:t>
            </a:r>
          </a:p>
        </p:txBody>
      </p:sp>
      <p:pic>
        <p:nvPicPr>
          <p:cNvPr id="6" name="Content Placeholder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76551E3E-261B-F545-8363-9FEC81E59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254"/>
            <a:ext cx="5606087" cy="532090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23968D-0818-5542-A7B0-35D84D1D57E9}"/>
              </a:ext>
            </a:extLst>
          </p:cNvPr>
          <p:cNvSpPr/>
          <p:nvPr/>
        </p:nvSpPr>
        <p:spPr>
          <a:xfrm>
            <a:off x="4849317" y="6150114"/>
            <a:ext cx="675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-us/windows/desktop/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winnt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2222518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46899</TotalTime>
  <Words>1076</Words>
  <Application>Microsoft Macintosh PowerPoint</Application>
  <PresentationFormat>On-screen Show (4:3)</PresentationFormat>
  <Paragraphs>205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Agency FB</vt:lpstr>
      <vt:lpstr>Arial</vt:lpstr>
      <vt:lpstr>Franklin Gothic Book</vt:lpstr>
      <vt:lpstr>Franklin Gothic Medium</vt:lpstr>
      <vt:lpstr>Times New Roman</vt:lpstr>
      <vt:lpstr>verdana</vt:lpstr>
      <vt:lpstr>Wingdings</vt:lpstr>
      <vt:lpstr>Standarddesign</vt:lpstr>
      <vt:lpstr>PowerPoint Presentation</vt:lpstr>
      <vt:lpstr>Portable Executable (PE) file</vt:lpstr>
      <vt:lpstr>Portable Executable (PE) file</vt:lpstr>
      <vt:lpstr>PE Example – Notepad.exe</vt:lpstr>
      <vt:lpstr>Load PE file (Notepad.exe) into Memory</vt:lpstr>
      <vt:lpstr>DOS Header</vt:lpstr>
      <vt:lpstr>DOS Header</vt:lpstr>
      <vt:lpstr>DOS stub</vt:lpstr>
      <vt:lpstr>NT Header</vt:lpstr>
      <vt:lpstr>NT Header</vt:lpstr>
      <vt:lpstr>Section Header</vt:lpstr>
      <vt:lpstr>Section Header</vt:lpstr>
      <vt:lpstr>Section Header</vt:lpstr>
      <vt:lpstr>Section Header</vt:lpstr>
      <vt:lpstr>Inspecting PE Header Information in Linux</vt:lpstr>
      <vt:lpstr>Inspecting PE Header Information</vt:lpstr>
      <vt:lpstr>Examining PE Section Table and Sections</vt:lpstr>
      <vt:lpstr>PowerPoint Presentation</vt:lpstr>
      <vt:lpstr>IAT (Import Address Table)</vt:lpstr>
      <vt:lpstr>PowerPoint Presentation</vt:lpstr>
      <vt:lpstr>16-Bit DOS System</vt:lpstr>
      <vt:lpstr>Static Linking</vt:lpstr>
      <vt:lpstr>Dynamic Linking</vt:lpstr>
      <vt:lpstr>Two ways to Load DLL</vt:lpstr>
      <vt:lpstr>Two ways to Load DLL</vt:lpstr>
      <vt:lpstr>Two ways to Load DLL</vt:lpstr>
      <vt:lpstr>Two ways to Load DLL</vt:lpstr>
      <vt:lpstr>Implicit Linking and IAT (Import Address Table)</vt:lpstr>
      <vt:lpstr>Implicit Linking and IAT (Import Address Table)</vt:lpstr>
      <vt:lpstr>IAT (Import Address Table)</vt:lpstr>
      <vt:lpstr>IAT (Import Address Table)</vt:lpstr>
      <vt:lpstr>IAT (Import Address Table)</vt:lpstr>
      <vt:lpstr>Look up IAT Table with PEview</vt:lpstr>
      <vt:lpstr>Import Directory Table</vt:lpstr>
      <vt:lpstr>Inspecting file imports with pefile library</vt:lpstr>
      <vt:lpstr>PowerPoint Presentation</vt:lpstr>
      <vt:lpstr>EAT (Export Address Table)</vt:lpstr>
      <vt:lpstr>Inspecting file export with pefile library</vt:lpstr>
      <vt:lpstr>Exploring Dynamically Linked Functions with Dependency Walker</vt:lpstr>
      <vt:lpstr>Common DLLs</vt:lpstr>
      <vt:lpstr>Exploring Dynamically Linked Functions with Dependency Walker</vt:lpstr>
      <vt:lpstr>Packed and Obfuscated Malware</vt:lpstr>
      <vt:lpstr>Packers and Cryptos</vt:lpstr>
      <vt:lpstr>Packed and Obfuscated Malware</vt:lpstr>
      <vt:lpstr>DLL Injection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1056</cp:revision>
  <dcterms:created xsi:type="dcterms:W3CDTF">2011-12-10T02:50:46Z</dcterms:created>
  <dcterms:modified xsi:type="dcterms:W3CDTF">2019-02-05T17:40:45Z</dcterms:modified>
</cp:coreProperties>
</file>