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587" r:id="rId2"/>
    <p:sldId id="763" r:id="rId3"/>
    <p:sldId id="928" r:id="rId4"/>
    <p:sldId id="929" r:id="rId5"/>
    <p:sldId id="930" r:id="rId6"/>
    <p:sldId id="776" r:id="rId7"/>
    <p:sldId id="785" r:id="rId8"/>
    <p:sldId id="920" r:id="rId9"/>
    <p:sldId id="935" r:id="rId10"/>
    <p:sldId id="773" r:id="rId11"/>
    <p:sldId id="936" r:id="rId12"/>
    <p:sldId id="937" r:id="rId13"/>
    <p:sldId id="939" r:id="rId14"/>
    <p:sldId id="940" r:id="rId15"/>
    <p:sldId id="938" r:id="rId16"/>
    <p:sldId id="947" r:id="rId17"/>
    <p:sldId id="738" r:id="rId18"/>
    <p:sldId id="739" r:id="rId19"/>
    <p:sldId id="717" r:id="rId20"/>
    <p:sldId id="740" r:id="rId21"/>
    <p:sldId id="741" r:id="rId22"/>
    <p:sldId id="742" r:id="rId23"/>
    <p:sldId id="941" r:id="rId24"/>
    <p:sldId id="942" r:id="rId25"/>
    <p:sldId id="943" r:id="rId26"/>
    <p:sldId id="944" r:id="rId27"/>
    <p:sldId id="945" r:id="rId28"/>
    <p:sldId id="946" r:id="rId29"/>
    <p:sldId id="948" r:id="rId30"/>
    <p:sldId id="949" r:id="rId31"/>
    <p:sldId id="951" r:id="rId32"/>
    <p:sldId id="950" r:id="rId33"/>
    <p:sldId id="934" r:id="rId34"/>
    <p:sldId id="921" r:id="rId35"/>
    <p:sldId id="931" r:id="rId36"/>
    <p:sldId id="922" r:id="rId37"/>
    <p:sldId id="923" r:id="rId38"/>
    <p:sldId id="924" r:id="rId39"/>
    <p:sldId id="925" r:id="rId40"/>
    <p:sldId id="932" r:id="rId41"/>
    <p:sldId id="933" r:id="rId42"/>
    <p:sldId id="782" r:id="rId43"/>
    <p:sldId id="716" r:id="rId44"/>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1" autoAdjust="0"/>
    <p:restoredTop sz="83291"/>
  </p:normalViewPr>
  <p:slideViewPr>
    <p:cSldViewPr snapToGrid="0" snapToObjects="1">
      <p:cViewPr varScale="1">
        <p:scale>
          <a:sx n="86" d="100"/>
          <a:sy n="86" d="100"/>
        </p:scale>
        <p:origin x="208" y="2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34</a:t>
            </a:fld>
            <a:endParaRPr lang="de-DE" altLang="zh-CN"/>
          </a:p>
        </p:txBody>
      </p:sp>
    </p:spTree>
    <p:extLst>
      <p:ext uri="{BB962C8B-B14F-4D97-AF65-F5344CB8AC3E}">
        <p14:creationId xmlns:p14="http://schemas.microsoft.com/office/powerpoint/2010/main" val="54297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37</a:t>
            </a:fld>
            <a:endParaRPr lang="de-DE" altLang="zh-CN"/>
          </a:p>
        </p:txBody>
      </p:sp>
    </p:spTree>
    <p:extLst>
      <p:ext uri="{BB962C8B-B14F-4D97-AF65-F5344CB8AC3E}">
        <p14:creationId xmlns:p14="http://schemas.microsoft.com/office/powerpoint/2010/main" val="307652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a:t>
            </a:fld>
            <a:endParaRPr lang="de-DE" altLang="zh-CN"/>
          </a:p>
        </p:txBody>
      </p:sp>
    </p:spTree>
    <p:extLst>
      <p:ext uri="{BB962C8B-B14F-4D97-AF65-F5344CB8AC3E}">
        <p14:creationId xmlns:p14="http://schemas.microsoft.com/office/powerpoint/2010/main" val="356097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5</a:t>
            </a:fld>
            <a:endParaRPr lang="de-DE" altLang="zh-CN"/>
          </a:p>
        </p:txBody>
      </p:sp>
    </p:spTree>
    <p:extLst>
      <p:ext uri="{BB962C8B-B14F-4D97-AF65-F5344CB8AC3E}">
        <p14:creationId xmlns:p14="http://schemas.microsoft.com/office/powerpoint/2010/main" val="365221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a:t>
            </a:fld>
            <a:endParaRPr lang="de-DE" altLang="zh-CN"/>
          </a:p>
        </p:txBody>
      </p:sp>
    </p:spTree>
    <p:extLst>
      <p:ext uri="{BB962C8B-B14F-4D97-AF65-F5344CB8AC3E}">
        <p14:creationId xmlns:p14="http://schemas.microsoft.com/office/powerpoint/2010/main" val="129964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11</a:t>
            </a:fld>
            <a:endParaRPr lang="de-DE" altLang="zh-CN"/>
          </a:p>
        </p:txBody>
      </p:sp>
    </p:spTree>
    <p:extLst>
      <p:ext uri="{BB962C8B-B14F-4D97-AF65-F5344CB8AC3E}">
        <p14:creationId xmlns:p14="http://schemas.microsoft.com/office/powerpoint/2010/main" val="383728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13</a:t>
            </a:fld>
            <a:endParaRPr lang="de-DE" altLang="zh-CN"/>
          </a:p>
        </p:txBody>
      </p:sp>
    </p:spTree>
    <p:extLst>
      <p:ext uri="{BB962C8B-B14F-4D97-AF65-F5344CB8AC3E}">
        <p14:creationId xmlns:p14="http://schemas.microsoft.com/office/powerpoint/2010/main" val="143609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19</a:t>
            </a:fld>
            <a:endParaRPr lang="de-DE" altLang="zh-CN"/>
          </a:p>
        </p:txBody>
      </p:sp>
    </p:spTree>
    <p:extLst>
      <p:ext uri="{BB962C8B-B14F-4D97-AF65-F5344CB8AC3E}">
        <p14:creationId xmlns:p14="http://schemas.microsoft.com/office/powerpoint/2010/main" val="79380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21</a:t>
            </a:fld>
            <a:endParaRPr lang="de-DE" altLang="zh-CN"/>
          </a:p>
        </p:txBody>
      </p:sp>
    </p:spTree>
    <p:extLst>
      <p:ext uri="{BB962C8B-B14F-4D97-AF65-F5344CB8AC3E}">
        <p14:creationId xmlns:p14="http://schemas.microsoft.com/office/powerpoint/2010/main" val="29231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22</a:t>
            </a:fld>
            <a:endParaRPr lang="de-DE" altLang="zh-CN"/>
          </a:p>
        </p:txBody>
      </p:sp>
    </p:spTree>
    <p:extLst>
      <p:ext uri="{BB962C8B-B14F-4D97-AF65-F5344CB8AC3E}">
        <p14:creationId xmlns:p14="http://schemas.microsoft.com/office/powerpoint/2010/main" val="3274631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virtualconsoles.com/online-emulators/dos/"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Static Analysis</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(2),</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PE</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Format</a:t>
            </a: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4</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descr="A picture containing rain, clock, nature, object&#13;&#10;&#13;&#10;Description automatically generated">
            <a:extLst>
              <a:ext uri="{FF2B5EF4-FFF2-40B4-BE49-F238E27FC236}">
                <a16:creationId xmlns:a16="http://schemas.microsoft.com/office/drawing/2014/main" id="{BC0292AE-5682-D341-B3F7-F6CF886D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600" y="3716402"/>
            <a:ext cx="3290400" cy="219360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8262-025D-4541-8598-5F7CCA4C418A}"/>
              </a:ext>
            </a:extLst>
          </p:cNvPr>
          <p:cNvSpPr>
            <a:spLocks noGrp="1"/>
          </p:cNvSpPr>
          <p:nvPr>
            <p:ph type="title"/>
          </p:nvPr>
        </p:nvSpPr>
        <p:spPr/>
        <p:txBody>
          <a:bodyPr/>
          <a:lstStyle/>
          <a:p>
            <a:r>
              <a:rPr lang="en-US" dirty="0"/>
              <a:t>Portable Executable (PE) file</a:t>
            </a:r>
          </a:p>
        </p:txBody>
      </p:sp>
      <p:sp>
        <p:nvSpPr>
          <p:cNvPr id="3" name="Content Placeholder 2">
            <a:extLst>
              <a:ext uri="{FF2B5EF4-FFF2-40B4-BE49-F238E27FC236}">
                <a16:creationId xmlns:a16="http://schemas.microsoft.com/office/drawing/2014/main" id="{A8A28732-EB9B-914E-80F8-E7DA6C5EC6D6}"/>
              </a:ext>
            </a:extLst>
          </p:cNvPr>
          <p:cNvSpPr>
            <a:spLocks noGrp="1"/>
          </p:cNvSpPr>
          <p:nvPr>
            <p:ph idx="1"/>
          </p:nvPr>
        </p:nvSpPr>
        <p:spPr>
          <a:xfrm>
            <a:off x="295275" y="957347"/>
            <a:ext cx="8524875" cy="4313238"/>
          </a:xfrm>
        </p:spPr>
        <p:txBody>
          <a:bodyPr/>
          <a:lstStyle/>
          <a:p>
            <a:r>
              <a:rPr lang="en-US" dirty="0"/>
              <a:t>A Portable Executable (</a:t>
            </a:r>
            <a:r>
              <a:rPr lang="en-US" b="1" dirty="0"/>
              <a:t>PE</a:t>
            </a:r>
            <a:r>
              <a:rPr lang="en-US" dirty="0"/>
              <a:t>) </a:t>
            </a:r>
            <a:r>
              <a:rPr lang="en-US" b="1" dirty="0"/>
              <a:t>file</a:t>
            </a:r>
            <a:r>
              <a:rPr lang="en-US" dirty="0"/>
              <a:t> is the standard binary </a:t>
            </a:r>
            <a:r>
              <a:rPr lang="en-US" b="1" dirty="0"/>
              <a:t>file</a:t>
            </a:r>
            <a:r>
              <a:rPr lang="en-US" dirty="0"/>
              <a:t> format for an </a:t>
            </a:r>
            <a:r>
              <a:rPr lang="en-US" b="1" dirty="0">
                <a:solidFill>
                  <a:srgbClr val="FF0000"/>
                </a:solidFill>
              </a:rPr>
              <a:t>Executable (.exe) or DLL</a:t>
            </a:r>
            <a:r>
              <a:rPr lang="en-US" dirty="0"/>
              <a:t> under Windows NT, Windows 95, and Win32.</a:t>
            </a:r>
          </a:p>
          <a:p>
            <a:r>
              <a:rPr lang="en-US" dirty="0"/>
              <a:t>Derived from COFF (Common Object File Format) in UNIX platform, and it is not really “portable”. </a:t>
            </a:r>
          </a:p>
        </p:txBody>
      </p:sp>
      <p:pic>
        <p:nvPicPr>
          <p:cNvPr id="6" name="Picture 5">
            <a:extLst>
              <a:ext uri="{FF2B5EF4-FFF2-40B4-BE49-F238E27FC236}">
                <a16:creationId xmlns:a16="http://schemas.microsoft.com/office/drawing/2014/main" id="{056F8F39-0B97-D843-B139-BBD03E90905F}"/>
              </a:ext>
            </a:extLst>
          </p:cNvPr>
          <p:cNvPicPr>
            <a:picLocks noChangeAspect="1"/>
          </p:cNvPicPr>
          <p:nvPr/>
        </p:nvPicPr>
        <p:blipFill>
          <a:blip r:embed="rId2"/>
          <a:stretch>
            <a:fillRect/>
          </a:stretch>
        </p:blipFill>
        <p:spPr>
          <a:xfrm>
            <a:off x="1131355" y="2980509"/>
            <a:ext cx="2398600" cy="3222000"/>
          </a:xfrm>
          <a:prstGeom prst="rect">
            <a:avLst/>
          </a:prstGeom>
        </p:spPr>
      </p:pic>
      <p:sp>
        <p:nvSpPr>
          <p:cNvPr id="7" name="Rectangle 6">
            <a:extLst>
              <a:ext uri="{FF2B5EF4-FFF2-40B4-BE49-F238E27FC236}">
                <a16:creationId xmlns:a16="http://schemas.microsoft.com/office/drawing/2014/main" id="{078BE74D-A38D-5B47-84B1-AE1D1C312F66}"/>
              </a:ext>
            </a:extLst>
          </p:cNvPr>
          <p:cNvSpPr/>
          <p:nvPr/>
        </p:nvSpPr>
        <p:spPr bwMode="auto">
          <a:xfrm>
            <a:off x="686820" y="2769600"/>
            <a:ext cx="3218401" cy="3643818"/>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004269A8-9F30-D64B-9BAE-CDDCA5CE6444}"/>
              </a:ext>
            </a:extLst>
          </p:cNvPr>
          <p:cNvSpPr/>
          <p:nvPr/>
        </p:nvSpPr>
        <p:spPr>
          <a:xfrm>
            <a:off x="4280487" y="2769600"/>
            <a:ext cx="4767636" cy="33239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endParaRPr lang="en-US" sz="1400" dirty="0"/>
          </a:p>
          <a:p>
            <a:endParaRPr lang="en-US" sz="1400" dirty="0"/>
          </a:p>
          <a:p>
            <a:r>
              <a:rPr lang="en-US" sz="1400" dirty="0"/>
              <a:t>Now here is the kicker. Even though this specification is spelled out by Microsoft, compilers/linkers chose to ignore some parts of it. </a:t>
            </a:r>
          </a:p>
          <a:p>
            <a:endParaRPr lang="en-US" sz="1400" dirty="0"/>
          </a:p>
          <a:p>
            <a:r>
              <a:rPr lang="en-US" sz="1400" dirty="0"/>
              <a:t>To make things even worse, the Microsoft loader doesn't enforce a good portion of this specification and instead makes assumptions if things start getting weird. </a:t>
            </a:r>
          </a:p>
          <a:p>
            <a:endParaRPr lang="en-US" sz="1400" dirty="0"/>
          </a:p>
          <a:p>
            <a:r>
              <a:rPr lang="en-US" sz="1400" dirty="0"/>
              <a:t>So even though the spec outlined here says a particular field is supposed to hold a certain value, the compiler/linker or </a:t>
            </a:r>
            <a:r>
              <a:rPr lang="en-US" sz="1400" b="1" dirty="0">
                <a:solidFill>
                  <a:srgbClr val="FF0000"/>
                </a:solidFill>
              </a:rPr>
              <a:t>even a malicious actor could put whatever they want in there and the program will likely still run.</a:t>
            </a:r>
            <a:r>
              <a:rPr lang="en-US" sz="1400" dirty="0"/>
              <a:t>..</a:t>
            </a:r>
          </a:p>
        </p:txBody>
      </p:sp>
      <p:pic>
        <p:nvPicPr>
          <p:cNvPr id="10" name="Graphic 9" descr="Neutral Face with No Fill">
            <a:extLst>
              <a:ext uri="{FF2B5EF4-FFF2-40B4-BE49-F238E27FC236}">
                <a16:creationId xmlns:a16="http://schemas.microsoft.com/office/drawing/2014/main" id="{1719E7DF-F0F4-7548-8679-8838A13616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031" y="2842999"/>
            <a:ext cx="365469" cy="365469"/>
          </a:xfrm>
          <a:prstGeom prst="rect">
            <a:avLst/>
          </a:prstGeom>
        </p:spPr>
      </p:pic>
    </p:spTree>
    <p:extLst>
      <p:ext uri="{BB962C8B-B14F-4D97-AF65-F5344CB8AC3E}">
        <p14:creationId xmlns:p14="http://schemas.microsoft.com/office/powerpoint/2010/main" val="33868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FF6B-91DD-DC4E-A795-10F6D7344717}"/>
              </a:ext>
            </a:extLst>
          </p:cNvPr>
          <p:cNvSpPr>
            <a:spLocks noGrp="1"/>
          </p:cNvSpPr>
          <p:nvPr>
            <p:ph type="title"/>
          </p:nvPr>
        </p:nvSpPr>
        <p:spPr/>
        <p:txBody>
          <a:bodyPr/>
          <a:lstStyle/>
          <a:p>
            <a:r>
              <a:rPr lang="en-US" dirty="0"/>
              <a:t>Portable Executable (PE) file</a:t>
            </a:r>
          </a:p>
        </p:txBody>
      </p:sp>
      <p:sp>
        <p:nvSpPr>
          <p:cNvPr id="3" name="Content Placeholder 2">
            <a:extLst>
              <a:ext uri="{FF2B5EF4-FFF2-40B4-BE49-F238E27FC236}">
                <a16:creationId xmlns:a16="http://schemas.microsoft.com/office/drawing/2014/main" id="{F9D3D51F-DE32-8646-963A-2D6B7777FDD9}"/>
              </a:ext>
            </a:extLst>
          </p:cNvPr>
          <p:cNvSpPr>
            <a:spLocks noGrp="1"/>
          </p:cNvSpPr>
          <p:nvPr>
            <p:ph idx="1"/>
          </p:nvPr>
        </p:nvSpPr>
        <p:spPr>
          <a:xfrm>
            <a:off x="309562" y="1101449"/>
            <a:ext cx="8524875" cy="4313238"/>
          </a:xfrm>
        </p:spPr>
        <p:txBody>
          <a:bodyPr/>
          <a:lstStyle/>
          <a:p>
            <a:r>
              <a:rPr lang="en-US" dirty="0"/>
              <a:t>PE formatted files include:</a:t>
            </a:r>
          </a:p>
          <a:p>
            <a:pPr lvl="1"/>
            <a:r>
              <a:rPr lang="en-US" dirty="0"/>
              <a:t>.exe, .</a:t>
            </a:r>
            <a:r>
              <a:rPr lang="en-US" dirty="0" err="1"/>
              <a:t>scr</a:t>
            </a:r>
            <a:r>
              <a:rPr lang="en-US" dirty="0"/>
              <a:t> (executable)</a:t>
            </a:r>
          </a:p>
          <a:p>
            <a:pPr lvl="1"/>
            <a:r>
              <a:rPr lang="en-US" dirty="0"/>
              <a:t>.</a:t>
            </a:r>
            <a:r>
              <a:rPr lang="en-US" dirty="0" err="1"/>
              <a:t>dll</a:t>
            </a:r>
            <a:r>
              <a:rPr lang="en-US" dirty="0"/>
              <a:t>, .</a:t>
            </a:r>
            <a:r>
              <a:rPr lang="en-US" dirty="0" err="1"/>
              <a:t>ocx</a:t>
            </a:r>
            <a:r>
              <a:rPr lang="en-US" dirty="0"/>
              <a:t>, .</a:t>
            </a:r>
            <a:r>
              <a:rPr lang="en-US" dirty="0" err="1"/>
              <a:t>cpl</a:t>
            </a:r>
            <a:r>
              <a:rPr lang="en-US" dirty="0"/>
              <a:t>, </a:t>
            </a:r>
            <a:r>
              <a:rPr lang="en-US" dirty="0" err="1"/>
              <a:t>drv</a:t>
            </a:r>
            <a:r>
              <a:rPr lang="en-US" dirty="0"/>
              <a:t> (library)</a:t>
            </a:r>
          </a:p>
          <a:p>
            <a:pPr lvl="1"/>
            <a:r>
              <a:rPr lang="en-US" dirty="0"/>
              <a:t>.sys, .vxd (driver files)</a:t>
            </a:r>
          </a:p>
          <a:p>
            <a:pPr lvl="1"/>
            <a:r>
              <a:rPr lang="en-US" dirty="0"/>
              <a:t>.</a:t>
            </a:r>
            <a:r>
              <a:rPr lang="en-US" dirty="0" err="1"/>
              <a:t>obj</a:t>
            </a:r>
            <a:r>
              <a:rPr lang="en-US" dirty="0"/>
              <a:t> (objective file)</a:t>
            </a:r>
          </a:p>
          <a:p>
            <a:r>
              <a:rPr lang="en-US" dirty="0"/>
              <a:t>All PE formatted files can be executed, except </a:t>
            </a:r>
            <a:r>
              <a:rPr lang="en-US" dirty="0" err="1"/>
              <a:t>obj</a:t>
            </a:r>
            <a:r>
              <a:rPr lang="en-US" dirty="0"/>
              <a:t> file. </a:t>
            </a:r>
          </a:p>
          <a:p>
            <a:pPr lvl="1"/>
            <a:r>
              <a:rPr lang="en-US" dirty="0"/>
              <a:t>.exe, .</a:t>
            </a:r>
            <a:r>
              <a:rPr lang="en-US" dirty="0" err="1"/>
              <a:t>scr</a:t>
            </a:r>
            <a:r>
              <a:rPr lang="en-US" dirty="0"/>
              <a:t> can be directly executed inside Shell (</a:t>
            </a:r>
            <a:r>
              <a:rPr lang="en-US" dirty="0" err="1"/>
              <a:t>explorer.exe</a:t>
            </a:r>
            <a:r>
              <a:rPr lang="en-US" dirty="0"/>
              <a:t>)</a:t>
            </a:r>
          </a:p>
          <a:p>
            <a:pPr lvl="1"/>
            <a:r>
              <a:rPr lang="en-US" dirty="0"/>
              <a:t>others can be executed by other program/service</a:t>
            </a:r>
          </a:p>
          <a:p>
            <a:r>
              <a:rPr lang="en-US" b="1" dirty="0">
                <a:solidFill>
                  <a:srgbClr val="FF0000"/>
                </a:solidFill>
              </a:rPr>
              <a:t>PE refers to 32 bit </a:t>
            </a:r>
            <a:r>
              <a:rPr lang="en-US" dirty="0"/>
              <a:t>executable file, or </a:t>
            </a:r>
            <a:r>
              <a:rPr lang="en-US" b="1" dirty="0">
                <a:solidFill>
                  <a:srgbClr val="FF0000"/>
                </a:solidFill>
              </a:rPr>
              <a:t>PE32</a:t>
            </a:r>
            <a:r>
              <a:rPr lang="en-US" dirty="0"/>
              <a:t>. </a:t>
            </a:r>
            <a:r>
              <a:rPr lang="en-US" b="1" dirty="0">
                <a:solidFill>
                  <a:srgbClr val="FF0000"/>
                </a:solidFill>
              </a:rPr>
              <a:t>64 bit</a:t>
            </a:r>
            <a:r>
              <a:rPr lang="en-US" dirty="0"/>
              <a:t> executable file is named as </a:t>
            </a:r>
            <a:r>
              <a:rPr lang="en-US" b="1" dirty="0">
                <a:solidFill>
                  <a:srgbClr val="FF0000"/>
                </a:solidFill>
              </a:rPr>
              <a:t>PE+ or PE32+. </a:t>
            </a:r>
            <a:r>
              <a:rPr lang="en-US" dirty="0"/>
              <a:t>(Note that it is not PE64).</a:t>
            </a:r>
          </a:p>
          <a:p>
            <a:pPr marL="0" indent="0">
              <a:buNone/>
            </a:pPr>
            <a:endParaRPr lang="en-US" dirty="0"/>
          </a:p>
        </p:txBody>
      </p:sp>
      <p:pic>
        <p:nvPicPr>
          <p:cNvPr id="4" name="Picture 3">
            <a:extLst>
              <a:ext uri="{FF2B5EF4-FFF2-40B4-BE49-F238E27FC236}">
                <a16:creationId xmlns:a16="http://schemas.microsoft.com/office/drawing/2014/main" id="{B2BC7F42-D254-1D42-BAD0-9EBBE90936DB}"/>
              </a:ext>
            </a:extLst>
          </p:cNvPr>
          <p:cNvPicPr>
            <a:picLocks noChangeAspect="1"/>
          </p:cNvPicPr>
          <p:nvPr/>
        </p:nvPicPr>
        <p:blipFill>
          <a:blip r:embed="rId3"/>
          <a:stretch>
            <a:fillRect/>
          </a:stretch>
        </p:blipFill>
        <p:spPr>
          <a:xfrm>
            <a:off x="6317960" y="1339173"/>
            <a:ext cx="812800" cy="1079500"/>
          </a:xfrm>
          <a:prstGeom prst="rect">
            <a:avLst/>
          </a:prstGeom>
        </p:spPr>
      </p:pic>
      <p:pic>
        <p:nvPicPr>
          <p:cNvPr id="5" name="Picture 4">
            <a:extLst>
              <a:ext uri="{FF2B5EF4-FFF2-40B4-BE49-F238E27FC236}">
                <a16:creationId xmlns:a16="http://schemas.microsoft.com/office/drawing/2014/main" id="{3A9AD759-3518-F34F-9CE1-53F0DB4CA3FB}"/>
              </a:ext>
            </a:extLst>
          </p:cNvPr>
          <p:cNvPicPr>
            <a:picLocks noChangeAspect="1"/>
          </p:cNvPicPr>
          <p:nvPr/>
        </p:nvPicPr>
        <p:blipFill>
          <a:blip r:embed="rId4"/>
          <a:stretch>
            <a:fillRect/>
          </a:stretch>
        </p:blipFill>
        <p:spPr>
          <a:xfrm>
            <a:off x="4572000" y="1335185"/>
            <a:ext cx="1235349" cy="1020506"/>
          </a:xfrm>
          <a:prstGeom prst="rect">
            <a:avLst/>
          </a:prstGeom>
        </p:spPr>
      </p:pic>
    </p:spTree>
    <p:extLst>
      <p:ext uri="{BB962C8B-B14F-4D97-AF65-F5344CB8AC3E}">
        <p14:creationId xmlns:p14="http://schemas.microsoft.com/office/powerpoint/2010/main" val="2629920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PE Example – </a:t>
            </a:r>
            <a:r>
              <a:rPr lang="en-US" dirty="0" err="1"/>
              <a:t>Notepad.exe</a:t>
            </a:r>
            <a:endParaRPr lang="en-US" dirty="0"/>
          </a:p>
        </p:txBody>
      </p:sp>
      <p:pic>
        <p:nvPicPr>
          <p:cNvPr id="5" name="Picture 4" descr="A picture containing text&#13;&#10;&#13;&#10;Description automatically generated">
            <a:extLst>
              <a:ext uri="{FF2B5EF4-FFF2-40B4-BE49-F238E27FC236}">
                <a16:creationId xmlns:a16="http://schemas.microsoft.com/office/drawing/2014/main" id="{3B72C6B1-4C5A-8745-9992-D40FB8E3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435"/>
            <a:ext cx="9144000" cy="5271129"/>
          </a:xfrm>
          <a:prstGeom prst="rect">
            <a:avLst/>
          </a:prstGeom>
        </p:spPr>
      </p:pic>
    </p:spTree>
    <p:extLst>
      <p:ext uri="{BB962C8B-B14F-4D97-AF65-F5344CB8AC3E}">
        <p14:creationId xmlns:p14="http://schemas.microsoft.com/office/powerpoint/2010/main" val="1903810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37E8-4279-C342-872A-6DD25610F169}"/>
              </a:ext>
            </a:extLst>
          </p:cNvPr>
          <p:cNvSpPr>
            <a:spLocks noGrp="1"/>
          </p:cNvSpPr>
          <p:nvPr>
            <p:ph type="title"/>
          </p:nvPr>
        </p:nvSpPr>
        <p:spPr/>
        <p:txBody>
          <a:bodyPr/>
          <a:lstStyle/>
          <a:p>
            <a:r>
              <a:rPr lang="en-US" dirty="0"/>
              <a:t>Load PE file (</a:t>
            </a:r>
            <a:r>
              <a:rPr lang="en-US" dirty="0" err="1"/>
              <a:t>Notepad.exe</a:t>
            </a:r>
            <a:r>
              <a:rPr lang="en-US" dirty="0"/>
              <a:t>) into Memory</a:t>
            </a:r>
          </a:p>
        </p:txBody>
      </p:sp>
      <p:pic>
        <p:nvPicPr>
          <p:cNvPr id="6" name="Picture 5">
            <a:extLst>
              <a:ext uri="{FF2B5EF4-FFF2-40B4-BE49-F238E27FC236}">
                <a16:creationId xmlns:a16="http://schemas.microsoft.com/office/drawing/2014/main" id="{8172E560-1E9E-6D44-8B2D-B6E56C2F25C4}"/>
              </a:ext>
            </a:extLst>
          </p:cNvPr>
          <p:cNvPicPr>
            <a:picLocks noChangeAspect="1"/>
          </p:cNvPicPr>
          <p:nvPr/>
        </p:nvPicPr>
        <p:blipFill>
          <a:blip r:embed="rId3"/>
          <a:stretch>
            <a:fillRect/>
          </a:stretch>
        </p:blipFill>
        <p:spPr>
          <a:xfrm>
            <a:off x="2323475" y="715734"/>
            <a:ext cx="5090190" cy="6142266"/>
          </a:xfrm>
          <a:prstGeom prst="rect">
            <a:avLst/>
          </a:prstGeom>
        </p:spPr>
      </p:pic>
    </p:spTree>
    <p:extLst>
      <p:ext uri="{BB962C8B-B14F-4D97-AF65-F5344CB8AC3E}">
        <p14:creationId xmlns:p14="http://schemas.microsoft.com/office/powerpoint/2010/main" val="1969300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5549-C257-094F-BF6A-B7CC2F8DC7DC}"/>
              </a:ext>
            </a:extLst>
          </p:cNvPr>
          <p:cNvSpPr>
            <a:spLocks noGrp="1"/>
          </p:cNvSpPr>
          <p:nvPr>
            <p:ph type="title"/>
          </p:nvPr>
        </p:nvSpPr>
        <p:spPr/>
        <p:txBody>
          <a:bodyPr/>
          <a:lstStyle/>
          <a:p>
            <a:r>
              <a:rPr lang="en-US" dirty="0"/>
              <a:t>VA &amp; RVA</a:t>
            </a:r>
          </a:p>
        </p:txBody>
      </p:sp>
      <p:sp>
        <p:nvSpPr>
          <p:cNvPr id="3" name="Content Placeholder 2">
            <a:extLst>
              <a:ext uri="{FF2B5EF4-FFF2-40B4-BE49-F238E27FC236}">
                <a16:creationId xmlns:a16="http://schemas.microsoft.com/office/drawing/2014/main" id="{48FF1B53-B935-C442-AFD2-A34B1E6BF8DC}"/>
              </a:ext>
            </a:extLst>
          </p:cNvPr>
          <p:cNvSpPr>
            <a:spLocks noGrp="1"/>
          </p:cNvSpPr>
          <p:nvPr>
            <p:ph idx="1"/>
          </p:nvPr>
        </p:nvSpPr>
        <p:spPr>
          <a:xfrm>
            <a:off x="295275" y="1054360"/>
            <a:ext cx="8524875" cy="4313238"/>
          </a:xfrm>
        </p:spPr>
        <p:txBody>
          <a:bodyPr/>
          <a:lstStyle/>
          <a:p>
            <a:r>
              <a:rPr lang="en-US" dirty="0"/>
              <a:t>VA (Virtual Address): The address is called a “VA” because </a:t>
            </a:r>
            <a:r>
              <a:rPr lang="en-US" b="1" dirty="0"/>
              <a:t>Windows creates a </a:t>
            </a:r>
            <a:r>
              <a:rPr lang="en-US" b="1" dirty="0">
                <a:solidFill>
                  <a:srgbClr val="FF0000"/>
                </a:solidFill>
              </a:rPr>
              <a:t>distinct</a:t>
            </a:r>
            <a:r>
              <a:rPr lang="en-US" dirty="0"/>
              <a:t> </a:t>
            </a:r>
            <a:r>
              <a:rPr lang="en-US" dirty="0">
                <a:solidFill>
                  <a:srgbClr val="FF0000"/>
                </a:solidFill>
              </a:rPr>
              <a:t>VA space for each process</a:t>
            </a:r>
            <a:r>
              <a:rPr lang="en-US" dirty="0"/>
              <a:t>, </a:t>
            </a:r>
            <a:r>
              <a:rPr lang="en-US" b="1" dirty="0">
                <a:solidFill>
                  <a:srgbClr val="FF0000"/>
                </a:solidFill>
              </a:rPr>
              <a:t>independent</a:t>
            </a:r>
            <a:r>
              <a:rPr lang="en-US" b="1" dirty="0"/>
              <a:t> </a:t>
            </a:r>
            <a:r>
              <a:rPr lang="en-US" dirty="0">
                <a:solidFill>
                  <a:srgbClr val="FF0000"/>
                </a:solidFill>
              </a:rPr>
              <a:t>of physical memory</a:t>
            </a:r>
            <a:r>
              <a:rPr lang="en-US" dirty="0"/>
              <a:t>. For almost all purposes, a VA should be considered just an address. A VA is not as predictable as an RVA because the loader might not load the image at its preferred location.</a:t>
            </a:r>
          </a:p>
          <a:p>
            <a:endParaRPr lang="en-US" dirty="0"/>
          </a:p>
          <a:p>
            <a:r>
              <a:rPr lang="en-US" dirty="0"/>
              <a:t>RVA (Relative Virtual Address): The address of an item after it is loaded into memory, with the base address of the image file subtracted from it. The RVA of an item almost always differs from its position within the file on disk (file pointer).</a:t>
            </a:r>
          </a:p>
        </p:txBody>
      </p:sp>
      <p:sp>
        <p:nvSpPr>
          <p:cNvPr id="4" name="TextBox 3">
            <a:extLst>
              <a:ext uri="{FF2B5EF4-FFF2-40B4-BE49-F238E27FC236}">
                <a16:creationId xmlns:a16="http://schemas.microsoft.com/office/drawing/2014/main" id="{CC010EC1-D596-1442-9CC6-88BFB3E16CEE}"/>
              </a:ext>
            </a:extLst>
          </p:cNvPr>
          <p:cNvSpPr txBox="1"/>
          <p:nvPr/>
        </p:nvSpPr>
        <p:spPr>
          <a:xfrm>
            <a:off x="2608289" y="4732828"/>
            <a:ext cx="3038717" cy="400110"/>
          </a:xfrm>
          <a:prstGeom prst="rect">
            <a:avLst/>
          </a:prstGeom>
          <a:noFill/>
        </p:spPr>
        <p:txBody>
          <a:bodyPr wrap="none" rtlCol="0">
            <a:spAutoFit/>
          </a:bodyPr>
          <a:lstStyle/>
          <a:p>
            <a:r>
              <a:rPr lang="en-US" b="1" dirty="0"/>
              <a:t>RVA  + </a:t>
            </a:r>
            <a:r>
              <a:rPr lang="en-US" b="1" dirty="0" err="1"/>
              <a:t>ImageBase</a:t>
            </a:r>
            <a:r>
              <a:rPr lang="en-US" b="1" dirty="0"/>
              <a:t> = VA</a:t>
            </a:r>
          </a:p>
        </p:txBody>
      </p:sp>
      <p:sp>
        <p:nvSpPr>
          <p:cNvPr id="5" name="TextBox 4">
            <a:extLst>
              <a:ext uri="{FF2B5EF4-FFF2-40B4-BE49-F238E27FC236}">
                <a16:creationId xmlns:a16="http://schemas.microsoft.com/office/drawing/2014/main" id="{A1F0F428-D21F-614F-8DD4-35114F68EC65}"/>
              </a:ext>
            </a:extLst>
          </p:cNvPr>
          <p:cNvSpPr txBox="1"/>
          <p:nvPr/>
        </p:nvSpPr>
        <p:spPr>
          <a:xfrm>
            <a:off x="1169233" y="5561350"/>
            <a:ext cx="7061549" cy="707886"/>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In 32bit Windows OS, each process has 4GB virtual memory</a:t>
            </a:r>
          </a:p>
          <a:p>
            <a:r>
              <a:rPr lang="en-US" dirty="0"/>
              <a:t>which means the range of VA is: </a:t>
            </a:r>
            <a:r>
              <a:rPr lang="en-US" b="1" dirty="0"/>
              <a:t>00000000 - FFFFFFFF</a:t>
            </a:r>
          </a:p>
        </p:txBody>
      </p:sp>
    </p:spTree>
    <p:extLst>
      <p:ext uri="{BB962C8B-B14F-4D97-AF65-F5344CB8AC3E}">
        <p14:creationId xmlns:p14="http://schemas.microsoft.com/office/powerpoint/2010/main" val="181779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pic>
        <p:nvPicPr>
          <p:cNvPr id="9" name="Picture 8" descr="A screenshot of a cell phone&#13;&#10;&#13;&#10;Description automatically generated">
            <a:extLst>
              <a:ext uri="{FF2B5EF4-FFF2-40B4-BE49-F238E27FC236}">
                <a16:creationId xmlns:a16="http://schemas.microsoft.com/office/drawing/2014/main" id="{2E24DF00-AFC3-5545-9058-6A3C1198C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4018"/>
            <a:ext cx="9144000" cy="4829964"/>
          </a:xfrm>
          <a:prstGeom prst="rect">
            <a:avLst/>
          </a:prstGeom>
        </p:spPr>
      </p:pic>
      <p:sp>
        <p:nvSpPr>
          <p:cNvPr id="10" name="Rectangle 9">
            <a:extLst>
              <a:ext uri="{FF2B5EF4-FFF2-40B4-BE49-F238E27FC236}">
                <a16:creationId xmlns:a16="http://schemas.microsoft.com/office/drawing/2014/main" id="{E075D57B-FE7D-D54E-80DE-1B73C07D1118}"/>
              </a:ext>
            </a:extLst>
          </p:cNvPr>
          <p:cNvSpPr/>
          <p:nvPr/>
        </p:nvSpPr>
        <p:spPr>
          <a:xfrm>
            <a:off x="4248150" y="1260291"/>
            <a:ext cx="4572000" cy="193899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dirty="0">
                <a:solidFill>
                  <a:srgbClr val="222222"/>
                </a:solidFill>
                <a:latin typeface="Arial" panose="020B0604020202020204" pitchFamily="34" charset="0"/>
              </a:rPr>
              <a:t>The first 2 letters are </a:t>
            </a:r>
            <a:r>
              <a:rPr lang="en-US" b="1" dirty="0">
                <a:solidFill>
                  <a:srgbClr val="222222"/>
                </a:solidFill>
                <a:latin typeface="Arial" panose="020B0604020202020204" pitchFamily="34" charset="0"/>
              </a:rPr>
              <a:t>always</a:t>
            </a:r>
            <a:r>
              <a:rPr lang="en-US" dirty="0">
                <a:solidFill>
                  <a:srgbClr val="222222"/>
                </a:solidFill>
                <a:latin typeface="Arial" panose="020B0604020202020204" pitchFamily="34" charset="0"/>
              </a:rPr>
              <a:t> the letters "</a:t>
            </a:r>
            <a:r>
              <a:rPr lang="en-US" b="1" dirty="0">
                <a:solidFill>
                  <a:srgbClr val="222222"/>
                </a:solidFill>
                <a:latin typeface="Arial" panose="020B0604020202020204" pitchFamily="34" charset="0"/>
              </a:rPr>
              <a:t>MZ</a:t>
            </a:r>
            <a:r>
              <a:rPr lang="en-US" dirty="0">
                <a:solidFill>
                  <a:srgbClr val="222222"/>
                </a:solidFill>
                <a:latin typeface="Arial" panose="020B0604020202020204" pitchFamily="34" charset="0"/>
              </a:rPr>
              <a:t>", the initials of Mark </a:t>
            </a:r>
            <a:r>
              <a:rPr lang="en-US" dirty="0" err="1">
                <a:solidFill>
                  <a:srgbClr val="222222"/>
                </a:solidFill>
                <a:latin typeface="Arial" panose="020B0604020202020204" pitchFamily="34" charset="0"/>
              </a:rPr>
              <a:t>Zbikowski</a:t>
            </a:r>
            <a:r>
              <a:rPr lang="en-US" dirty="0">
                <a:solidFill>
                  <a:srgbClr val="222222"/>
                </a:solidFill>
                <a:latin typeface="Arial" panose="020B0604020202020204" pitchFamily="34" charset="0"/>
              </a:rPr>
              <a:t>, who created the first linker for DOS. To some people, the first few bytes in a file that determine the type of file are called the "</a:t>
            </a:r>
            <a:r>
              <a:rPr lang="en-US" b="1" dirty="0">
                <a:solidFill>
                  <a:srgbClr val="222222"/>
                </a:solidFill>
                <a:latin typeface="Arial" panose="020B0604020202020204" pitchFamily="34" charset="0"/>
              </a:rPr>
              <a:t>magic number</a:t>
            </a:r>
            <a:r>
              <a:rPr lang="en-US" dirty="0">
                <a:solidFill>
                  <a:srgbClr val="222222"/>
                </a:solidFill>
                <a:latin typeface="Arial" panose="020B0604020202020204" pitchFamily="34" charset="0"/>
              </a:rPr>
              <a:t>,"</a:t>
            </a:r>
            <a:endParaRPr lang="en-US" dirty="0"/>
          </a:p>
        </p:txBody>
      </p:sp>
    </p:spTree>
    <p:extLst>
      <p:ext uri="{BB962C8B-B14F-4D97-AF65-F5344CB8AC3E}">
        <p14:creationId xmlns:p14="http://schemas.microsoft.com/office/powerpoint/2010/main" val="61151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bject&#13;&#10;&#13;&#10;Description automatically generated">
            <a:extLst>
              <a:ext uri="{FF2B5EF4-FFF2-40B4-BE49-F238E27FC236}">
                <a16:creationId xmlns:a16="http://schemas.microsoft.com/office/drawing/2014/main" id="{2649FF67-2E7C-ED4F-B9DD-3C593746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2" y="2857500"/>
            <a:ext cx="7924800" cy="1143000"/>
          </a:xfrm>
          <a:prstGeom prst="rect">
            <a:avLst/>
          </a:prstGeom>
        </p:spPr>
      </p:pic>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sp>
        <p:nvSpPr>
          <p:cNvPr id="3" name="Rectangle 2">
            <a:extLst>
              <a:ext uri="{FF2B5EF4-FFF2-40B4-BE49-F238E27FC236}">
                <a16:creationId xmlns:a16="http://schemas.microsoft.com/office/drawing/2014/main" id="{55D261EE-5283-6C4B-8FF6-DBD9E1CA8BE0}"/>
              </a:ext>
            </a:extLst>
          </p:cNvPr>
          <p:cNvSpPr/>
          <p:nvPr/>
        </p:nvSpPr>
        <p:spPr bwMode="auto">
          <a:xfrm>
            <a:off x="1813484" y="3124752"/>
            <a:ext cx="59634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D4CCB14B-3B9D-F549-B3E5-51D9DC527CD3}"/>
              </a:ext>
            </a:extLst>
          </p:cNvPr>
          <p:cNvSpPr/>
          <p:nvPr/>
        </p:nvSpPr>
        <p:spPr bwMode="auto">
          <a:xfrm>
            <a:off x="6734170" y="3124753"/>
            <a:ext cx="35617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81917D2-2F68-3240-A870-8D5CDDF75F22}"/>
              </a:ext>
            </a:extLst>
          </p:cNvPr>
          <p:cNvSpPr/>
          <p:nvPr/>
        </p:nvSpPr>
        <p:spPr bwMode="auto">
          <a:xfrm>
            <a:off x="5458592" y="3837482"/>
            <a:ext cx="1167060" cy="16301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08436265-1E18-B648-B6C0-363B76A2C06F}"/>
              </a:ext>
            </a:extLst>
          </p:cNvPr>
          <p:cNvSpPr txBox="1"/>
          <p:nvPr/>
        </p:nvSpPr>
        <p:spPr>
          <a:xfrm>
            <a:off x="2458775" y="4780427"/>
            <a:ext cx="2800767" cy="400110"/>
          </a:xfrm>
          <a:prstGeom prst="rect">
            <a:avLst/>
          </a:prstGeom>
          <a:noFill/>
        </p:spPr>
        <p:txBody>
          <a:bodyPr wrap="none" rtlCol="0">
            <a:spAutoFit/>
          </a:bodyPr>
          <a:lstStyle/>
          <a:p>
            <a:r>
              <a:rPr lang="en-US" dirty="0"/>
              <a:t>value for </a:t>
            </a:r>
            <a:r>
              <a:rPr lang="en-US" dirty="0" err="1"/>
              <a:t>e_lfanew</a:t>
            </a:r>
            <a:r>
              <a:rPr lang="en-US" dirty="0"/>
              <a:t> </a:t>
            </a:r>
            <a:r>
              <a:rPr lang="en-US" dirty="0">
                <a:sym typeface="Wingdings" pitchFamily="2" charset="2"/>
              </a:rPr>
              <a:t> ?</a:t>
            </a:r>
            <a:endParaRPr lang="en-US" dirty="0"/>
          </a:p>
        </p:txBody>
      </p:sp>
      <p:sp>
        <p:nvSpPr>
          <p:cNvPr id="4" name="TextBox 3">
            <a:extLst>
              <a:ext uri="{FF2B5EF4-FFF2-40B4-BE49-F238E27FC236}">
                <a16:creationId xmlns:a16="http://schemas.microsoft.com/office/drawing/2014/main" id="{7F53749C-E6C8-E44C-A90E-1C01FEF37294}"/>
              </a:ext>
            </a:extLst>
          </p:cNvPr>
          <p:cNvSpPr txBox="1"/>
          <p:nvPr/>
        </p:nvSpPr>
        <p:spPr>
          <a:xfrm>
            <a:off x="2683473" y="4380317"/>
            <a:ext cx="1566454" cy="400110"/>
          </a:xfrm>
          <a:prstGeom prst="rect">
            <a:avLst/>
          </a:prstGeom>
          <a:noFill/>
        </p:spPr>
        <p:txBody>
          <a:bodyPr wrap="none" rtlCol="0">
            <a:spAutoFit/>
          </a:bodyPr>
          <a:lstStyle/>
          <a:p>
            <a:r>
              <a:rPr lang="en-US" dirty="0"/>
              <a:t>E0 00 00 00</a:t>
            </a:r>
          </a:p>
        </p:txBody>
      </p:sp>
      <p:pic>
        <p:nvPicPr>
          <p:cNvPr id="7" name="Picture 6">
            <a:extLst>
              <a:ext uri="{FF2B5EF4-FFF2-40B4-BE49-F238E27FC236}">
                <a16:creationId xmlns:a16="http://schemas.microsoft.com/office/drawing/2014/main" id="{F571E1A2-FFE5-E742-BA4E-0623D867D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7" y="1097935"/>
            <a:ext cx="3417152" cy="431291"/>
          </a:xfrm>
          <a:prstGeom prst="rect">
            <a:avLst/>
          </a:prstGeom>
        </p:spPr>
      </p:pic>
      <p:sp>
        <p:nvSpPr>
          <p:cNvPr id="8" name="TextBox 7">
            <a:extLst>
              <a:ext uri="{FF2B5EF4-FFF2-40B4-BE49-F238E27FC236}">
                <a16:creationId xmlns:a16="http://schemas.microsoft.com/office/drawing/2014/main" id="{00369605-F31F-8249-8886-7D098DC66CD6}"/>
              </a:ext>
            </a:extLst>
          </p:cNvPr>
          <p:cNvSpPr txBox="1"/>
          <p:nvPr/>
        </p:nvSpPr>
        <p:spPr>
          <a:xfrm>
            <a:off x="3432748" y="1948721"/>
            <a:ext cx="2808782" cy="400110"/>
          </a:xfrm>
          <a:prstGeom prst="rect">
            <a:avLst/>
          </a:prstGeom>
          <a:noFill/>
        </p:spPr>
        <p:txBody>
          <a:bodyPr wrap="none" rtlCol="0">
            <a:spAutoFit/>
          </a:bodyPr>
          <a:lstStyle/>
          <a:p>
            <a:r>
              <a:rPr lang="en-US" dirty="0"/>
              <a:t>long </a:t>
            </a:r>
            <a:r>
              <a:rPr lang="en-US" dirty="0">
                <a:sym typeface="Wingdings" pitchFamily="2" charset="2"/>
              </a:rPr>
              <a:t> 32 bit  ? Byte</a:t>
            </a:r>
            <a:endParaRPr lang="en-US" dirty="0"/>
          </a:p>
        </p:txBody>
      </p:sp>
    </p:spTree>
    <p:extLst>
      <p:ext uri="{BB962C8B-B14F-4D97-AF65-F5344CB8AC3E}">
        <p14:creationId xmlns:p14="http://schemas.microsoft.com/office/powerpoint/2010/main" val="2577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41675" y="2619475"/>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800" dirty="0"/>
              <a:t>Byte</a:t>
            </a:r>
            <a:r>
              <a:rPr lang="zh-CN" altLang="en-US" sz="4800" dirty="0"/>
              <a:t> </a:t>
            </a:r>
            <a:r>
              <a:rPr lang="en-US" altLang="zh-CN" sz="4800" dirty="0"/>
              <a:t>Order</a:t>
            </a:r>
            <a:endParaRPr lang="en-US" sz="4800" dirty="0"/>
          </a:p>
        </p:txBody>
      </p:sp>
    </p:spTree>
    <p:extLst>
      <p:ext uri="{BB962C8B-B14F-4D97-AF65-F5344CB8AC3E}">
        <p14:creationId xmlns:p14="http://schemas.microsoft.com/office/powerpoint/2010/main" val="3366998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Little</a:t>
            </a:r>
            <a:r>
              <a:rPr lang="zh-CN" altLang="en-US" dirty="0"/>
              <a:t> </a:t>
            </a:r>
            <a:r>
              <a:rPr lang="en-US" altLang="zh-CN" dirty="0"/>
              <a:t>endian</a:t>
            </a:r>
            <a:endParaRPr lang="en-US" dirty="0"/>
          </a:p>
        </p:txBody>
      </p:sp>
      <p:sp>
        <p:nvSpPr>
          <p:cNvPr id="3" name="Content Placeholder 2"/>
          <p:cNvSpPr>
            <a:spLocks noGrp="1"/>
          </p:cNvSpPr>
          <p:nvPr>
            <p:ph idx="1"/>
          </p:nvPr>
        </p:nvSpPr>
        <p:spPr>
          <a:xfrm>
            <a:off x="300038" y="1097189"/>
            <a:ext cx="8524875" cy="4313238"/>
          </a:xfrm>
        </p:spPr>
        <p:txBody>
          <a:bodyPr/>
          <a:lstStyle/>
          <a:p>
            <a:r>
              <a:rPr lang="en-US" dirty="0"/>
              <a:t>IA</a:t>
            </a:r>
            <a:r>
              <a:rPr lang="en-US" altLang="zh-CN" dirty="0"/>
              <a:t>-</a:t>
            </a:r>
            <a:r>
              <a:rPr lang="en-US" dirty="0"/>
              <a:t>32 processors use "little endian" as their byte order. This means that the bytes of a word are numbered starting from the least significant byte and that the least significant bit starts of a word starts in the least significant byte. </a:t>
            </a:r>
            <a:br>
              <a:rPr lang="en-US" dirty="0"/>
            </a:br>
            <a:endParaRPr lang="en-US"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84921" y="2504756"/>
            <a:ext cx="7832528" cy="362291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2884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defTabSz="914400" eaLnBrk="1" fontAlgn="auto" latinLnBrk="0" hangingPunct="1">
              <a:lnSpc>
                <a:spcPct val="100000"/>
              </a:lnSpc>
              <a:spcBef>
                <a:spcPts val="0"/>
              </a:spcBef>
              <a:spcAft>
                <a:spcPts val="0"/>
              </a:spcAft>
              <a:tabLst/>
              <a:defRPr/>
            </a:pPr>
            <a:r>
              <a:rPr lang="en-US" altLang="zh-CN" sz="2800" dirty="0"/>
              <a:t>Byte</a:t>
            </a:r>
            <a:r>
              <a:rPr lang="zh-CN" altLang="en-US" sz="2800" dirty="0"/>
              <a:t> </a:t>
            </a:r>
            <a:r>
              <a:rPr lang="en-US" altLang="zh-CN" sz="2800" dirty="0"/>
              <a:t>Order</a:t>
            </a:r>
            <a:endParaRPr lang="en-US" sz="2800"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038113" cy="4583747"/>
          </a:xfrm>
          <a:prstGeom prst="rect">
            <a:avLst/>
          </a:prstGeom>
        </p:spPr>
      </p:pic>
    </p:spTree>
    <p:extLst>
      <p:ext uri="{BB962C8B-B14F-4D97-AF65-F5344CB8AC3E}">
        <p14:creationId xmlns:p14="http://schemas.microsoft.com/office/powerpoint/2010/main" val="398567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869D-A87D-5A4D-A4D8-55D4242A9E89}"/>
              </a:ext>
            </a:extLst>
          </p:cNvPr>
          <p:cNvSpPr>
            <a:spLocks noGrp="1"/>
          </p:cNvSpPr>
          <p:nvPr>
            <p:ph type="title"/>
          </p:nvPr>
        </p:nvSpPr>
        <p:spPr>
          <a:xfrm>
            <a:off x="300038" y="101600"/>
            <a:ext cx="8520112" cy="647700"/>
          </a:xfrm>
        </p:spPr>
        <p:txBody>
          <a:bodyPr/>
          <a:lstStyle/>
          <a:p>
            <a:r>
              <a:rPr lang="en-US" dirty="0"/>
              <a:t>Course Outline</a:t>
            </a:r>
          </a:p>
        </p:txBody>
      </p:sp>
      <p:sp>
        <p:nvSpPr>
          <p:cNvPr id="3" name="Content Placeholder 2">
            <a:extLst>
              <a:ext uri="{FF2B5EF4-FFF2-40B4-BE49-F238E27FC236}">
                <a16:creationId xmlns:a16="http://schemas.microsoft.com/office/drawing/2014/main" id="{7E443C96-A08D-8A44-8992-7247B13E0943}"/>
              </a:ext>
            </a:extLst>
          </p:cNvPr>
          <p:cNvSpPr>
            <a:spLocks noGrp="1"/>
          </p:cNvSpPr>
          <p:nvPr>
            <p:ph idx="1"/>
          </p:nvPr>
        </p:nvSpPr>
        <p:spPr>
          <a:xfrm>
            <a:off x="295275" y="1272381"/>
            <a:ext cx="8524875" cy="4313238"/>
          </a:xfrm>
        </p:spPr>
        <p:txBody>
          <a:bodyPr/>
          <a:lstStyle/>
          <a:p>
            <a:r>
              <a:rPr lang="en-US" dirty="0"/>
              <a:t>Static Analysis</a:t>
            </a:r>
          </a:p>
          <a:p>
            <a:pPr lvl="1"/>
            <a:r>
              <a:rPr lang="en-US" dirty="0"/>
              <a:t>Cryptographic Hash</a:t>
            </a:r>
          </a:p>
          <a:p>
            <a:pPr lvl="1"/>
            <a:r>
              <a:rPr lang="en-US" dirty="0"/>
              <a:t>Anti-Virus Scanning</a:t>
            </a:r>
          </a:p>
          <a:p>
            <a:pPr lvl="1"/>
            <a:r>
              <a:rPr lang="en-US" b="1" dirty="0"/>
              <a:t>Strings</a:t>
            </a:r>
          </a:p>
          <a:p>
            <a:pPr lvl="1"/>
            <a:r>
              <a:rPr lang="en-US" b="1" dirty="0"/>
              <a:t>PE file</a:t>
            </a:r>
          </a:p>
          <a:p>
            <a:pPr lvl="1"/>
            <a:r>
              <a:rPr lang="en-US" b="1" dirty="0"/>
              <a:t>Packer and Cryptor</a:t>
            </a:r>
          </a:p>
          <a:p>
            <a:pPr lvl="1"/>
            <a:endParaRPr lang="en-US" dirty="0"/>
          </a:p>
          <a:p>
            <a:endParaRPr lang="en-US" dirty="0"/>
          </a:p>
        </p:txBody>
      </p:sp>
    </p:spTree>
    <p:extLst>
      <p:ext uri="{BB962C8B-B14F-4D97-AF65-F5344CB8AC3E}">
        <p14:creationId xmlns:p14="http://schemas.microsoft.com/office/powerpoint/2010/main" val="250512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430" y="749300"/>
            <a:ext cx="6643629" cy="6148012"/>
          </a:xfrm>
        </p:spPr>
      </p:pic>
    </p:spTree>
    <p:extLst>
      <p:ext uri="{BB962C8B-B14F-4D97-AF65-F5344CB8AC3E}">
        <p14:creationId xmlns:p14="http://schemas.microsoft.com/office/powerpoint/2010/main" val="1323266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007277"/>
          </a:xfrm>
          <a:prstGeom prst="rect">
            <a:avLst/>
          </a:prstGeom>
        </p:spPr>
      </p:pic>
    </p:spTree>
    <p:extLst>
      <p:ext uri="{BB962C8B-B14F-4D97-AF65-F5344CB8AC3E}">
        <p14:creationId xmlns:p14="http://schemas.microsoft.com/office/powerpoint/2010/main" val="3155582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4475" y="1152749"/>
            <a:ext cx="4039125" cy="124367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75" y="2545395"/>
            <a:ext cx="4039125" cy="1241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475" y="4012284"/>
            <a:ext cx="4039125" cy="1210080"/>
          </a:xfrm>
          <a:prstGeom prst="rect">
            <a:avLst/>
          </a:prstGeom>
        </p:spPr>
      </p:pic>
      <p:sp>
        <p:nvSpPr>
          <p:cNvPr id="8" name="Right Arrow 7"/>
          <p:cNvSpPr/>
          <p:nvPr/>
        </p:nvSpPr>
        <p:spPr bwMode="auto">
          <a:xfrm rot="6888198">
            <a:off x="4979571" y="812390"/>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ight Arrow 8"/>
          <p:cNvSpPr/>
          <p:nvPr/>
        </p:nvSpPr>
        <p:spPr bwMode="auto">
          <a:xfrm rot="10024508">
            <a:off x="5354622" y="2438039"/>
            <a:ext cx="419448"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p:cNvSpPr/>
          <p:nvPr/>
        </p:nvSpPr>
        <p:spPr bwMode="auto">
          <a:xfrm rot="6888198">
            <a:off x="5567058" y="3727518"/>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475" y="5454733"/>
            <a:ext cx="4039125" cy="1227849"/>
          </a:xfrm>
          <a:prstGeom prst="rect">
            <a:avLst/>
          </a:prstGeom>
        </p:spPr>
      </p:pic>
      <p:sp>
        <p:nvSpPr>
          <p:cNvPr id="13" name="Right Arrow 12"/>
          <p:cNvSpPr/>
          <p:nvPr/>
        </p:nvSpPr>
        <p:spPr bwMode="auto">
          <a:xfrm rot="6888198">
            <a:off x="5460257" y="5129749"/>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4"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13431" y="749300"/>
            <a:ext cx="4239790" cy="39235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98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bject&#13;&#10;&#13;&#10;Description automatically generated">
            <a:extLst>
              <a:ext uri="{FF2B5EF4-FFF2-40B4-BE49-F238E27FC236}">
                <a16:creationId xmlns:a16="http://schemas.microsoft.com/office/drawing/2014/main" id="{2649FF67-2E7C-ED4F-B9DD-3C593746F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2" y="2857500"/>
            <a:ext cx="7924800" cy="1143000"/>
          </a:xfrm>
          <a:prstGeom prst="rect">
            <a:avLst/>
          </a:prstGeom>
        </p:spPr>
      </p:pic>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sp>
        <p:nvSpPr>
          <p:cNvPr id="3" name="Rectangle 2">
            <a:extLst>
              <a:ext uri="{FF2B5EF4-FFF2-40B4-BE49-F238E27FC236}">
                <a16:creationId xmlns:a16="http://schemas.microsoft.com/office/drawing/2014/main" id="{55D261EE-5283-6C4B-8FF6-DBD9E1CA8BE0}"/>
              </a:ext>
            </a:extLst>
          </p:cNvPr>
          <p:cNvSpPr/>
          <p:nvPr/>
        </p:nvSpPr>
        <p:spPr bwMode="auto">
          <a:xfrm>
            <a:off x="1813484" y="3124752"/>
            <a:ext cx="59634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D4CCB14B-3B9D-F549-B3E5-51D9DC527CD3}"/>
              </a:ext>
            </a:extLst>
          </p:cNvPr>
          <p:cNvSpPr/>
          <p:nvPr/>
        </p:nvSpPr>
        <p:spPr bwMode="auto">
          <a:xfrm>
            <a:off x="6734170" y="3124753"/>
            <a:ext cx="356178" cy="30424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81917D2-2F68-3240-A870-8D5CDDF75F22}"/>
              </a:ext>
            </a:extLst>
          </p:cNvPr>
          <p:cNvSpPr/>
          <p:nvPr/>
        </p:nvSpPr>
        <p:spPr bwMode="auto">
          <a:xfrm>
            <a:off x="5458592" y="3837482"/>
            <a:ext cx="1167060" cy="16301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08436265-1E18-B648-B6C0-363B76A2C06F}"/>
              </a:ext>
            </a:extLst>
          </p:cNvPr>
          <p:cNvSpPr txBox="1"/>
          <p:nvPr/>
        </p:nvSpPr>
        <p:spPr>
          <a:xfrm>
            <a:off x="2683473" y="4780427"/>
            <a:ext cx="2775119" cy="400110"/>
          </a:xfrm>
          <a:prstGeom prst="rect">
            <a:avLst/>
          </a:prstGeom>
          <a:noFill/>
        </p:spPr>
        <p:txBody>
          <a:bodyPr wrap="none" rtlCol="0">
            <a:spAutoFit/>
          </a:bodyPr>
          <a:lstStyle/>
          <a:p>
            <a:r>
              <a:rPr lang="en-US" dirty="0" err="1"/>
              <a:t>e_lfanew</a:t>
            </a:r>
            <a:r>
              <a:rPr lang="en-US" dirty="0"/>
              <a:t> </a:t>
            </a:r>
            <a:r>
              <a:rPr lang="en-US" dirty="0">
                <a:sym typeface="Wingdings" pitchFamily="2" charset="2"/>
              </a:rPr>
              <a:t> 000000E0</a:t>
            </a:r>
            <a:endParaRPr lang="en-US" dirty="0"/>
          </a:p>
        </p:txBody>
      </p:sp>
    </p:spTree>
    <p:extLst>
      <p:ext uri="{BB962C8B-B14F-4D97-AF65-F5344CB8AC3E}">
        <p14:creationId xmlns:p14="http://schemas.microsoft.com/office/powerpoint/2010/main" val="51207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stub</a:t>
            </a:r>
          </a:p>
        </p:txBody>
      </p:sp>
      <p:pic>
        <p:nvPicPr>
          <p:cNvPr id="4" name="Picture 3">
            <a:extLst>
              <a:ext uri="{FF2B5EF4-FFF2-40B4-BE49-F238E27FC236}">
                <a16:creationId xmlns:a16="http://schemas.microsoft.com/office/drawing/2014/main" id="{CE095084-AE9E-634E-A052-31C8828A5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6" y="1085225"/>
            <a:ext cx="9109767" cy="2343775"/>
          </a:xfrm>
          <a:prstGeom prst="rect">
            <a:avLst/>
          </a:prstGeom>
        </p:spPr>
      </p:pic>
      <p:sp>
        <p:nvSpPr>
          <p:cNvPr id="5" name="Rectangle 4">
            <a:extLst>
              <a:ext uri="{FF2B5EF4-FFF2-40B4-BE49-F238E27FC236}">
                <a16:creationId xmlns:a16="http://schemas.microsoft.com/office/drawing/2014/main" id="{38D2F1F3-39C6-9346-AC3E-0131D1CBBE90}"/>
              </a:ext>
            </a:extLst>
          </p:cNvPr>
          <p:cNvSpPr/>
          <p:nvPr/>
        </p:nvSpPr>
        <p:spPr>
          <a:xfrm>
            <a:off x="592111" y="3824566"/>
            <a:ext cx="6843010" cy="707886"/>
          </a:xfrm>
          <a:prstGeom prst="rect">
            <a:avLst/>
          </a:prstGeom>
        </p:spPr>
        <p:txBody>
          <a:bodyPr wrap="square">
            <a:spAutoFit/>
          </a:bodyPr>
          <a:lstStyle/>
          <a:p>
            <a:r>
              <a:rPr lang="en-US" dirty="0">
                <a:hlinkClick r:id="rId3"/>
              </a:rPr>
              <a:t>https://virtualconsoles.com/online-emulators/dos/</a:t>
            </a:r>
            <a:endParaRPr lang="en-US" dirty="0"/>
          </a:p>
          <a:p>
            <a:endParaRPr lang="en-US" dirty="0"/>
          </a:p>
        </p:txBody>
      </p:sp>
      <p:pic>
        <p:nvPicPr>
          <p:cNvPr id="7" name="Picture 6">
            <a:extLst>
              <a:ext uri="{FF2B5EF4-FFF2-40B4-BE49-F238E27FC236}">
                <a16:creationId xmlns:a16="http://schemas.microsoft.com/office/drawing/2014/main" id="{BE449D4E-94E8-E149-B9E2-4CE8B8930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74" y="4741367"/>
            <a:ext cx="5404488" cy="849964"/>
          </a:xfrm>
          <a:prstGeom prst="rect">
            <a:avLst/>
          </a:prstGeom>
        </p:spPr>
      </p:pic>
    </p:spTree>
    <p:extLst>
      <p:ext uri="{BB962C8B-B14F-4D97-AF65-F5344CB8AC3E}">
        <p14:creationId xmlns:p14="http://schemas.microsoft.com/office/powerpoint/2010/main" val="18261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8470-172A-2342-B996-B64966D5FA9F}"/>
              </a:ext>
            </a:extLst>
          </p:cNvPr>
          <p:cNvSpPr>
            <a:spLocks noGrp="1"/>
          </p:cNvSpPr>
          <p:nvPr>
            <p:ph type="title"/>
          </p:nvPr>
        </p:nvSpPr>
        <p:spPr/>
        <p:txBody>
          <a:bodyPr/>
          <a:lstStyle/>
          <a:p>
            <a:r>
              <a:rPr lang="en-US" dirty="0"/>
              <a:t>NT Header</a:t>
            </a:r>
          </a:p>
        </p:txBody>
      </p:sp>
      <p:pic>
        <p:nvPicPr>
          <p:cNvPr id="6" name="Content Placeholder 5" descr="A screenshot of a social media post&#13;&#10;&#13;&#10;Description automatically generated">
            <a:extLst>
              <a:ext uri="{FF2B5EF4-FFF2-40B4-BE49-F238E27FC236}">
                <a16:creationId xmlns:a16="http://schemas.microsoft.com/office/drawing/2014/main" id="{76551E3E-261B-F545-8363-9FEC81E59B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89254"/>
            <a:ext cx="5606087" cy="5320906"/>
          </a:xfrm>
        </p:spPr>
      </p:pic>
      <p:sp>
        <p:nvSpPr>
          <p:cNvPr id="4" name="Rectangle 3">
            <a:extLst>
              <a:ext uri="{FF2B5EF4-FFF2-40B4-BE49-F238E27FC236}">
                <a16:creationId xmlns:a16="http://schemas.microsoft.com/office/drawing/2014/main" id="{A423968D-0818-5542-A7B0-35D84D1D57E9}"/>
              </a:ext>
            </a:extLst>
          </p:cNvPr>
          <p:cNvSpPr/>
          <p:nvPr/>
        </p:nvSpPr>
        <p:spPr>
          <a:xfrm>
            <a:off x="4849317" y="6150114"/>
            <a:ext cx="6753069" cy="707886"/>
          </a:xfrm>
          <a:prstGeom prst="rect">
            <a:avLst/>
          </a:prstGeom>
        </p:spPr>
        <p:txBody>
          <a:bodyPr wrap="square">
            <a:spAutoFit/>
          </a:bodyPr>
          <a:lstStyle/>
          <a:p>
            <a:r>
              <a:rPr lang="en-US" dirty="0"/>
              <a:t>https://</a:t>
            </a:r>
            <a:r>
              <a:rPr lang="en-US" dirty="0" err="1"/>
              <a:t>docs.microsoft.com</a:t>
            </a:r>
            <a:r>
              <a:rPr lang="en-US" dirty="0"/>
              <a:t>/</a:t>
            </a:r>
            <a:r>
              <a:rPr lang="en-US" dirty="0" err="1"/>
              <a:t>en</a:t>
            </a:r>
            <a:r>
              <a:rPr lang="en-US" dirty="0"/>
              <a:t>-us/windows/desktop/</a:t>
            </a:r>
            <a:r>
              <a:rPr lang="en-US" dirty="0" err="1"/>
              <a:t>api</a:t>
            </a:r>
            <a:r>
              <a:rPr lang="en-US" dirty="0"/>
              <a:t>/</a:t>
            </a:r>
            <a:r>
              <a:rPr lang="en-US" dirty="0" err="1"/>
              <a:t>winnt</a:t>
            </a:r>
            <a:r>
              <a:rPr lang="en-US" dirty="0"/>
              <a:t>/</a:t>
            </a:r>
          </a:p>
        </p:txBody>
      </p:sp>
    </p:spTree>
    <p:extLst>
      <p:ext uri="{BB962C8B-B14F-4D97-AF65-F5344CB8AC3E}">
        <p14:creationId xmlns:p14="http://schemas.microsoft.com/office/powerpoint/2010/main" val="1322225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1C5A-49C6-0E4D-B3A4-3014AAC9987B}"/>
              </a:ext>
            </a:extLst>
          </p:cNvPr>
          <p:cNvSpPr>
            <a:spLocks noGrp="1"/>
          </p:cNvSpPr>
          <p:nvPr>
            <p:ph type="title"/>
          </p:nvPr>
        </p:nvSpPr>
        <p:spPr/>
        <p:txBody>
          <a:bodyPr/>
          <a:lstStyle/>
          <a:p>
            <a:r>
              <a:rPr lang="en-US" dirty="0"/>
              <a:t>NT Header</a:t>
            </a:r>
          </a:p>
        </p:txBody>
      </p:sp>
      <p:pic>
        <p:nvPicPr>
          <p:cNvPr id="5" name="Content Placeholder 4" descr="A screenshot of a computer&#13;&#10;&#13;&#10;Description automatically generated">
            <a:extLst>
              <a:ext uri="{FF2B5EF4-FFF2-40B4-BE49-F238E27FC236}">
                <a16:creationId xmlns:a16="http://schemas.microsoft.com/office/drawing/2014/main" id="{D335CF66-C6A1-664E-BBC7-B9747EF4EB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462" y="1658144"/>
            <a:ext cx="8064500" cy="3975100"/>
          </a:xfrm>
        </p:spPr>
      </p:pic>
    </p:spTree>
    <p:extLst>
      <p:ext uri="{BB962C8B-B14F-4D97-AF65-F5344CB8AC3E}">
        <p14:creationId xmlns:p14="http://schemas.microsoft.com/office/powerpoint/2010/main" val="76576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3AD-F912-2F4C-A1CC-3BE7D4ED0509}"/>
              </a:ext>
            </a:extLst>
          </p:cNvPr>
          <p:cNvSpPr>
            <a:spLocks noGrp="1"/>
          </p:cNvSpPr>
          <p:nvPr>
            <p:ph type="title"/>
          </p:nvPr>
        </p:nvSpPr>
        <p:spPr/>
        <p:txBody>
          <a:bodyPr/>
          <a:lstStyle/>
          <a:p>
            <a:r>
              <a:rPr lang="en-US" dirty="0"/>
              <a:t>Section Header</a:t>
            </a:r>
          </a:p>
        </p:txBody>
      </p:sp>
      <p:graphicFrame>
        <p:nvGraphicFramePr>
          <p:cNvPr id="5" name="Table 4">
            <a:extLst>
              <a:ext uri="{FF2B5EF4-FFF2-40B4-BE49-F238E27FC236}">
                <a16:creationId xmlns:a16="http://schemas.microsoft.com/office/drawing/2014/main" id="{98A004F9-CA5D-354F-90D8-1FECF328816E}"/>
              </a:ext>
            </a:extLst>
          </p:cNvPr>
          <p:cNvGraphicFramePr>
            <a:graphicFrameLocks noGrp="1"/>
          </p:cNvGraphicFramePr>
          <p:nvPr>
            <p:extLst>
              <p:ext uri="{D42A27DB-BD31-4B8C-83A1-F6EECF244321}">
                <p14:modId xmlns:p14="http://schemas.microsoft.com/office/powerpoint/2010/main" val="2052938609"/>
              </p:ext>
            </p:extLst>
          </p:nvPr>
        </p:nvGraphicFramePr>
        <p:xfrm>
          <a:off x="1384091" y="4476316"/>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61329839"/>
                    </a:ext>
                  </a:extLst>
                </a:gridCol>
                <a:gridCol w="3048000">
                  <a:extLst>
                    <a:ext uri="{9D8B030D-6E8A-4147-A177-3AD203B41FA5}">
                      <a16:colId xmlns:a16="http://schemas.microsoft.com/office/drawing/2014/main" val="428435923"/>
                    </a:ext>
                  </a:extLst>
                </a:gridCol>
              </a:tblGrid>
              <a:tr h="370840">
                <a:tc>
                  <a:txBody>
                    <a:bodyPr/>
                    <a:lstStyle/>
                    <a:p>
                      <a:pPr algn="ctr"/>
                      <a:r>
                        <a:rPr lang="en-US" dirty="0"/>
                        <a:t>Name</a:t>
                      </a:r>
                    </a:p>
                  </a:txBody>
                  <a:tcPr/>
                </a:tc>
                <a:tc>
                  <a:txBody>
                    <a:bodyPr/>
                    <a:lstStyle/>
                    <a:p>
                      <a:pPr algn="ctr"/>
                      <a:r>
                        <a:rPr lang="en-US" dirty="0"/>
                        <a:t>Privilege </a:t>
                      </a:r>
                    </a:p>
                  </a:txBody>
                  <a:tcPr/>
                </a:tc>
                <a:extLst>
                  <a:ext uri="{0D108BD9-81ED-4DB2-BD59-A6C34878D82A}">
                    <a16:rowId xmlns:a16="http://schemas.microsoft.com/office/drawing/2014/main" val="2210022776"/>
                  </a:ext>
                </a:extLst>
              </a:tr>
              <a:tr h="370840">
                <a:tc>
                  <a:txBody>
                    <a:bodyPr/>
                    <a:lstStyle/>
                    <a:p>
                      <a:pPr algn="ctr"/>
                      <a:r>
                        <a:rPr lang="en-US" dirty="0"/>
                        <a:t>.code</a:t>
                      </a:r>
                    </a:p>
                  </a:txBody>
                  <a:tcPr/>
                </a:tc>
                <a:tc>
                  <a:txBody>
                    <a:bodyPr/>
                    <a:lstStyle/>
                    <a:p>
                      <a:pPr algn="ctr"/>
                      <a:r>
                        <a:rPr lang="en-US" dirty="0"/>
                        <a:t>Executable, read</a:t>
                      </a:r>
                    </a:p>
                  </a:txBody>
                  <a:tcPr/>
                </a:tc>
                <a:extLst>
                  <a:ext uri="{0D108BD9-81ED-4DB2-BD59-A6C34878D82A}">
                    <a16:rowId xmlns:a16="http://schemas.microsoft.com/office/drawing/2014/main" val="3092780765"/>
                  </a:ext>
                </a:extLst>
              </a:tr>
              <a:tr h="370840">
                <a:tc>
                  <a:txBody>
                    <a:bodyPr/>
                    <a:lstStyle/>
                    <a:p>
                      <a:pPr algn="ctr"/>
                      <a:r>
                        <a:rPr lang="en-US" dirty="0"/>
                        <a:t>.data</a:t>
                      </a:r>
                    </a:p>
                  </a:txBody>
                  <a:tcPr/>
                </a:tc>
                <a:tc>
                  <a:txBody>
                    <a:bodyPr/>
                    <a:lstStyle/>
                    <a:p>
                      <a:pPr algn="ctr"/>
                      <a:r>
                        <a:rPr lang="en-US" dirty="0"/>
                        <a:t>Non-Executable, read/write</a:t>
                      </a:r>
                    </a:p>
                  </a:txBody>
                  <a:tcPr/>
                </a:tc>
                <a:extLst>
                  <a:ext uri="{0D108BD9-81ED-4DB2-BD59-A6C34878D82A}">
                    <a16:rowId xmlns:a16="http://schemas.microsoft.com/office/drawing/2014/main" val="1472614051"/>
                  </a:ext>
                </a:extLst>
              </a:tr>
              <a:tr h="370840">
                <a:tc>
                  <a:txBody>
                    <a:bodyPr/>
                    <a:lstStyle/>
                    <a:p>
                      <a:pPr algn="ctr"/>
                      <a:r>
                        <a:rPr lang="en-US" dirty="0"/>
                        <a:t>.resource</a:t>
                      </a:r>
                    </a:p>
                  </a:txBody>
                  <a:tcPr/>
                </a:tc>
                <a:tc>
                  <a:txBody>
                    <a:bodyPr/>
                    <a:lstStyle/>
                    <a:p>
                      <a:pPr algn="ctr"/>
                      <a:r>
                        <a:rPr lang="en-US" dirty="0"/>
                        <a:t>Non-Executable, read</a:t>
                      </a:r>
                    </a:p>
                  </a:txBody>
                  <a:tcPr/>
                </a:tc>
                <a:extLst>
                  <a:ext uri="{0D108BD9-81ED-4DB2-BD59-A6C34878D82A}">
                    <a16:rowId xmlns:a16="http://schemas.microsoft.com/office/drawing/2014/main" val="529977263"/>
                  </a:ext>
                </a:extLst>
              </a:tr>
            </a:tbl>
          </a:graphicData>
        </a:graphic>
      </p:graphicFrame>
      <p:pic>
        <p:nvPicPr>
          <p:cNvPr id="6" name="Picture 5">
            <a:extLst>
              <a:ext uri="{FF2B5EF4-FFF2-40B4-BE49-F238E27FC236}">
                <a16:creationId xmlns:a16="http://schemas.microsoft.com/office/drawing/2014/main" id="{0F5B8D85-045F-2648-B83B-E98728B96A6E}"/>
              </a:ext>
            </a:extLst>
          </p:cNvPr>
          <p:cNvPicPr>
            <a:picLocks noChangeAspect="1"/>
          </p:cNvPicPr>
          <p:nvPr/>
        </p:nvPicPr>
        <p:blipFill>
          <a:blip r:embed="rId2"/>
          <a:stretch>
            <a:fillRect/>
          </a:stretch>
        </p:blipFill>
        <p:spPr>
          <a:xfrm>
            <a:off x="3232791" y="1001808"/>
            <a:ext cx="2398600" cy="3222000"/>
          </a:xfrm>
          <a:prstGeom prst="rect">
            <a:avLst/>
          </a:prstGeom>
        </p:spPr>
      </p:pic>
    </p:spTree>
    <p:extLst>
      <p:ext uri="{BB962C8B-B14F-4D97-AF65-F5344CB8AC3E}">
        <p14:creationId xmlns:p14="http://schemas.microsoft.com/office/powerpoint/2010/main" val="2848096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3AD-F912-2F4C-A1CC-3BE7D4ED0509}"/>
              </a:ext>
            </a:extLst>
          </p:cNvPr>
          <p:cNvSpPr>
            <a:spLocks noGrp="1"/>
          </p:cNvSpPr>
          <p:nvPr>
            <p:ph type="title"/>
          </p:nvPr>
        </p:nvSpPr>
        <p:spPr/>
        <p:txBody>
          <a:bodyPr/>
          <a:lstStyle/>
          <a:p>
            <a:r>
              <a:rPr lang="en-US" dirty="0"/>
              <a:t>Section Header</a:t>
            </a:r>
          </a:p>
        </p:txBody>
      </p:sp>
      <p:pic>
        <p:nvPicPr>
          <p:cNvPr id="4" name="Picture 3" descr="A screenshot of a cell phone&#13;&#10;&#13;&#10;Description automatically generated">
            <a:extLst>
              <a:ext uri="{FF2B5EF4-FFF2-40B4-BE49-F238E27FC236}">
                <a16:creationId xmlns:a16="http://schemas.microsoft.com/office/drawing/2014/main" id="{296832DB-D446-D14B-9969-093646237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 y="749300"/>
            <a:ext cx="7291327" cy="5969386"/>
          </a:xfrm>
          <a:prstGeom prst="rect">
            <a:avLst/>
          </a:prstGeom>
        </p:spPr>
      </p:pic>
      <p:sp>
        <p:nvSpPr>
          <p:cNvPr id="7" name="Rectangle 6">
            <a:extLst>
              <a:ext uri="{FF2B5EF4-FFF2-40B4-BE49-F238E27FC236}">
                <a16:creationId xmlns:a16="http://schemas.microsoft.com/office/drawing/2014/main" id="{F6EFEAF0-5291-3646-B303-5B0354A6FC7C}"/>
              </a:ext>
            </a:extLst>
          </p:cNvPr>
          <p:cNvSpPr/>
          <p:nvPr/>
        </p:nvSpPr>
        <p:spPr bwMode="auto">
          <a:xfrm>
            <a:off x="1289154" y="4182256"/>
            <a:ext cx="1214203"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F5FA2F6-1349-9742-A909-F31B3B590229}"/>
              </a:ext>
            </a:extLst>
          </p:cNvPr>
          <p:cNvSpPr/>
          <p:nvPr/>
        </p:nvSpPr>
        <p:spPr bwMode="auto">
          <a:xfrm>
            <a:off x="1125650" y="4559508"/>
            <a:ext cx="1377707"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2DEB8DEE-0484-E74E-88B4-CCBD9D9E85C1}"/>
              </a:ext>
            </a:extLst>
          </p:cNvPr>
          <p:cNvSpPr/>
          <p:nvPr/>
        </p:nvSpPr>
        <p:spPr bwMode="auto">
          <a:xfrm>
            <a:off x="1125650" y="4784360"/>
            <a:ext cx="1377707"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5EEACBEB-58D7-1F47-98A2-CB3DC6FB00BC}"/>
              </a:ext>
            </a:extLst>
          </p:cNvPr>
          <p:cNvSpPr/>
          <p:nvPr/>
        </p:nvSpPr>
        <p:spPr bwMode="auto">
          <a:xfrm>
            <a:off x="1125650" y="5931317"/>
            <a:ext cx="1467648"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7468D400-C478-A44B-A9B0-1E116C127663}"/>
              </a:ext>
            </a:extLst>
          </p:cNvPr>
          <p:cNvSpPr/>
          <p:nvPr/>
        </p:nvSpPr>
        <p:spPr bwMode="auto">
          <a:xfrm>
            <a:off x="1125650" y="5009212"/>
            <a:ext cx="1557589"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6862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3D99-C070-A84C-84DE-68BB94F20EE4}"/>
              </a:ext>
            </a:extLst>
          </p:cNvPr>
          <p:cNvSpPr>
            <a:spLocks noGrp="1"/>
          </p:cNvSpPr>
          <p:nvPr>
            <p:ph type="title"/>
          </p:nvPr>
        </p:nvSpPr>
        <p:spPr/>
        <p:txBody>
          <a:bodyPr/>
          <a:lstStyle/>
          <a:p>
            <a:r>
              <a:rPr lang="en-US" dirty="0"/>
              <a:t>Section Header</a:t>
            </a:r>
          </a:p>
        </p:txBody>
      </p:sp>
      <p:graphicFrame>
        <p:nvGraphicFramePr>
          <p:cNvPr id="4" name="Table 3">
            <a:extLst>
              <a:ext uri="{FF2B5EF4-FFF2-40B4-BE49-F238E27FC236}">
                <a16:creationId xmlns:a16="http://schemas.microsoft.com/office/drawing/2014/main" id="{FEDCFDE9-64B8-E448-AE38-20E3EC610A8D}"/>
              </a:ext>
            </a:extLst>
          </p:cNvPr>
          <p:cNvGraphicFramePr>
            <a:graphicFrameLocks noGrp="1"/>
          </p:cNvGraphicFramePr>
          <p:nvPr>
            <p:extLst>
              <p:ext uri="{D42A27DB-BD31-4B8C-83A1-F6EECF244321}">
                <p14:modId xmlns:p14="http://schemas.microsoft.com/office/powerpoint/2010/main" val="3852553247"/>
              </p:ext>
            </p:extLst>
          </p:nvPr>
        </p:nvGraphicFramePr>
        <p:xfrm>
          <a:off x="160597" y="898448"/>
          <a:ext cx="6096000" cy="439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533634442"/>
                    </a:ext>
                  </a:extLst>
                </a:gridCol>
                <a:gridCol w="3048000">
                  <a:extLst>
                    <a:ext uri="{9D8B030D-6E8A-4147-A177-3AD203B41FA5}">
                      <a16:colId xmlns:a16="http://schemas.microsoft.com/office/drawing/2014/main" val="2817555216"/>
                    </a:ext>
                  </a:extLst>
                </a:gridCol>
              </a:tblGrid>
              <a:tr h="370840">
                <a:tc>
                  <a:txBody>
                    <a:bodyPr/>
                    <a:lstStyle/>
                    <a:p>
                      <a:pPr algn="ctr"/>
                      <a:r>
                        <a:rPr lang="en-US" dirty="0"/>
                        <a:t>Members</a:t>
                      </a:r>
                    </a:p>
                  </a:txBody>
                  <a:tcPr/>
                </a:tc>
                <a:tc>
                  <a:txBody>
                    <a:bodyPr/>
                    <a:lstStyle/>
                    <a:p>
                      <a:pPr algn="ctr"/>
                      <a:r>
                        <a:rPr lang="en-US" dirty="0"/>
                        <a:t>Meaning</a:t>
                      </a:r>
                    </a:p>
                  </a:txBody>
                  <a:tcPr/>
                </a:tc>
                <a:extLst>
                  <a:ext uri="{0D108BD9-81ED-4DB2-BD59-A6C34878D82A}">
                    <a16:rowId xmlns:a16="http://schemas.microsoft.com/office/drawing/2014/main" val="2338923418"/>
                  </a:ext>
                </a:extLst>
              </a:tr>
              <a:tr h="370840">
                <a:tc>
                  <a:txBody>
                    <a:bodyPr/>
                    <a:lstStyle/>
                    <a:p>
                      <a:pPr algn="ctr"/>
                      <a:r>
                        <a:rPr lang="en-US" dirty="0" err="1"/>
                        <a:t>VirtualSize</a:t>
                      </a:r>
                      <a:endParaRPr lang="en-US" dirty="0"/>
                    </a:p>
                  </a:txBody>
                  <a:tcPr/>
                </a:tc>
                <a:tc>
                  <a:txBody>
                    <a:bodyPr/>
                    <a:lstStyle/>
                    <a:p>
                      <a:pPr algn="ctr"/>
                      <a:r>
                        <a:rPr lang="en-US" sz="1800" b="1" i="0" kern="1200" dirty="0">
                          <a:solidFill>
                            <a:schemeClr val="dk1"/>
                          </a:solidFill>
                          <a:effectLst/>
                          <a:latin typeface="+mn-lt"/>
                          <a:ea typeface="+mn-ea"/>
                          <a:cs typeface="+mn-cs"/>
                        </a:rPr>
                        <a:t>The total size of the section </a:t>
                      </a:r>
                      <a:r>
                        <a:rPr lang="en-US" sz="1800" b="0" i="0" kern="1200" dirty="0">
                          <a:solidFill>
                            <a:schemeClr val="dk1"/>
                          </a:solidFill>
                          <a:effectLst/>
                          <a:latin typeface="+mn-lt"/>
                          <a:ea typeface="+mn-ea"/>
                          <a:cs typeface="+mn-cs"/>
                        </a:rPr>
                        <a:t>when loaded into memory, in bytes. </a:t>
                      </a:r>
                      <a:endParaRPr lang="en-US" dirty="0"/>
                    </a:p>
                  </a:txBody>
                  <a:tcPr/>
                </a:tc>
                <a:extLst>
                  <a:ext uri="{0D108BD9-81ED-4DB2-BD59-A6C34878D82A}">
                    <a16:rowId xmlns:a16="http://schemas.microsoft.com/office/drawing/2014/main" val="4209782798"/>
                  </a:ext>
                </a:extLst>
              </a:tr>
              <a:tr h="370840">
                <a:tc>
                  <a:txBody>
                    <a:bodyPr/>
                    <a:lstStyle/>
                    <a:p>
                      <a:pPr algn="ctr"/>
                      <a:r>
                        <a:rPr lang="en-US" dirty="0" err="1"/>
                        <a:t>VirtualAddress</a:t>
                      </a:r>
                      <a:endParaRPr lang="en-US" dirty="0"/>
                    </a:p>
                  </a:txBody>
                  <a:tcPr/>
                </a:tc>
                <a:tc>
                  <a:txBody>
                    <a:bodyPr/>
                    <a:lstStyle/>
                    <a:p>
                      <a:pPr algn="ctr"/>
                      <a:r>
                        <a:rPr lang="en-US" sz="1800" b="1" i="0" kern="1200" dirty="0">
                          <a:solidFill>
                            <a:schemeClr val="dk1"/>
                          </a:solidFill>
                          <a:effectLst/>
                          <a:latin typeface="+mn-lt"/>
                          <a:ea typeface="+mn-ea"/>
                          <a:cs typeface="+mn-cs"/>
                        </a:rPr>
                        <a:t>The address of the first byte of the section </a:t>
                      </a:r>
                      <a:r>
                        <a:rPr lang="en-US" sz="1800" b="0" i="0" kern="1200" dirty="0">
                          <a:solidFill>
                            <a:schemeClr val="dk1"/>
                          </a:solidFill>
                          <a:effectLst/>
                          <a:latin typeface="+mn-lt"/>
                          <a:ea typeface="+mn-ea"/>
                          <a:cs typeface="+mn-cs"/>
                        </a:rPr>
                        <a:t>when loaded into memory (RVA)</a:t>
                      </a:r>
                      <a:endParaRPr lang="en-US" dirty="0"/>
                    </a:p>
                  </a:txBody>
                  <a:tcPr/>
                </a:tc>
                <a:extLst>
                  <a:ext uri="{0D108BD9-81ED-4DB2-BD59-A6C34878D82A}">
                    <a16:rowId xmlns:a16="http://schemas.microsoft.com/office/drawing/2014/main" val="1871967338"/>
                  </a:ext>
                </a:extLst>
              </a:tr>
              <a:tr h="370840">
                <a:tc>
                  <a:txBody>
                    <a:bodyPr/>
                    <a:lstStyle/>
                    <a:p>
                      <a:pPr algn="ctr"/>
                      <a:r>
                        <a:rPr lang="en-US" dirty="0" err="1"/>
                        <a:t>SizeOfRaw</a:t>
                      </a:r>
                      <a:r>
                        <a:rPr lang="en-US" dirty="0"/>
                        <a:t> Data</a:t>
                      </a:r>
                    </a:p>
                  </a:txBody>
                  <a:tcPr/>
                </a:tc>
                <a:tc>
                  <a:txBody>
                    <a:bodyPr/>
                    <a:lstStyle/>
                    <a:p>
                      <a:pPr algn="ctr"/>
                      <a:r>
                        <a:rPr lang="en-US" sz="1800" b="1" i="0" kern="1200" dirty="0">
                          <a:solidFill>
                            <a:schemeClr val="dk1"/>
                          </a:solidFill>
                          <a:effectLst/>
                          <a:latin typeface="+mn-lt"/>
                          <a:ea typeface="+mn-ea"/>
                          <a:cs typeface="+mn-cs"/>
                        </a:rPr>
                        <a:t>The size of the section data on disk</a:t>
                      </a:r>
                      <a:r>
                        <a:rPr lang="en-US" sz="1800" b="0" i="0" kern="1200" dirty="0">
                          <a:solidFill>
                            <a:schemeClr val="dk1"/>
                          </a:solidFill>
                          <a:effectLst/>
                          <a:latin typeface="+mn-lt"/>
                          <a:ea typeface="+mn-ea"/>
                          <a:cs typeface="+mn-cs"/>
                        </a:rPr>
                        <a:t>, in bytes. </a:t>
                      </a:r>
                      <a:endParaRPr lang="en-US" dirty="0"/>
                    </a:p>
                  </a:txBody>
                  <a:tcPr/>
                </a:tc>
                <a:extLst>
                  <a:ext uri="{0D108BD9-81ED-4DB2-BD59-A6C34878D82A}">
                    <a16:rowId xmlns:a16="http://schemas.microsoft.com/office/drawing/2014/main" val="1220972919"/>
                  </a:ext>
                </a:extLst>
              </a:tr>
              <a:tr h="370840">
                <a:tc>
                  <a:txBody>
                    <a:bodyPr/>
                    <a:lstStyle/>
                    <a:p>
                      <a:pPr algn="ctr"/>
                      <a:r>
                        <a:rPr lang="en-US" dirty="0" err="1"/>
                        <a:t>PointerToRawData</a:t>
                      </a:r>
                      <a:endParaRPr lang="en-US" dirty="0"/>
                    </a:p>
                  </a:txBody>
                  <a:tcPr/>
                </a:tc>
                <a:tc>
                  <a:txBody>
                    <a:bodyPr/>
                    <a:lstStyle/>
                    <a:p>
                      <a:pPr algn="ctr"/>
                      <a:r>
                        <a:rPr lang="en-US" sz="1800" b="1" i="0" kern="1200" dirty="0">
                          <a:solidFill>
                            <a:schemeClr val="dk1"/>
                          </a:solidFill>
                          <a:effectLst/>
                          <a:latin typeface="+mn-lt"/>
                          <a:ea typeface="+mn-ea"/>
                          <a:cs typeface="+mn-cs"/>
                        </a:rPr>
                        <a:t>The address of the first byte of the section on disk</a:t>
                      </a:r>
                      <a:r>
                        <a:rPr lang="en-US" sz="1800" b="0" i="0" kern="1200" dirty="0">
                          <a:solidFill>
                            <a:schemeClr val="dk1"/>
                          </a:solidFill>
                          <a:effectLst/>
                          <a:latin typeface="+mn-lt"/>
                          <a:ea typeface="+mn-ea"/>
                          <a:cs typeface="+mn-cs"/>
                        </a:rPr>
                        <a:t>.</a:t>
                      </a:r>
                      <a:endParaRPr lang="en-US" dirty="0"/>
                    </a:p>
                  </a:txBody>
                  <a:tcPr/>
                </a:tc>
                <a:extLst>
                  <a:ext uri="{0D108BD9-81ED-4DB2-BD59-A6C34878D82A}">
                    <a16:rowId xmlns:a16="http://schemas.microsoft.com/office/drawing/2014/main" val="225107727"/>
                  </a:ext>
                </a:extLst>
              </a:tr>
              <a:tr h="370840">
                <a:tc>
                  <a:txBody>
                    <a:bodyPr/>
                    <a:lstStyle/>
                    <a:p>
                      <a:pPr algn="ctr"/>
                      <a:r>
                        <a:rPr lang="en-US" dirty="0"/>
                        <a:t>Characteristics</a:t>
                      </a:r>
                    </a:p>
                  </a:txBody>
                  <a:tcPr/>
                </a:tc>
                <a:tc>
                  <a:txBody>
                    <a:bodyPr/>
                    <a:lstStyle/>
                    <a:p>
                      <a:pPr algn="ctr"/>
                      <a:r>
                        <a:rPr lang="en-US" sz="1800" b="0" i="0" kern="1200" dirty="0">
                          <a:solidFill>
                            <a:schemeClr val="dk1"/>
                          </a:solidFill>
                          <a:effectLst/>
                          <a:latin typeface="+mn-lt"/>
                          <a:ea typeface="+mn-ea"/>
                          <a:cs typeface="+mn-cs"/>
                        </a:rPr>
                        <a:t>The characteristics of the image.</a:t>
                      </a:r>
                      <a:endParaRPr lang="en-US" dirty="0"/>
                    </a:p>
                  </a:txBody>
                  <a:tcPr/>
                </a:tc>
                <a:extLst>
                  <a:ext uri="{0D108BD9-81ED-4DB2-BD59-A6C34878D82A}">
                    <a16:rowId xmlns:a16="http://schemas.microsoft.com/office/drawing/2014/main" val="2492250350"/>
                  </a:ext>
                </a:extLst>
              </a:tr>
            </a:tbl>
          </a:graphicData>
        </a:graphic>
      </p:graphicFrame>
      <p:pic>
        <p:nvPicPr>
          <p:cNvPr id="7" name="Picture 6">
            <a:extLst>
              <a:ext uri="{FF2B5EF4-FFF2-40B4-BE49-F238E27FC236}">
                <a16:creationId xmlns:a16="http://schemas.microsoft.com/office/drawing/2014/main" id="{6193D4AA-E675-CF4A-8C58-AED167048E11}"/>
              </a:ext>
            </a:extLst>
          </p:cNvPr>
          <p:cNvPicPr>
            <a:picLocks noChangeAspect="1"/>
          </p:cNvPicPr>
          <p:nvPr/>
        </p:nvPicPr>
        <p:blipFill>
          <a:blip r:embed="rId2"/>
          <a:stretch>
            <a:fillRect/>
          </a:stretch>
        </p:blipFill>
        <p:spPr>
          <a:xfrm>
            <a:off x="6302335" y="898448"/>
            <a:ext cx="2841665" cy="3429000"/>
          </a:xfrm>
          <a:prstGeom prst="rect">
            <a:avLst/>
          </a:prstGeom>
        </p:spPr>
      </p:pic>
      <p:sp>
        <p:nvSpPr>
          <p:cNvPr id="8" name="Rectangle 7">
            <a:extLst>
              <a:ext uri="{FF2B5EF4-FFF2-40B4-BE49-F238E27FC236}">
                <a16:creationId xmlns:a16="http://schemas.microsoft.com/office/drawing/2014/main" id="{4F8D553A-8B6E-C640-8C77-B0B88E2D5034}"/>
              </a:ext>
            </a:extLst>
          </p:cNvPr>
          <p:cNvSpPr/>
          <p:nvPr/>
        </p:nvSpPr>
        <p:spPr>
          <a:xfrm>
            <a:off x="2474079" y="5740737"/>
            <a:ext cx="6669921" cy="1015663"/>
          </a:xfrm>
          <a:prstGeom prst="rect">
            <a:avLst/>
          </a:prstGeom>
        </p:spPr>
        <p:txBody>
          <a:bodyPr wrap="square">
            <a:spAutoFit/>
          </a:bodyPr>
          <a:lstStyle/>
          <a:p>
            <a:r>
              <a:rPr lang="en-US" dirty="0"/>
              <a:t>https://</a:t>
            </a:r>
            <a:r>
              <a:rPr lang="en-US" dirty="0" err="1"/>
              <a:t>docs.microsoft.com</a:t>
            </a:r>
            <a:r>
              <a:rPr lang="en-US" dirty="0"/>
              <a:t>/</a:t>
            </a:r>
            <a:r>
              <a:rPr lang="en-US" dirty="0" err="1"/>
              <a:t>en</a:t>
            </a:r>
            <a:r>
              <a:rPr lang="en-US" dirty="0"/>
              <a:t>-us/windows/desktop/</a:t>
            </a:r>
            <a:r>
              <a:rPr lang="en-US" dirty="0" err="1"/>
              <a:t>api</a:t>
            </a:r>
            <a:r>
              <a:rPr lang="en-US" dirty="0"/>
              <a:t>/</a:t>
            </a:r>
            <a:r>
              <a:rPr lang="en-US" dirty="0" err="1"/>
              <a:t>winnt</a:t>
            </a:r>
            <a:r>
              <a:rPr lang="en-US" dirty="0"/>
              <a:t>/ns-</a:t>
            </a:r>
            <a:r>
              <a:rPr lang="en-US" dirty="0" err="1"/>
              <a:t>winnt</a:t>
            </a:r>
            <a:r>
              <a:rPr lang="en-US" dirty="0"/>
              <a:t>-_</a:t>
            </a:r>
            <a:r>
              <a:rPr lang="en-US" dirty="0" err="1"/>
              <a:t>image_section_header</a:t>
            </a:r>
            <a:endParaRPr lang="en-US" dirty="0"/>
          </a:p>
        </p:txBody>
      </p:sp>
    </p:spTree>
    <p:extLst>
      <p:ext uri="{BB962C8B-B14F-4D97-AF65-F5344CB8AC3E}">
        <p14:creationId xmlns:p14="http://schemas.microsoft.com/office/powerpoint/2010/main" val="164619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004B-6D9E-E147-B47D-62A6CC3332CF}"/>
              </a:ext>
            </a:extLst>
          </p:cNvPr>
          <p:cNvSpPr>
            <a:spLocks noGrp="1"/>
          </p:cNvSpPr>
          <p:nvPr>
            <p:ph type="title"/>
          </p:nvPr>
        </p:nvSpPr>
        <p:spPr/>
        <p:txBody>
          <a:bodyPr/>
          <a:lstStyle/>
          <a:p>
            <a:r>
              <a:rPr lang="en-US" dirty="0"/>
              <a:t>Fingerprinting the Malware</a:t>
            </a:r>
          </a:p>
        </p:txBody>
      </p:sp>
      <p:sp>
        <p:nvSpPr>
          <p:cNvPr id="3" name="Content Placeholder 2">
            <a:extLst>
              <a:ext uri="{FF2B5EF4-FFF2-40B4-BE49-F238E27FC236}">
                <a16:creationId xmlns:a16="http://schemas.microsoft.com/office/drawing/2014/main" id="{FEAE3263-CB0F-2142-B45E-EB7E3D27DD3C}"/>
              </a:ext>
            </a:extLst>
          </p:cNvPr>
          <p:cNvSpPr>
            <a:spLocks noGrp="1"/>
          </p:cNvSpPr>
          <p:nvPr>
            <p:ph idx="1"/>
          </p:nvPr>
        </p:nvSpPr>
        <p:spPr/>
        <p:txBody>
          <a:bodyPr/>
          <a:lstStyle/>
          <a:p>
            <a:r>
              <a:rPr lang="en-US" dirty="0"/>
              <a:t>Fingerprinting involves generating the </a:t>
            </a:r>
            <a:r>
              <a:rPr lang="en-US" b="1" dirty="0"/>
              <a:t>cryptographic hash </a:t>
            </a:r>
            <a:r>
              <a:rPr lang="en-US" dirty="0"/>
              <a:t>values for the suspect binary based on its file content.</a:t>
            </a:r>
          </a:p>
          <a:p>
            <a:r>
              <a:rPr lang="en-US" dirty="0"/>
              <a:t>Same cryptographic hashing algorithms:</a:t>
            </a:r>
          </a:p>
          <a:p>
            <a:pPr lvl="1"/>
            <a:r>
              <a:rPr lang="en-US" dirty="0"/>
              <a:t>MD5</a:t>
            </a:r>
          </a:p>
          <a:p>
            <a:pPr lvl="1"/>
            <a:r>
              <a:rPr lang="en-US" dirty="0"/>
              <a:t>SHA1</a:t>
            </a:r>
          </a:p>
          <a:p>
            <a:pPr lvl="1"/>
            <a:r>
              <a:rPr lang="en-US" dirty="0"/>
              <a:t>SHA256</a:t>
            </a:r>
          </a:p>
          <a:p>
            <a:r>
              <a:rPr lang="en-US" b="1" dirty="0"/>
              <a:t>Why not just use the file name?</a:t>
            </a:r>
          </a:p>
          <a:p>
            <a:pPr lvl="1"/>
            <a:r>
              <a:rPr lang="en-US" b="1" dirty="0"/>
              <a:t>Ineffective, </a:t>
            </a:r>
            <a:r>
              <a:rPr lang="en-US" dirty="0"/>
              <a:t>same malware sample can use different filenames, cryptographic hash is </a:t>
            </a:r>
            <a:r>
              <a:rPr lang="en-US" dirty="0">
                <a:solidFill>
                  <a:srgbClr val="FF0000"/>
                </a:solidFill>
              </a:rPr>
              <a:t>calculated based on the file content</a:t>
            </a:r>
            <a:r>
              <a:rPr lang="en-US" dirty="0"/>
              <a:t>.</a:t>
            </a:r>
          </a:p>
          <a:p>
            <a:r>
              <a:rPr lang="en-US" dirty="0"/>
              <a:t>File hash is frequently used as an indicator to share with other security researchers to help them identify the sample. </a:t>
            </a:r>
          </a:p>
          <a:p>
            <a:pPr marL="182562" lvl="1" indent="0">
              <a:buNone/>
            </a:pPr>
            <a:endParaRPr lang="en-US" dirty="0"/>
          </a:p>
        </p:txBody>
      </p:sp>
      <p:pic>
        <p:nvPicPr>
          <p:cNvPr id="4" name="Picture 3">
            <a:extLst>
              <a:ext uri="{FF2B5EF4-FFF2-40B4-BE49-F238E27FC236}">
                <a16:creationId xmlns:a16="http://schemas.microsoft.com/office/drawing/2014/main" id="{CEDDE078-0E13-D648-8B18-D3DD607F1E6C}"/>
              </a:ext>
            </a:extLst>
          </p:cNvPr>
          <p:cNvPicPr>
            <a:picLocks noChangeAspect="1"/>
          </p:cNvPicPr>
          <p:nvPr/>
        </p:nvPicPr>
        <p:blipFill>
          <a:blip r:embed="rId2"/>
          <a:stretch>
            <a:fillRect/>
          </a:stretch>
        </p:blipFill>
        <p:spPr>
          <a:xfrm>
            <a:off x="7586032" y="0"/>
            <a:ext cx="1557968" cy="1408163"/>
          </a:xfrm>
          <a:prstGeom prst="rect">
            <a:avLst/>
          </a:prstGeom>
        </p:spPr>
      </p:pic>
    </p:spTree>
    <p:extLst>
      <p:ext uri="{BB962C8B-B14F-4D97-AF65-F5344CB8AC3E}">
        <p14:creationId xmlns:p14="http://schemas.microsoft.com/office/powerpoint/2010/main" val="39166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3767-FD55-0C40-892D-ADE090687129}"/>
              </a:ext>
            </a:extLst>
          </p:cNvPr>
          <p:cNvSpPr>
            <a:spLocks noGrp="1"/>
          </p:cNvSpPr>
          <p:nvPr>
            <p:ph type="title"/>
          </p:nvPr>
        </p:nvSpPr>
        <p:spPr/>
        <p:txBody>
          <a:bodyPr/>
          <a:lstStyle/>
          <a:p>
            <a:r>
              <a:rPr lang="en-US" dirty="0"/>
              <a:t>Section Header</a:t>
            </a:r>
          </a:p>
        </p:txBody>
      </p:sp>
      <p:pic>
        <p:nvPicPr>
          <p:cNvPr id="5" name="Content Placeholder 4" descr="A blue and white text&#13;&#10;&#13;&#10;Description automatically generated">
            <a:extLst>
              <a:ext uri="{FF2B5EF4-FFF2-40B4-BE49-F238E27FC236}">
                <a16:creationId xmlns:a16="http://schemas.microsoft.com/office/drawing/2014/main" id="{1586691D-C21B-A140-B471-C80DB3D193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712" y="2820194"/>
            <a:ext cx="7874000" cy="1651000"/>
          </a:xfrm>
        </p:spPr>
      </p:pic>
    </p:spTree>
    <p:extLst>
      <p:ext uri="{BB962C8B-B14F-4D97-AF65-F5344CB8AC3E}">
        <p14:creationId xmlns:p14="http://schemas.microsoft.com/office/powerpoint/2010/main" val="2306203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34B8-35DE-FC42-98C1-97ECD50F2D83}"/>
              </a:ext>
            </a:extLst>
          </p:cNvPr>
          <p:cNvSpPr>
            <a:spLocks noGrp="1"/>
          </p:cNvSpPr>
          <p:nvPr>
            <p:ph type="title"/>
          </p:nvPr>
        </p:nvSpPr>
        <p:spPr/>
        <p:txBody>
          <a:bodyPr/>
          <a:lstStyle/>
          <a:p>
            <a:r>
              <a:rPr lang="en-US" dirty="0"/>
              <a:t>Inspecting PE Header Information in Linux</a:t>
            </a:r>
          </a:p>
        </p:txBody>
      </p:sp>
      <p:pic>
        <p:nvPicPr>
          <p:cNvPr id="5" name="Content Placeholder 4" descr="A close up of a screen&#13;&#10;&#13;&#10;Description automatically generated">
            <a:extLst>
              <a:ext uri="{FF2B5EF4-FFF2-40B4-BE49-F238E27FC236}">
                <a16:creationId xmlns:a16="http://schemas.microsoft.com/office/drawing/2014/main" id="{81FED693-63B4-F649-BB06-BADCCF7C12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1246472"/>
            <a:ext cx="8524875" cy="990941"/>
          </a:xfrm>
        </p:spPr>
      </p:pic>
      <p:pic>
        <p:nvPicPr>
          <p:cNvPr id="7" name="Picture 6" descr="A close up of text on a black background&#13;&#10;&#13;&#10;Description automatically generated">
            <a:extLst>
              <a:ext uri="{FF2B5EF4-FFF2-40B4-BE49-F238E27FC236}">
                <a16:creationId xmlns:a16="http://schemas.microsoft.com/office/drawing/2014/main" id="{8B257BFB-88B1-264D-A912-94D65FFA4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2251"/>
            <a:ext cx="9144000" cy="1013498"/>
          </a:xfrm>
          <a:prstGeom prst="rect">
            <a:avLst/>
          </a:prstGeom>
        </p:spPr>
      </p:pic>
    </p:spTree>
    <p:extLst>
      <p:ext uri="{BB962C8B-B14F-4D97-AF65-F5344CB8AC3E}">
        <p14:creationId xmlns:p14="http://schemas.microsoft.com/office/powerpoint/2010/main" val="388140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9BF0-6B95-354E-8B3E-7EE654116421}"/>
              </a:ext>
            </a:extLst>
          </p:cNvPr>
          <p:cNvSpPr>
            <a:spLocks noGrp="1"/>
          </p:cNvSpPr>
          <p:nvPr>
            <p:ph type="title"/>
          </p:nvPr>
        </p:nvSpPr>
        <p:spPr/>
        <p:txBody>
          <a:bodyPr/>
          <a:lstStyle/>
          <a:p>
            <a:r>
              <a:rPr lang="en-US" dirty="0"/>
              <a:t>Inspecting PE Header Information</a:t>
            </a:r>
          </a:p>
        </p:txBody>
      </p:sp>
      <p:pic>
        <p:nvPicPr>
          <p:cNvPr id="5" name="Content Placeholder 4" descr="A screenshot of a cell phone&#13;&#10;&#13;&#10;Description automatically generated">
            <a:extLst>
              <a:ext uri="{FF2B5EF4-FFF2-40B4-BE49-F238E27FC236}">
                <a16:creationId xmlns:a16="http://schemas.microsoft.com/office/drawing/2014/main" id="{2CCA1009-BB01-644C-B79B-7AA5C28232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54" y="745551"/>
            <a:ext cx="8520112" cy="6052365"/>
          </a:xfrm>
        </p:spPr>
      </p:pic>
    </p:spTree>
    <p:extLst>
      <p:ext uri="{BB962C8B-B14F-4D97-AF65-F5344CB8AC3E}">
        <p14:creationId xmlns:p14="http://schemas.microsoft.com/office/powerpoint/2010/main" val="723499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99EA-E911-4846-AF71-FC1092BE5271}"/>
              </a:ext>
            </a:extLst>
          </p:cNvPr>
          <p:cNvSpPr>
            <a:spLocks noGrp="1"/>
          </p:cNvSpPr>
          <p:nvPr>
            <p:ph type="title"/>
          </p:nvPr>
        </p:nvSpPr>
        <p:spPr/>
        <p:txBody>
          <a:bodyPr/>
          <a:lstStyle/>
          <a:p>
            <a:r>
              <a:rPr lang="en-US" dirty="0"/>
              <a:t>Examining PE Section Table and Sections</a:t>
            </a:r>
          </a:p>
        </p:txBody>
      </p:sp>
      <p:sp>
        <p:nvSpPr>
          <p:cNvPr id="3" name="Content Placeholder 2">
            <a:extLst>
              <a:ext uri="{FF2B5EF4-FFF2-40B4-BE49-F238E27FC236}">
                <a16:creationId xmlns:a16="http://schemas.microsoft.com/office/drawing/2014/main" id="{686B5E4B-F3CA-8C4F-BF3B-9B2A4221D982}"/>
              </a:ext>
            </a:extLst>
          </p:cNvPr>
          <p:cNvSpPr>
            <a:spLocks noGrp="1"/>
          </p:cNvSpPr>
          <p:nvPr>
            <p:ph idx="1"/>
          </p:nvPr>
        </p:nvSpPr>
        <p:spPr/>
        <p:txBody>
          <a:bodyPr/>
          <a:lstStyle/>
          <a:p>
            <a:r>
              <a:rPr lang="en-US" dirty="0"/>
              <a:t>https://</a:t>
            </a:r>
            <a:r>
              <a:rPr lang="en-US" dirty="0" err="1"/>
              <a:t>hub.docker.com</a:t>
            </a:r>
            <a:r>
              <a:rPr lang="en-US" dirty="0"/>
              <a:t>/r/</a:t>
            </a:r>
            <a:r>
              <a:rPr lang="en-US" dirty="0" err="1"/>
              <a:t>remnux</a:t>
            </a:r>
            <a:r>
              <a:rPr lang="en-US" dirty="0"/>
              <a:t>/</a:t>
            </a:r>
            <a:r>
              <a:rPr lang="en-US" dirty="0" err="1"/>
              <a:t>pescanner</a:t>
            </a:r>
            <a:r>
              <a:rPr lang="en-US" dirty="0"/>
              <a:t>/</a:t>
            </a:r>
          </a:p>
        </p:txBody>
      </p:sp>
    </p:spTree>
    <p:extLst>
      <p:ext uri="{BB962C8B-B14F-4D97-AF65-F5344CB8AC3E}">
        <p14:creationId xmlns:p14="http://schemas.microsoft.com/office/powerpoint/2010/main" val="3572392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229D-CF6A-804B-BA04-EA2DA7293192}"/>
              </a:ext>
            </a:extLst>
          </p:cNvPr>
          <p:cNvSpPr>
            <a:spLocks noGrp="1"/>
          </p:cNvSpPr>
          <p:nvPr>
            <p:ph type="title"/>
          </p:nvPr>
        </p:nvSpPr>
        <p:spPr/>
        <p:txBody>
          <a:bodyPr/>
          <a:lstStyle/>
          <a:p>
            <a:r>
              <a:rPr lang="en-US" dirty="0"/>
              <a:t>Packed and Obfuscated Malware</a:t>
            </a:r>
          </a:p>
        </p:txBody>
      </p:sp>
      <p:pic>
        <p:nvPicPr>
          <p:cNvPr id="5" name="Content Placeholder 4" descr="A screenshot of a cell phone&#13;&#10;&#13;&#10;Description automatically generated">
            <a:extLst>
              <a:ext uri="{FF2B5EF4-FFF2-40B4-BE49-F238E27FC236}">
                <a16:creationId xmlns:a16="http://schemas.microsoft.com/office/drawing/2014/main" id="{6DE37D5A-D2EA-AA4D-A17C-96087839BE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3523" y="3653592"/>
            <a:ext cx="5730645" cy="2754407"/>
          </a:xfrm>
        </p:spPr>
      </p:pic>
      <p:sp>
        <p:nvSpPr>
          <p:cNvPr id="7" name="Rectangle 6">
            <a:extLst>
              <a:ext uri="{FF2B5EF4-FFF2-40B4-BE49-F238E27FC236}">
                <a16:creationId xmlns:a16="http://schemas.microsoft.com/office/drawing/2014/main" id="{9749FD0B-A4F2-C34D-8BB7-6008ED7F4F05}"/>
              </a:ext>
            </a:extLst>
          </p:cNvPr>
          <p:cNvSpPr/>
          <p:nvPr/>
        </p:nvSpPr>
        <p:spPr>
          <a:xfrm>
            <a:off x="300038" y="874455"/>
            <a:ext cx="8290950" cy="2554545"/>
          </a:xfrm>
          <a:prstGeom prst="rect">
            <a:avLst/>
          </a:prstGeom>
        </p:spPr>
        <p:txBody>
          <a:bodyPr wrap="square">
            <a:spAutoFit/>
          </a:bodyPr>
          <a:lstStyle/>
          <a:p>
            <a:pPr marL="342900" indent="-342900">
              <a:buFont typeface="Arial" panose="020B0604020202020204" pitchFamily="34" charset="0"/>
              <a:buChar char="•"/>
            </a:pPr>
            <a:r>
              <a:rPr lang="en-US" dirty="0"/>
              <a:t>Malware writers often use </a:t>
            </a:r>
            <a:r>
              <a:rPr lang="en-US" b="1" dirty="0"/>
              <a:t>packing or obfuscation </a:t>
            </a:r>
            <a:r>
              <a:rPr lang="en-US" dirty="0"/>
              <a:t>to make their files more difficult to detect or analyze. </a:t>
            </a:r>
          </a:p>
          <a:p>
            <a:pPr marL="342900" indent="-342900">
              <a:buFont typeface="Arial" panose="020B0604020202020204" pitchFamily="34" charset="0"/>
              <a:buChar char="•"/>
            </a:pPr>
            <a:r>
              <a:rPr lang="en-US" b="1" dirty="0"/>
              <a:t>Obfuscated</a:t>
            </a:r>
            <a:r>
              <a:rPr lang="en-US" dirty="0"/>
              <a:t> programs are ones whose execution the malware author has attempted to hide. </a:t>
            </a:r>
          </a:p>
          <a:p>
            <a:pPr marL="342900" indent="-342900">
              <a:buFont typeface="Arial" panose="020B0604020202020204" pitchFamily="34" charset="0"/>
              <a:buChar char="•"/>
            </a:pPr>
            <a:r>
              <a:rPr lang="en-US" b="1" dirty="0"/>
              <a:t>Packed</a:t>
            </a:r>
            <a:r>
              <a:rPr lang="en-US" dirty="0"/>
              <a:t> programs are a subset of obfuscated programs in which the malicious program is compressed and cannot be analyzed. </a:t>
            </a:r>
          </a:p>
          <a:p>
            <a:pPr marL="342900" indent="-342900">
              <a:buFont typeface="Arial" panose="020B0604020202020204" pitchFamily="34" charset="0"/>
              <a:buChar char="•"/>
            </a:pPr>
            <a:r>
              <a:rPr lang="en-US" dirty="0"/>
              <a:t>Both techniques will severely limit your attempts to statically analyze the malware.</a:t>
            </a:r>
          </a:p>
        </p:txBody>
      </p:sp>
    </p:spTree>
    <p:extLst>
      <p:ext uri="{BB962C8B-B14F-4D97-AF65-F5344CB8AC3E}">
        <p14:creationId xmlns:p14="http://schemas.microsoft.com/office/powerpoint/2010/main" val="408047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DE3F-5FEE-7242-8F23-A3B3327AD7D4}"/>
              </a:ext>
            </a:extLst>
          </p:cNvPr>
          <p:cNvSpPr>
            <a:spLocks noGrp="1"/>
          </p:cNvSpPr>
          <p:nvPr>
            <p:ph type="title"/>
          </p:nvPr>
        </p:nvSpPr>
        <p:spPr/>
        <p:txBody>
          <a:bodyPr/>
          <a:lstStyle/>
          <a:p>
            <a:r>
              <a:rPr lang="en-US" dirty="0"/>
              <a:t>Packers and Cryptos</a:t>
            </a:r>
          </a:p>
        </p:txBody>
      </p:sp>
      <p:pic>
        <p:nvPicPr>
          <p:cNvPr id="5" name="Content Placeholder 4" descr="A screenshot of a cell phone&#13;&#10;&#13;&#10;Description automatically generated">
            <a:extLst>
              <a:ext uri="{FF2B5EF4-FFF2-40B4-BE49-F238E27FC236}">
                <a16:creationId xmlns:a16="http://schemas.microsoft.com/office/drawing/2014/main" id="{D1143CCA-9444-B243-A986-CF16D8D96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744" y="1514366"/>
            <a:ext cx="8140700" cy="2260600"/>
          </a:xfrm>
        </p:spPr>
      </p:pic>
    </p:spTree>
    <p:extLst>
      <p:ext uri="{BB962C8B-B14F-4D97-AF65-F5344CB8AC3E}">
        <p14:creationId xmlns:p14="http://schemas.microsoft.com/office/powerpoint/2010/main" val="1120632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8806-8507-014D-BF16-EF9F589F54FF}"/>
              </a:ext>
            </a:extLst>
          </p:cNvPr>
          <p:cNvSpPr>
            <a:spLocks noGrp="1"/>
          </p:cNvSpPr>
          <p:nvPr>
            <p:ph type="title"/>
          </p:nvPr>
        </p:nvSpPr>
        <p:spPr/>
        <p:txBody>
          <a:bodyPr/>
          <a:lstStyle/>
          <a:p>
            <a:r>
              <a:rPr lang="en-US" dirty="0"/>
              <a:t>Packed and Obfuscated Malware</a:t>
            </a:r>
          </a:p>
        </p:txBody>
      </p:sp>
      <p:pic>
        <p:nvPicPr>
          <p:cNvPr id="5" name="Content Placeholder 4" descr="A screenshot of a cell phone&#13;&#10;&#13;&#10;Description automatically generated">
            <a:extLst>
              <a:ext uri="{FF2B5EF4-FFF2-40B4-BE49-F238E27FC236}">
                <a16:creationId xmlns:a16="http://schemas.microsoft.com/office/drawing/2014/main" id="{8F38DD2F-CE83-D54C-BB58-BF4DB84C85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012" y="1355544"/>
            <a:ext cx="5461000" cy="3111500"/>
          </a:xfrm>
        </p:spPr>
      </p:pic>
    </p:spTree>
    <p:extLst>
      <p:ext uri="{BB962C8B-B14F-4D97-AF65-F5344CB8AC3E}">
        <p14:creationId xmlns:p14="http://schemas.microsoft.com/office/powerpoint/2010/main" val="812717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A3AA-1804-2E40-AD6D-3A2C9610EF92}"/>
              </a:ext>
            </a:extLst>
          </p:cNvPr>
          <p:cNvSpPr>
            <a:spLocks noGrp="1"/>
          </p:cNvSpPr>
          <p:nvPr>
            <p:ph type="title"/>
          </p:nvPr>
        </p:nvSpPr>
        <p:spPr>
          <a:xfrm>
            <a:off x="300038" y="101600"/>
            <a:ext cx="8520112" cy="647700"/>
          </a:xfrm>
        </p:spPr>
        <p:txBody>
          <a:bodyPr/>
          <a:lstStyle/>
          <a:p>
            <a:r>
              <a:rPr lang="en-US" sz="2000" dirty="0"/>
              <a:t>Exploring Dynamically Linked Functions with Dependency Walker</a:t>
            </a:r>
          </a:p>
        </p:txBody>
      </p:sp>
      <p:pic>
        <p:nvPicPr>
          <p:cNvPr id="6" name="Content Placeholder 5" descr="A screenshot of a social media post&#13;&#10;&#13;&#10;Description automatically generated">
            <a:extLst>
              <a:ext uri="{FF2B5EF4-FFF2-40B4-BE49-F238E27FC236}">
                <a16:creationId xmlns:a16="http://schemas.microsoft.com/office/drawing/2014/main" id="{10200004-3B6C-0348-86F6-130C2E9923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148" y="1035474"/>
            <a:ext cx="6331165" cy="4508677"/>
          </a:xfrm>
        </p:spPr>
      </p:pic>
      <p:pic>
        <p:nvPicPr>
          <p:cNvPr id="4" name="Picture 3">
            <a:extLst>
              <a:ext uri="{FF2B5EF4-FFF2-40B4-BE49-F238E27FC236}">
                <a16:creationId xmlns:a16="http://schemas.microsoft.com/office/drawing/2014/main" id="{DBDB3014-F6F0-134A-8162-1AA0AC9E70FD}"/>
              </a:ext>
            </a:extLst>
          </p:cNvPr>
          <p:cNvPicPr>
            <a:picLocks noChangeAspect="1"/>
          </p:cNvPicPr>
          <p:nvPr/>
        </p:nvPicPr>
        <p:blipFill>
          <a:blip r:embed="rId4"/>
          <a:stretch>
            <a:fillRect/>
          </a:stretch>
        </p:blipFill>
        <p:spPr>
          <a:xfrm>
            <a:off x="6605612" y="861194"/>
            <a:ext cx="2066756" cy="2784500"/>
          </a:xfrm>
          <a:prstGeom prst="rect">
            <a:avLst/>
          </a:prstGeom>
        </p:spPr>
      </p:pic>
    </p:spTree>
    <p:extLst>
      <p:ext uri="{BB962C8B-B14F-4D97-AF65-F5344CB8AC3E}">
        <p14:creationId xmlns:p14="http://schemas.microsoft.com/office/powerpoint/2010/main" val="3004510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C910-324D-2A47-849F-7E0012C2373C}"/>
              </a:ext>
            </a:extLst>
          </p:cNvPr>
          <p:cNvSpPr>
            <a:spLocks noGrp="1"/>
          </p:cNvSpPr>
          <p:nvPr>
            <p:ph type="title"/>
          </p:nvPr>
        </p:nvSpPr>
        <p:spPr/>
        <p:txBody>
          <a:bodyPr/>
          <a:lstStyle/>
          <a:p>
            <a:r>
              <a:rPr lang="en-US" dirty="0"/>
              <a:t>Common DLLs</a:t>
            </a:r>
          </a:p>
        </p:txBody>
      </p:sp>
      <p:pic>
        <p:nvPicPr>
          <p:cNvPr id="5" name="Content Placeholder 4" descr="A screenshot of a cell phone&#13;&#10;&#13;&#10;Description automatically generated">
            <a:extLst>
              <a:ext uri="{FF2B5EF4-FFF2-40B4-BE49-F238E27FC236}">
                <a16:creationId xmlns:a16="http://schemas.microsoft.com/office/drawing/2014/main" id="{B96868D4-60AA-254E-85CA-71F1229B95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1096393"/>
            <a:ext cx="8133936" cy="5160027"/>
          </a:xfrm>
        </p:spPr>
      </p:pic>
      <p:pic>
        <p:nvPicPr>
          <p:cNvPr id="6" name="Picture 5">
            <a:extLst>
              <a:ext uri="{FF2B5EF4-FFF2-40B4-BE49-F238E27FC236}">
                <a16:creationId xmlns:a16="http://schemas.microsoft.com/office/drawing/2014/main" id="{9D6A33EB-687E-8645-8272-2E939C2FA498}"/>
              </a:ext>
            </a:extLst>
          </p:cNvPr>
          <p:cNvPicPr>
            <a:picLocks noChangeAspect="1"/>
          </p:cNvPicPr>
          <p:nvPr/>
        </p:nvPicPr>
        <p:blipFill>
          <a:blip r:embed="rId3"/>
          <a:stretch>
            <a:fillRect/>
          </a:stretch>
        </p:blipFill>
        <p:spPr>
          <a:xfrm>
            <a:off x="7964753" y="-45089"/>
            <a:ext cx="1179247" cy="1588777"/>
          </a:xfrm>
          <a:prstGeom prst="rect">
            <a:avLst/>
          </a:prstGeom>
        </p:spPr>
      </p:pic>
    </p:spTree>
    <p:extLst>
      <p:ext uri="{BB962C8B-B14F-4D97-AF65-F5344CB8AC3E}">
        <p14:creationId xmlns:p14="http://schemas.microsoft.com/office/powerpoint/2010/main" val="2932238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A3AA-1804-2E40-AD6D-3A2C9610EF92}"/>
              </a:ext>
            </a:extLst>
          </p:cNvPr>
          <p:cNvSpPr>
            <a:spLocks noGrp="1"/>
          </p:cNvSpPr>
          <p:nvPr>
            <p:ph type="title"/>
          </p:nvPr>
        </p:nvSpPr>
        <p:spPr>
          <a:xfrm>
            <a:off x="300038" y="101600"/>
            <a:ext cx="8520112" cy="647700"/>
          </a:xfrm>
        </p:spPr>
        <p:txBody>
          <a:bodyPr/>
          <a:lstStyle/>
          <a:p>
            <a:r>
              <a:rPr lang="en-US" sz="2000" dirty="0"/>
              <a:t>Exploring Dynamically Linked Functions with Dependency Walker</a:t>
            </a:r>
          </a:p>
        </p:txBody>
      </p:sp>
      <p:pic>
        <p:nvPicPr>
          <p:cNvPr id="6" name="Content Placeholder 5" descr="A screenshot of a social media post&#13;&#10;&#13;&#10;Description automatically generated">
            <a:extLst>
              <a:ext uri="{FF2B5EF4-FFF2-40B4-BE49-F238E27FC236}">
                <a16:creationId xmlns:a16="http://schemas.microsoft.com/office/drawing/2014/main" id="{10200004-3B6C-0348-86F6-130C2E9923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49" y="1035475"/>
            <a:ext cx="6056726" cy="4313238"/>
          </a:xfrm>
        </p:spPr>
      </p:pic>
      <p:pic>
        <p:nvPicPr>
          <p:cNvPr id="7" name="Content Placeholder 4" descr="A screenshot of a social media post&#13;&#10;&#13;&#10;Description automatically generated">
            <a:extLst>
              <a:ext uri="{FF2B5EF4-FFF2-40B4-BE49-F238E27FC236}">
                <a16:creationId xmlns:a16="http://schemas.microsoft.com/office/drawing/2014/main" id="{0C9D6C69-4EDE-0C4A-82A9-AF014693D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33922" y="749300"/>
            <a:ext cx="5448377" cy="612462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7A2C7DC6-F313-1A47-976A-320ABB67755C}"/>
              </a:ext>
            </a:extLst>
          </p:cNvPr>
          <p:cNvSpPr/>
          <p:nvPr/>
        </p:nvSpPr>
        <p:spPr bwMode="auto">
          <a:xfrm>
            <a:off x="3384560" y="1288800"/>
            <a:ext cx="5147099" cy="220487"/>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0" name="Picture 9" descr="A screenshot of a cell phone&#13;&#10;&#13;&#10;Description automatically generated">
            <a:extLst>
              <a:ext uri="{FF2B5EF4-FFF2-40B4-BE49-F238E27FC236}">
                <a16:creationId xmlns:a16="http://schemas.microsoft.com/office/drawing/2014/main" id="{331C0793-D6A5-E24C-A703-55FC1A895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226" y="1762611"/>
            <a:ext cx="8638626" cy="20104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681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AD40-7C12-F640-A62C-AF79AA8D8F11}"/>
              </a:ext>
            </a:extLst>
          </p:cNvPr>
          <p:cNvSpPr>
            <a:spLocks noGrp="1"/>
          </p:cNvSpPr>
          <p:nvPr>
            <p:ph type="title"/>
          </p:nvPr>
        </p:nvSpPr>
        <p:spPr/>
        <p:txBody>
          <a:bodyPr/>
          <a:lstStyle/>
          <a:p>
            <a:r>
              <a:rPr lang="en-US" dirty="0"/>
              <a:t>Tools and Python code</a:t>
            </a:r>
          </a:p>
        </p:txBody>
      </p:sp>
      <p:pic>
        <p:nvPicPr>
          <p:cNvPr id="5" name="Content Placeholder 4" descr="A screenshot of a cell phone&#13;&#10;&#13;&#10;Description automatically generated">
            <a:extLst>
              <a:ext uri="{FF2B5EF4-FFF2-40B4-BE49-F238E27FC236}">
                <a16:creationId xmlns:a16="http://schemas.microsoft.com/office/drawing/2014/main" id="{417624A5-AE22-D545-835F-7FFAECE2BF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562" y="2255044"/>
            <a:ext cx="6464300" cy="2781300"/>
          </a:xfrm>
        </p:spPr>
      </p:pic>
      <p:sp>
        <p:nvSpPr>
          <p:cNvPr id="6" name="TextBox 5">
            <a:extLst>
              <a:ext uri="{FF2B5EF4-FFF2-40B4-BE49-F238E27FC236}">
                <a16:creationId xmlns:a16="http://schemas.microsoft.com/office/drawing/2014/main" id="{2B677E92-9DD7-084D-B24D-0A084A0FCB2E}"/>
              </a:ext>
            </a:extLst>
          </p:cNvPr>
          <p:cNvSpPr txBox="1"/>
          <p:nvPr/>
        </p:nvSpPr>
        <p:spPr>
          <a:xfrm>
            <a:off x="1325562" y="885525"/>
            <a:ext cx="1582484" cy="1015663"/>
          </a:xfrm>
          <a:prstGeom prst="rect">
            <a:avLst/>
          </a:prstGeom>
          <a:noFill/>
        </p:spPr>
        <p:txBody>
          <a:bodyPr wrap="none" rtlCol="0">
            <a:spAutoFit/>
          </a:bodyPr>
          <a:lstStyle/>
          <a:p>
            <a:r>
              <a:rPr lang="en-US" altLang="zh-CN" b="1" dirty="0"/>
              <a:t>md5sum</a:t>
            </a:r>
          </a:p>
          <a:p>
            <a:r>
              <a:rPr lang="en-US" altLang="zh-CN" b="1" dirty="0"/>
              <a:t>sha256sum</a:t>
            </a:r>
          </a:p>
          <a:p>
            <a:r>
              <a:rPr lang="en-US" altLang="zh-CN" b="1" dirty="0"/>
              <a:t>sha1sum</a:t>
            </a:r>
            <a:endParaRPr lang="en-US" b="1" dirty="0"/>
          </a:p>
        </p:txBody>
      </p:sp>
    </p:spTree>
    <p:extLst>
      <p:ext uri="{BB962C8B-B14F-4D97-AF65-F5344CB8AC3E}">
        <p14:creationId xmlns:p14="http://schemas.microsoft.com/office/powerpoint/2010/main" val="4175460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0CF8-9695-6844-8F79-E3AA359F3371}"/>
              </a:ext>
            </a:extLst>
          </p:cNvPr>
          <p:cNvSpPr>
            <a:spLocks noGrp="1"/>
          </p:cNvSpPr>
          <p:nvPr>
            <p:ph type="title"/>
          </p:nvPr>
        </p:nvSpPr>
        <p:spPr/>
        <p:txBody>
          <a:bodyPr/>
          <a:lstStyle/>
          <a:p>
            <a:r>
              <a:rPr lang="en-US" dirty="0"/>
              <a:t>Inspecting file imports with </a:t>
            </a:r>
            <a:r>
              <a:rPr lang="en-US" dirty="0" err="1"/>
              <a:t>pefile</a:t>
            </a:r>
            <a:r>
              <a:rPr lang="en-US" dirty="0"/>
              <a:t> library</a:t>
            </a:r>
          </a:p>
        </p:txBody>
      </p:sp>
      <p:pic>
        <p:nvPicPr>
          <p:cNvPr id="5" name="Content Placeholder 4" descr="A screen shot of a computer&#13;&#10;&#13;&#10;Description automatically generated">
            <a:extLst>
              <a:ext uri="{FF2B5EF4-FFF2-40B4-BE49-F238E27FC236}">
                <a16:creationId xmlns:a16="http://schemas.microsoft.com/office/drawing/2014/main" id="{394803C2-FDF8-0A41-92C5-2E9FE5FCAC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483" y="1489075"/>
            <a:ext cx="7810458" cy="4313238"/>
          </a:xfrm>
        </p:spPr>
      </p:pic>
    </p:spTree>
    <p:extLst>
      <p:ext uri="{BB962C8B-B14F-4D97-AF65-F5344CB8AC3E}">
        <p14:creationId xmlns:p14="http://schemas.microsoft.com/office/powerpoint/2010/main" val="1053437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0CF8-9695-6844-8F79-E3AA359F3371}"/>
              </a:ext>
            </a:extLst>
          </p:cNvPr>
          <p:cNvSpPr>
            <a:spLocks noGrp="1"/>
          </p:cNvSpPr>
          <p:nvPr>
            <p:ph type="title"/>
          </p:nvPr>
        </p:nvSpPr>
        <p:spPr/>
        <p:txBody>
          <a:bodyPr/>
          <a:lstStyle/>
          <a:p>
            <a:r>
              <a:rPr lang="en-US" dirty="0"/>
              <a:t>Inspecting file export with </a:t>
            </a:r>
            <a:r>
              <a:rPr lang="en-US" dirty="0" err="1"/>
              <a:t>pefile</a:t>
            </a:r>
            <a:r>
              <a:rPr lang="en-US" dirty="0"/>
              <a:t> library</a:t>
            </a:r>
          </a:p>
        </p:txBody>
      </p:sp>
      <p:pic>
        <p:nvPicPr>
          <p:cNvPr id="6" name="Content Placeholder 5" descr="A screenshot of a cell phone&#13;&#10;&#13;&#10;Description automatically generated">
            <a:extLst>
              <a:ext uri="{FF2B5EF4-FFF2-40B4-BE49-F238E27FC236}">
                <a16:creationId xmlns:a16="http://schemas.microsoft.com/office/drawing/2014/main" id="{2A9E6A04-1EDE-5B40-A62D-A5F46485E7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612" y="2216944"/>
            <a:ext cx="7950200" cy="2857500"/>
          </a:xfrm>
        </p:spPr>
      </p:pic>
    </p:spTree>
    <p:extLst>
      <p:ext uri="{BB962C8B-B14F-4D97-AF65-F5344CB8AC3E}">
        <p14:creationId xmlns:p14="http://schemas.microsoft.com/office/powerpoint/2010/main" val="1851076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B5E8-AE23-2E46-B91C-A95691642DAF}"/>
              </a:ext>
            </a:extLst>
          </p:cNvPr>
          <p:cNvSpPr>
            <a:spLocks noGrp="1"/>
          </p:cNvSpPr>
          <p:nvPr>
            <p:ph type="title"/>
          </p:nvPr>
        </p:nvSpPr>
        <p:spPr/>
        <p:txBody>
          <a:bodyPr/>
          <a:lstStyle/>
          <a:p>
            <a:r>
              <a:rPr lang="en-US" dirty="0"/>
              <a:t>DLL Injection</a:t>
            </a:r>
          </a:p>
        </p:txBody>
      </p:sp>
      <p:sp>
        <p:nvSpPr>
          <p:cNvPr id="3" name="Content Placeholder 2">
            <a:extLst>
              <a:ext uri="{FF2B5EF4-FFF2-40B4-BE49-F238E27FC236}">
                <a16:creationId xmlns:a16="http://schemas.microsoft.com/office/drawing/2014/main" id="{1CE88080-CDDE-7745-8D7B-530F3124D5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60B78E-10C3-894B-AFCF-57FC42435382}"/>
              </a:ext>
            </a:extLst>
          </p:cNvPr>
          <p:cNvPicPr>
            <a:picLocks noChangeAspect="1"/>
          </p:cNvPicPr>
          <p:nvPr/>
        </p:nvPicPr>
        <p:blipFill>
          <a:blip r:embed="rId2"/>
          <a:stretch>
            <a:fillRect/>
          </a:stretch>
        </p:blipFill>
        <p:spPr>
          <a:xfrm>
            <a:off x="2501322" y="749300"/>
            <a:ext cx="4661477" cy="6032500"/>
          </a:xfrm>
          <a:prstGeom prst="rect">
            <a:avLst/>
          </a:prstGeom>
        </p:spPr>
      </p:pic>
    </p:spTree>
    <p:extLst>
      <p:ext uri="{BB962C8B-B14F-4D97-AF65-F5344CB8AC3E}">
        <p14:creationId xmlns:p14="http://schemas.microsoft.com/office/powerpoint/2010/main" val="1357808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29B7-DCCB-584D-819C-3227621D15FE}"/>
              </a:ext>
            </a:extLst>
          </p:cNvPr>
          <p:cNvSpPr>
            <a:spLocks noGrp="1"/>
          </p:cNvSpPr>
          <p:nvPr>
            <p:ph type="title"/>
          </p:nvPr>
        </p:nvSpPr>
        <p:spPr/>
        <p:txBody>
          <a:bodyPr/>
          <a:lstStyle/>
          <a:p>
            <a:r>
              <a:rPr lang="en-US" dirty="0"/>
              <a:t>Querying Hash Values Using </a:t>
            </a:r>
            <a:r>
              <a:rPr lang="en-US" dirty="0" err="1"/>
              <a:t>VirusTotal</a:t>
            </a:r>
            <a:r>
              <a:rPr lang="en-US" dirty="0"/>
              <a:t> Public API</a:t>
            </a:r>
          </a:p>
        </p:txBody>
      </p:sp>
      <p:sp>
        <p:nvSpPr>
          <p:cNvPr id="3" name="Content Placeholder 2">
            <a:extLst>
              <a:ext uri="{FF2B5EF4-FFF2-40B4-BE49-F238E27FC236}">
                <a16:creationId xmlns:a16="http://schemas.microsoft.com/office/drawing/2014/main" id="{19F1188A-1F9B-E14C-9ECF-9E983BC455D9}"/>
              </a:ext>
            </a:extLst>
          </p:cNvPr>
          <p:cNvSpPr>
            <a:spLocks noGrp="1"/>
          </p:cNvSpPr>
          <p:nvPr>
            <p:ph idx="1"/>
          </p:nvPr>
        </p:nvSpPr>
        <p:spPr/>
        <p:txBody>
          <a:bodyPr/>
          <a:lstStyle/>
          <a:p>
            <a:r>
              <a:rPr lang="en-US" dirty="0" err="1"/>
              <a:t>VirusTotal</a:t>
            </a:r>
            <a:r>
              <a:rPr lang="en-US" dirty="0"/>
              <a:t> Public API</a:t>
            </a:r>
          </a:p>
          <a:p>
            <a:pPr lvl="1"/>
            <a:r>
              <a:rPr lang="en-US" dirty="0"/>
              <a:t>https://</a:t>
            </a:r>
            <a:r>
              <a:rPr lang="en-US" dirty="0" err="1"/>
              <a:t>www.virustotal.com</a:t>
            </a:r>
            <a:r>
              <a:rPr lang="en-US" dirty="0"/>
              <a:t>/</a:t>
            </a:r>
            <a:r>
              <a:rPr lang="en-US" dirty="0" err="1"/>
              <a:t>en</a:t>
            </a:r>
            <a:r>
              <a:rPr lang="en-US" dirty="0"/>
              <a:t>/documentation/public-</a:t>
            </a:r>
            <a:r>
              <a:rPr lang="en-US" dirty="0" err="1"/>
              <a:t>api</a:t>
            </a:r>
            <a:r>
              <a:rPr lang="en-US" dirty="0"/>
              <a:t>/</a:t>
            </a:r>
          </a:p>
          <a:p>
            <a:r>
              <a:rPr lang="en-US" dirty="0" err="1"/>
              <a:t>VirusTotal</a:t>
            </a:r>
            <a:r>
              <a:rPr lang="en-US" dirty="0"/>
              <a:t> </a:t>
            </a:r>
            <a:r>
              <a:rPr lang="en-US" dirty="0" err="1"/>
              <a:t>Commandline</a:t>
            </a:r>
            <a:r>
              <a:rPr lang="en-US" dirty="0"/>
              <a:t> Tool</a:t>
            </a:r>
          </a:p>
          <a:p>
            <a:endParaRPr lang="en-US" dirty="0"/>
          </a:p>
          <a:p>
            <a:endParaRPr lang="en-US" dirty="0"/>
          </a:p>
        </p:txBody>
      </p:sp>
      <p:pic>
        <p:nvPicPr>
          <p:cNvPr id="4" name="Picture 3">
            <a:extLst>
              <a:ext uri="{FF2B5EF4-FFF2-40B4-BE49-F238E27FC236}">
                <a16:creationId xmlns:a16="http://schemas.microsoft.com/office/drawing/2014/main" id="{805C1D72-65A2-904E-8EA2-3B7CE87F36E0}"/>
              </a:ext>
            </a:extLst>
          </p:cNvPr>
          <p:cNvPicPr>
            <a:picLocks noChangeAspect="1"/>
          </p:cNvPicPr>
          <p:nvPr/>
        </p:nvPicPr>
        <p:blipFill>
          <a:blip r:embed="rId3"/>
          <a:stretch>
            <a:fillRect/>
          </a:stretch>
        </p:blipFill>
        <p:spPr>
          <a:xfrm>
            <a:off x="501316" y="941387"/>
            <a:ext cx="1981200" cy="355600"/>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3D277AC0-CE94-354B-9CCB-DD0C98F3E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35" y="2759144"/>
            <a:ext cx="7517330" cy="3552145"/>
          </a:xfrm>
          <a:prstGeom prst="rect">
            <a:avLst/>
          </a:prstGeom>
        </p:spPr>
      </p:pic>
    </p:spTree>
    <p:extLst>
      <p:ext uri="{BB962C8B-B14F-4D97-AF65-F5344CB8AC3E}">
        <p14:creationId xmlns:p14="http://schemas.microsoft.com/office/powerpoint/2010/main" val="65236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3586-2A31-E941-AA17-8CFDDCB803D6}"/>
              </a:ext>
            </a:extLst>
          </p:cNvPr>
          <p:cNvSpPr>
            <a:spLocks noGrp="1"/>
          </p:cNvSpPr>
          <p:nvPr>
            <p:ph type="title"/>
          </p:nvPr>
        </p:nvSpPr>
        <p:spPr/>
        <p:txBody>
          <a:bodyPr/>
          <a:lstStyle/>
          <a:p>
            <a:r>
              <a:rPr lang="en-US" dirty="0"/>
              <a:t>Strings</a:t>
            </a:r>
          </a:p>
        </p:txBody>
      </p:sp>
      <p:sp>
        <p:nvSpPr>
          <p:cNvPr id="3" name="Content Placeholder 2">
            <a:extLst>
              <a:ext uri="{FF2B5EF4-FFF2-40B4-BE49-F238E27FC236}">
                <a16:creationId xmlns:a16="http://schemas.microsoft.com/office/drawing/2014/main" id="{5220566D-4F31-6947-9134-408064D49C2B}"/>
              </a:ext>
            </a:extLst>
          </p:cNvPr>
          <p:cNvSpPr>
            <a:spLocks noGrp="1"/>
          </p:cNvSpPr>
          <p:nvPr>
            <p:ph idx="1"/>
          </p:nvPr>
        </p:nvSpPr>
        <p:spPr/>
        <p:txBody>
          <a:bodyPr/>
          <a:lstStyle/>
          <a:p>
            <a:r>
              <a:rPr lang="en-US" dirty="0"/>
              <a:t>Finding Strings</a:t>
            </a:r>
            <a:r>
              <a:rPr lang="en-US" baseline="30000" dirty="0"/>
              <a:t> [1]</a:t>
            </a:r>
          </a:p>
          <a:p>
            <a:pPr lvl="1"/>
            <a:r>
              <a:rPr lang="en-US" dirty="0"/>
              <a:t>A string in a program is a sequence of characters such as “the.” </a:t>
            </a:r>
          </a:p>
          <a:p>
            <a:pPr lvl="1"/>
            <a:r>
              <a:rPr lang="en-US" dirty="0"/>
              <a:t>A program contains strings if it prints a message, connects to a URL, or copies a file to a specific location. </a:t>
            </a:r>
          </a:p>
          <a:p>
            <a:pPr lvl="1"/>
            <a:r>
              <a:rPr lang="en-US" dirty="0"/>
              <a:t>Searching through the strings can be </a:t>
            </a:r>
            <a:r>
              <a:rPr lang="en-US" b="1" dirty="0"/>
              <a:t>a simple way to get hints about the functionality of a program</a:t>
            </a:r>
            <a:r>
              <a:rPr lang="en-US" dirty="0"/>
              <a:t>. </a:t>
            </a:r>
          </a:p>
          <a:p>
            <a:pPr lvl="2"/>
            <a:r>
              <a:rPr lang="en-US" dirty="0"/>
              <a:t>For example, if the program accesses a URL, then you will see the URL accessed stored as a string in the program. </a:t>
            </a:r>
          </a:p>
          <a:p>
            <a:pPr lvl="1"/>
            <a:r>
              <a:rPr lang="en-US" dirty="0"/>
              <a:t>You can use the </a:t>
            </a:r>
            <a:r>
              <a:rPr lang="en-US" b="1" dirty="0"/>
              <a:t>Strings</a:t>
            </a:r>
            <a:r>
              <a:rPr lang="en-US" dirty="0"/>
              <a:t> program to search an executable for strings, which are typically stored in either ASCII or Unicode format. </a:t>
            </a:r>
          </a:p>
        </p:txBody>
      </p:sp>
      <p:sp>
        <p:nvSpPr>
          <p:cNvPr id="5" name="Rectangle 4">
            <a:extLst>
              <a:ext uri="{FF2B5EF4-FFF2-40B4-BE49-F238E27FC236}">
                <a16:creationId xmlns:a16="http://schemas.microsoft.com/office/drawing/2014/main" id="{1E0EE897-229D-B743-A6CB-7B7B8930523A}"/>
              </a:ext>
            </a:extLst>
          </p:cNvPr>
          <p:cNvSpPr/>
          <p:nvPr/>
        </p:nvSpPr>
        <p:spPr>
          <a:xfrm>
            <a:off x="5706000" y="6494790"/>
            <a:ext cx="5634000" cy="261610"/>
          </a:xfrm>
          <a:prstGeom prst="rect">
            <a:avLst/>
          </a:prstGeom>
        </p:spPr>
        <p:txBody>
          <a:bodyPr wrap="square">
            <a:spAutoFit/>
          </a:bodyPr>
          <a:lstStyle/>
          <a:p>
            <a:r>
              <a:rPr lang="en-US" sz="1100" b="1" dirty="0"/>
              <a:t>[1]. Practical Malware Analysis, page 11</a:t>
            </a:r>
          </a:p>
        </p:txBody>
      </p:sp>
    </p:spTree>
    <p:extLst>
      <p:ext uri="{BB962C8B-B14F-4D97-AF65-F5344CB8AC3E}">
        <p14:creationId xmlns:p14="http://schemas.microsoft.com/office/powerpoint/2010/main" val="133789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422B-1DD1-D34E-AE08-35B72B642893}"/>
              </a:ext>
            </a:extLst>
          </p:cNvPr>
          <p:cNvSpPr>
            <a:spLocks noGrp="1"/>
          </p:cNvSpPr>
          <p:nvPr>
            <p:ph type="title"/>
          </p:nvPr>
        </p:nvSpPr>
        <p:spPr/>
        <p:txBody>
          <a:bodyPr/>
          <a:lstStyle/>
          <a:p>
            <a:r>
              <a:rPr lang="en-US" dirty="0"/>
              <a:t>Static analysis (</a:t>
            </a:r>
            <a:r>
              <a:rPr lang="en-US" dirty="0" err="1"/>
              <a:t>myhack.dll</a:t>
            </a:r>
            <a:r>
              <a:rPr lang="en-US" dirty="0"/>
              <a:t>)</a:t>
            </a:r>
          </a:p>
        </p:txBody>
      </p:sp>
      <p:pic>
        <p:nvPicPr>
          <p:cNvPr id="5" name="Content Placeholder 4">
            <a:extLst>
              <a:ext uri="{FF2B5EF4-FFF2-40B4-BE49-F238E27FC236}">
                <a16:creationId xmlns:a16="http://schemas.microsoft.com/office/drawing/2014/main" id="{2A3CACEE-9013-CE40-986D-EF93E8127F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869544"/>
            <a:ext cx="3175000" cy="368300"/>
          </a:xfrm>
        </p:spPr>
      </p:pic>
      <p:pic>
        <p:nvPicPr>
          <p:cNvPr id="7" name="Picture 6">
            <a:extLst>
              <a:ext uri="{FF2B5EF4-FFF2-40B4-BE49-F238E27FC236}">
                <a16:creationId xmlns:a16="http://schemas.microsoft.com/office/drawing/2014/main" id="{C4B2621D-88D0-A842-8D3F-486061793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1303950"/>
            <a:ext cx="8140700" cy="2781300"/>
          </a:xfrm>
          <a:prstGeom prst="rect">
            <a:avLst/>
          </a:prstGeom>
        </p:spPr>
      </p:pic>
      <p:pic>
        <p:nvPicPr>
          <p:cNvPr id="9" name="Picture 8" descr="A screenshot of a cell phone&#13;&#10;&#13;&#10;Description automatically generated">
            <a:extLst>
              <a:ext uri="{FF2B5EF4-FFF2-40B4-BE49-F238E27FC236}">
                <a16:creationId xmlns:a16="http://schemas.microsoft.com/office/drawing/2014/main" id="{63D3876C-85C1-7740-99D5-D4C9B4E20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400" y="4151356"/>
            <a:ext cx="5565600" cy="2519407"/>
          </a:xfrm>
          <a:prstGeom prst="rect">
            <a:avLst/>
          </a:prstGeom>
        </p:spPr>
      </p:pic>
    </p:spTree>
    <p:extLst>
      <p:ext uri="{BB962C8B-B14F-4D97-AF65-F5344CB8AC3E}">
        <p14:creationId xmlns:p14="http://schemas.microsoft.com/office/powerpoint/2010/main" val="2020889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422B-1DD1-D34E-AE08-35B72B642893}"/>
              </a:ext>
            </a:extLst>
          </p:cNvPr>
          <p:cNvSpPr>
            <a:spLocks noGrp="1"/>
          </p:cNvSpPr>
          <p:nvPr>
            <p:ph type="title"/>
          </p:nvPr>
        </p:nvSpPr>
        <p:spPr/>
        <p:txBody>
          <a:bodyPr/>
          <a:lstStyle/>
          <a:p>
            <a:r>
              <a:rPr lang="en-US" dirty="0"/>
              <a:t>Static analysis (</a:t>
            </a:r>
            <a:r>
              <a:rPr lang="en-US" dirty="0" err="1"/>
              <a:t>myhack.dll</a:t>
            </a:r>
            <a:r>
              <a:rPr lang="en-US" dirty="0"/>
              <a:t>)</a:t>
            </a:r>
          </a:p>
        </p:txBody>
      </p:sp>
      <p:sp>
        <p:nvSpPr>
          <p:cNvPr id="11" name="Rectangle 10">
            <a:extLst>
              <a:ext uri="{FF2B5EF4-FFF2-40B4-BE49-F238E27FC236}">
                <a16:creationId xmlns:a16="http://schemas.microsoft.com/office/drawing/2014/main" id="{EA508D88-543F-6C4B-81CD-5127D9C0A97C}"/>
              </a:ext>
            </a:extLst>
          </p:cNvPr>
          <p:cNvSpPr/>
          <p:nvPr/>
        </p:nvSpPr>
        <p:spPr>
          <a:xfrm>
            <a:off x="3020400" y="5487057"/>
            <a:ext cx="4572000" cy="707886"/>
          </a:xfrm>
          <a:prstGeom prst="rect">
            <a:avLst/>
          </a:prstGeom>
        </p:spPr>
        <p:txBody>
          <a:bodyPr>
            <a:spAutoFit/>
          </a:bodyPr>
          <a:lstStyle/>
          <a:p>
            <a:r>
              <a:rPr lang="en-US" dirty="0"/>
              <a:t>Sometimes the strings detected by the Strings program are not actual strings. </a:t>
            </a:r>
          </a:p>
        </p:txBody>
      </p:sp>
      <p:pic>
        <p:nvPicPr>
          <p:cNvPr id="8" name="Content Placeholder 7" descr="A screenshot of a cell phone&#13;&#10;&#13;&#10;Description automatically generated">
            <a:extLst>
              <a:ext uri="{FF2B5EF4-FFF2-40B4-BE49-F238E27FC236}">
                <a16:creationId xmlns:a16="http://schemas.microsoft.com/office/drawing/2014/main" id="{9A48D3C7-5D92-544A-94E7-8F2F613B98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2212" y="1492250"/>
            <a:ext cx="4394200" cy="3873500"/>
          </a:xfrm>
        </p:spPr>
      </p:pic>
    </p:spTree>
    <p:extLst>
      <p:ext uri="{BB962C8B-B14F-4D97-AF65-F5344CB8AC3E}">
        <p14:creationId xmlns:p14="http://schemas.microsoft.com/office/powerpoint/2010/main" val="251252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7C92-6F9C-0E41-B861-F117BCC08E7F}"/>
              </a:ext>
            </a:extLst>
          </p:cNvPr>
          <p:cNvSpPr>
            <a:spLocks noGrp="1"/>
          </p:cNvSpPr>
          <p:nvPr>
            <p:ph type="title"/>
          </p:nvPr>
        </p:nvSpPr>
        <p:spPr/>
        <p:txBody>
          <a:bodyPr/>
          <a:lstStyle/>
          <a:p>
            <a:r>
              <a:rPr lang="en-US" altLang="zh-CN" dirty="0"/>
              <a:t>strings</a:t>
            </a:r>
            <a:r>
              <a:rPr lang="zh-CN" altLang="en-US" dirty="0"/>
              <a:t> </a:t>
            </a:r>
            <a:r>
              <a:rPr lang="en-US" altLang="zh-CN" dirty="0"/>
              <a:t>in</a:t>
            </a:r>
            <a:r>
              <a:rPr lang="zh-CN" altLang="en-US" dirty="0"/>
              <a:t> </a:t>
            </a:r>
            <a:r>
              <a:rPr lang="en-US" altLang="zh-CN" dirty="0"/>
              <a:t>Linux</a:t>
            </a:r>
            <a:r>
              <a:rPr lang="zh-CN" altLang="en-US" dirty="0"/>
              <a:t> </a:t>
            </a:r>
            <a:r>
              <a:rPr lang="en-US" altLang="zh-CN" dirty="0"/>
              <a:t>and</a:t>
            </a:r>
            <a:r>
              <a:rPr lang="zh-CN" altLang="en-US" dirty="0"/>
              <a:t> </a:t>
            </a:r>
            <a:r>
              <a:rPr lang="en-US" altLang="zh-CN" dirty="0"/>
              <a:t>flare-floss</a:t>
            </a:r>
            <a:endParaRPr lang="en-US" dirty="0"/>
          </a:p>
        </p:txBody>
      </p:sp>
      <p:sp>
        <p:nvSpPr>
          <p:cNvPr id="3" name="Content Placeholder 2">
            <a:extLst>
              <a:ext uri="{FF2B5EF4-FFF2-40B4-BE49-F238E27FC236}">
                <a16:creationId xmlns:a16="http://schemas.microsoft.com/office/drawing/2014/main" id="{87E22BB8-CE6C-BA48-8F52-8FE5B07AA37D}"/>
              </a:ext>
            </a:extLst>
          </p:cNvPr>
          <p:cNvSpPr>
            <a:spLocks noGrp="1"/>
          </p:cNvSpPr>
          <p:nvPr>
            <p:ph idx="1"/>
          </p:nvPr>
        </p:nvSpPr>
        <p:spPr>
          <a:xfrm>
            <a:off x="1202520" y="811349"/>
            <a:ext cx="8074715" cy="4746626"/>
          </a:xfrm>
        </p:spPr>
        <p:txBody>
          <a:bodyPr/>
          <a:lstStyle/>
          <a:p>
            <a:r>
              <a:rPr lang="en-US" b="1" dirty="0"/>
              <a:t>FireEye Labs Obfuscated String Solver</a:t>
            </a:r>
          </a:p>
          <a:p>
            <a:pPr lvl="1"/>
            <a:r>
              <a:rPr lang="en-US" altLang="zh-CN" dirty="0"/>
              <a:t>M</a:t>
            </a:r>
            <a:r>
              <a:rPr lang="en-US" dirty="0"/>
              <a:t>any malware authors </a:t>
            </a:r>
            <a:r>
              <a:rPr lang="en-US" dirty="0">
                <a:solidFill>
                  <a:srgbClr val="FF0000"/>
                </a:solidFill>
              </a:rPr>
              <a:t>evade heuristic detections</a:t>
            </a:r>
            <a:r>
              <a:rPr lang="en-US" dirty="0"/>
              <a:t> by obfuscating only key portions of an executable</a:t>
            </a:r>
          </a:p>
          <a:p>
            <a:pPr lvl="2"/>
            <a:r>
              <a:rPr lang="en-US" altLang="zh-CN" dirty="0"/>
              <a:t>T</a:t>
            </a:r>
            <a:r>
              <a:rPr lang="en-US" dirty="0"/>
              <a:t>hese portions are strings and resources used to configure domains, files, and other artifacts of an infection</a:t>
            </a:r>
          </a:p>
          <a:p>
            <a:pPr lvl="1"/>
            <a:r>
              <a:rPr lang="en-US" dirty="0"/>
              <a:t>The FireEye Labs Obfuscated String Solver (FLOSS) uses advanced static analysis techniques to </a:t>
            </a:r>
            <a:r>
              <a:rPr lang="en-US" dirty="0">
                <a:solidFill>
                  <a:srgbClr val="FF0000"/>
                </a:solidFill>
              </a:rPr>
              <a:t>automatically </a:t>
            </a:r>
            <a:r>
              <a:rPr lang="en-US" dirty="0" err="1">
                <a:solidFill>
                  <a:srgbClr val="FF0000"/>
                </a:solidFill>
              </a:rPr>
              <a:t>deobfuscate</a:t>
            </a:r>
            <a:r>
              <a:rPr lang="en-US" dirty="0">
                <a:solidFill>
                  <a:srgbClr val="FF0000"/>
                </a:solidFill>
              </a:rPr>
              <a:t> strings</a:t>
            </a:r>
            <a:r>
              <a:rPr lang="en-US" dirty="0"/>
              <a:t> from malware binaries.</a:t>
            </a:r>
          </a:p>
        </p:txBody>
      </p:sp>
      <p:pic>
        <p:nvPicPr>
          <p:cNvPr id="4" name="Picture 3">
            <a:extLst>
              <a:ext uri="{FF2B5EF4-FFF2-40B4-BE49-F238E27FC236}">
                <a16:creationId xmlns:a16="http://schemas.microsoft.com/office/drawing/2014/main" id="{B9A17CC4-551F-0946-BA9D-96369A9576C9}"/>
              </a:ext>
            </a:extLst>
          </p:cNvPr>
          <p:cNvPicPr>
            <a:picLocks noChangeAspect="1"/>
          </p:cNvPicPr>
          <p:nvPr/>
        </p:nvPicPr>
        <p:blipFill>
          <a:blip r:embed="rId2"/>
          <a:stretch>
            <a:fillRect/>
          </a:stretch>
        </p:blipFill>
        <p:spPr>
          <a:xfrm>
            <a:off x="144946" y="749300"/>
            <a:ext cx="1057574" cy="1120983"/>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EC4568D7-4922-A644-AF25-33EE43BED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82" y="3184662"/>
            <a:ext cx="3871567" cy="3660638"/>
          </a:xfrm>
          <a:prstGeom prst="rect">
            <a:avLst/>
          </a:prstGeom>
        </p:spPr>
      </p:pic>
    </p:spTree>
    <p:extLst>
      <p:ext uri="{BB962C8B-B14F-4D97-AF65-F5344CB8AC3E}">
        <p14:creationId xmlns:p14="http://schemas.microsoft.com/office/powerpoint/2010/main" val="722380706"/>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46710</TotalTime>
  <Words>1067</Words>
  <Application>Microsoft Macintosh PowerPoint</Application>
  <PresentationFormat>On-screen Show (4:3)</PresentationFormat>
  <Paragraphs>148</Paragraphs>
  <Slides>43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Agency FB</vt:lpstr>
      <vt:lpstr>Arial</vt:lpstr>
      <vt:lpstr>Franklin Gothic Book</vt:lpstr>
      <vt:lpstr>Franklin Gothic Medium</vt:lpstr>
      <vt:lpstr>Wingdings</vt:lpstr>
      <vt:lpstr>Standarddesign</vt:lpstr>
      <vt:lpstr>PowerPoint Presentation</vt:lpstr>
      <vt:lpstr>Course Outline</vt:lpstr>
      <vt:lpstr>Fingerprinting the Malware</vt:lpstr>
      <vt:lpstr>Tools and Python code</vt:lpstr>
      <vt:lpstr>Querying Hash Values Using VirusTotal Public API</vt:lpstr>
      <vt:lpstr>Strings</vt:lpstr>
      <vt:lpstr>Static analysis (myhack.dll)</vt:lpstr>
      <vt:lpstr>Static analysis (myhack.dll)</vt:lpstr>
      <vt:lpstr>strings in Linux and flare-floss</vt:lpstr>
      <vt:lpstr>Portable Executable (PE) file</vt:lpstr>
      <vt:lpstr>Portable Executable (PE) file</vt:lpstr>
      <vt:lpstr>PE Example – Notepad.exe</vt:lpstr>
      <vt:lpstr>Load PE file (Notepad.exe) into Memory</vt:lpstr>
      <vt:lpstr>VA &amp; RVA</vt:lpstr>
      <vt:lpstr>DOS Header</vt:lpstr>
      <vt:lpstr>DOS Header</vt:lpstr>
      <vt:lpstr>PowerPoint Presentation</vt:lpstr>
      <vt:lpstr>Little endian</vt:lpstr>
      <vt:lpstr>Byte Order</vt:lpstr>
      <vt:lpstr>LittleEndian.exe</vt:lpstr>
      <vt:lpstr>LittleEndian.exe</vt:lpstr>
      <vt:lpstr>LittleEndian.exe</vt:lpstr>
      <vt:lpstr>DOS Header</vt:lpstr>
      <vt:lpstr>DOS stub</vt:lpstr>
      <vt:lpstr>NT Header</vt:lpstr>
      <vt:lpstr>NT Header</vt:lpstr>
      <vt:lpstr>Section Header</vt:lpstr>
      <vt:lpstr>Section Header</vt:lpstr>
      <vt:lpstr>Section Header</vt:lpstr>
      <vt:lpstr>Section Header</vt:lpstr>
      <vt:lpstr>Inspecting PE Header Information in Linux</vt:lpstr>
      <vt:lpstr>Inspecting PE Header Information</vt:lpstr>
      <vt:lpstr>Examining PE Section Table and Sections</vt:lpstr>
      <vt:lpstr>Packed and Obfuscated Malware</vt:lpstr>
      <vt:lpstr>Packers and Cryptos</vt:lpstr>
      <vt:lpstr>Packed and Obfuscated Malware</vt:lpstr>
      <vt:lpstr>Exploring Dynamically Linked Functions with Dependency Walker</vt:lpstr>
      <vt:lpstr>Common DLLs</vt:lpstr>
      <vt:lpstr>Exploring Dynamically Linked Functions with Dependency Walker</vt:lpstr>
      <vt:lpstr>Inspecting file imports with pefile library</vt:lpstr>
      <vt:lpstr>Inspecting file export with pefile library</vt:lpstr>
      <vt:lpstr>DLL Injection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1026</cp:revision>
  <dcterms:created xsi:type="dcterms:W3CDTF">2011-12-10T02:50:46Z</dcterms:created>
  <dcterms:modified xsi:type="dcterms:W3CDTF">2019-01-31T20:15:41Z</dcterms:modified>
</cp:coreProperties>
</file>