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87" r:id="rId2"/>
    <p:sldId id="763" r:id="rId3"/>
    <p:sldId id="769" r:id="rId4"/>
    <p:sldId id="916" r:id="rId5"/>
    <p:sldId id="917" r:id="rId6"/>
    <p:sldId id="775" r:id="rId7"/>
    <p:sldId id="777" r:id="rId8"/>
    <p:sldId id="779" r:id="rId9"/>
    <p:sldId id="781" r:id="rId10"/>
    <p:sldId id="767" r:id="rId11"/>
    <p:sldId id="771" r:id="rId12"/>
    <p:sldId id="772" r:id="rId13"/>
    <p:sldId id="778" r:id="rId14"/>
    <p:sldId id="770" r:id="rId15"/>
    <p:sldId id="783" r:id="rId16"/>
    <p:sldId id="784" r:id="rId17"/>
    <p:sldId id="926" r:id="rId18"/>
    <p:sldId id="927" r:id="rId19"/>
    <p:sldId id="928" r:id="rId20"/>
    <p:sldId id="929" r:id="rId21"/>
    <p:sldId id="930" r:id="rId22"/>
    <p:sldId id="776" r:id="rId23"/>
    <p:sldId id="785" r:id="rId24"/>
    <p:sldId id="920" r:id="rId25"/>
    <p:sldId id="773" r:id="rId26"/>
    <p:sldId id="921" r:id="rId27"/>
    <p:sldId id="931" r:id="rId28"/>
    <p:sldId id="922" r:id="rId29"/>
    <p:sldId id="923" r:id="rId30"/>
    <p:sldId id="924" r:id="rId31"/>
    <p:sldId id="925" r:id="rId32"/>
    <p:sldId id="932" r:id="rId33"/>
    <p:sldId id="933" r:id="rId34"/>
    <p:sldId id="782" r:id="rId35"/>
    <p:sldId id="716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宋体" charset="0"/>
        <a:cs typeface="宋体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59" autoAdjust="0"/>
    <p:restoredTop sz="83319"/>
  </p:normalViewPr>
  <p:slideViewPr>
    <p:cSldViewPr snapToGrid="0" snapToObjects="1">
      <p:cViewPr>
        <p:scale>
          <a:sx n="132" d="100"/>
          <a:sy n="132" d="100"/>
        </p:scale>
        <p:origin x="4240" y="1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PMingLiU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PMingLiU" charset="0"/>
              </a:defRPr>
            </a:lvl1pPr>
          </a:lstStyle>
          <a:p>
            <a:pPr>
              <a:defRPr/>
            </a:pPr>
            <a:fld id="{BA9611C0-22CD-3B4D-A545-A25F1CC1E2E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80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noProof="0"/>
              <a:t>Textmasterformate durch Klicken bearbeiten</a:t>
            </a:r>
          </a:p>
          <a:p>
            <a:pPr lvl="1"/>
            <a:r>
              <a:rPr lang="de-DE" altLang="zh-CN" noProof="0"/>
              <a:t>Zweite Ebene</a:t>
            </a:r>
          </a:p>
          <a:p>
            <a:pPr lvl="2"/>
            <a:r>
              <a:rPr lang="de-DE" altLang="zh-CN" noProof="0"/>
              <a:t>Dritte Ebene</a:t>
            </a:r>
          </a:p>
          <a:p>
            <a:pPr lvl="3"/>
            <a:r>
              <a:rPr lang="de-DE" altLang="zh-CN" noProof="0"/>
              <a:t>Vierte Ebene</a:t>
            </a:r>
          </a:p>
          <a:p>
            <a:pPr lvl="4"/>
            <a:r>
              <a:rPr lang="de-DE" altLang="zh-CN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91BB238-3B1B-EE4E-BFC2-DF2FE134C0D2}" type="slidenum">
              <a:rPr lang="de-DE" altLang="zh-CN"/>
              <a:pPr>
                <a:defRPr/>
              </a:pPr>
              <a:t>‹#›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55767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42318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54297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6097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85589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972388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02350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42933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16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56997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5221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1BB238-3B1B-EE4E-BFC2-DF2FE134C0D2}" type="slidenum">
              <a:rPr lang="de-DE" altLang="zh-CN" smtClean="0"/>
              <a:pPr>
                <a:defRPr/>
              </a:pPr>
              <a:t>22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29964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93738" y="1435100"/>
            <a:ext cx="7754937" cy="1082675"/>
          </a:xfrm>
        </p:spPr>
        <p:txBody>
          <a:bodyPr anchor="b"/>
          <a:lstStyle>
            <a:lvl1pPr algn="ctr">
              <a:lnSpc>
                <a:spcPct val="110000"/>
              </a:lnSpc>
              <a:defRPr sz="3200"/>
            </a:lvl1pPr>
          </a:lstStyle>
          <a:p>
            <a:r>
              <a:rPr lang="de-DE"/>
              <a:t>Titelmasterformat durch</a:t>
            </a:r>
            <a:br>
              <a:rPr lang="de-DE"/>
            </a:br>
            <a:r>
              <a:rPr lang="de-DE"/>
              <a:t>Klicken bearbeiten</a:t>
            </a:r>
          </a:p>
        </p:txBody>
      </p:sp>
      <p:sp>
        <p:nvSpPr>
          <p:cNvPr id="111630" name="Rectangle 12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96913" y="2517775"/>
            <a:ext cx="7751762" cy="800100"/>
          </a:xfrm>
        </p:spPr>
        <p:txBody>
          <a:bodyPr tIns="45720" bIns="45720"/>
          <a:lstStyle>
            <a:lvl1pPr marL="0" indent="0" algn="ctr">
              <a:buFont typeface="Wingdings" pitchFamily="2" charset="2"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054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201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89725" y="101600"/>
            <a:ext cx="2130425" cy="57007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5275" y="101600"/>
            <a:ext cx="6242050" cy="57007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5235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5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065721"/>
            <a:ext cx="4953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5275" y="1489075"/>
            <a:ext cx="4186238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33913" y="1489075"/>
            <a:ext cx="4186237" cy="4313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169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60143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90949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9449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42341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8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489075"/>
            <a:ext cx="8524875" cy="4313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110595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365875"/>
            <a:ext cx="2895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noProof="1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00038" y="101600"/>
            <a:ext cx="8520112" cy="647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Klicken Sie, um das Titelformat zu bearbeiten</a:t>
            </a: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gray">
          <a:xfrm>
            <a:off x="219075" y="6365875"/>
            <a:ext cx="13430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zh-CN" sz="1000"/>
              <a:t>Page </a:t>
            </a:r>
            <a:r>
              <a:rPr lang="de-DE" altLang="zh-CN" sz="1000">
                <a:sym typeface="Wingdings" charset="0"/>
              </a:rPr>
              <a:t></a:t>
            </a:r>
            <a:r>
              <a:rPr lang="de-DE" altLang="zh-CN" sz="1000"/>
              <a:t> </a:t>
            </a:r>
            <a:fld id="{EB0D860B-0F9F-024D-87B2-26EC2F8908EF}" type="slidenum">
              <a:rPr lang="de-DE" altLang="zh-CN" sz="1000"/>
              <a:pPr/>
              <a:t>‹#›</a:t>
            </a:fld>
            <a:endParaRPr lang="de-DE" altLang="zh-CN" sz="1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宋体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ea typeface="宋体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spcBef>
          <a:spcPct val="0"/>
        </a:spcBef>
        <a:spcAft>
          <a:spcPct val="40000"/>
        </a:spcAft>
        <a:buFont typeface="Wingdings" charset="0"/>
        <a:buChar char="§"/>
        <a:defRPr kumimoji="1" sz="2000">
          <a:solidFill>
            <a:schemeClr val="tx1"/>
          </a:solidFill>
          <a:latin typeface="+mn-lt"/>
          <a:ea typeface="宋体" charset="0"/>
          <a:cs typeface="+mn-cs"/>
        </a:defRPr>
      </a:lvl1pPr>
      <a:lvl2pPr marL="444500" indent="-261938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2pPr>
      <a:lvl3pPr marL="720725" indent="-274638" algn="l" rtl="0" eaLnBrk="0" fontAlgn="base" hangingPunct="0">
        <a:spcBef>
          <a:spcPct val="0"/>
        </a:spcBef>
        <a:spcAft>
          <a:spcPct val="40000"/>
        </a:spcAft>
        <a:buChar char="•"/>
        <a:defRPr kumimoji="1">
          <a:solidFill>
            <a:schemeClr val="tx1"/>
          </a:solidFill>
          <a:latin typeface="+mn-lt"/>
          <a:ea typeface="Arial" charset="0"/>
          <a:cs typeface="+mn-cs"/>
        </a:defRPr>
      </a:lvl3pPr>
      <a:lvl4pPr marL="987425" indent="-265113" algn="l" rtl="0" eaLnBrk="0" fontAlgn="base" hangingPunct="0">
        <a:spcBef>
          <a:spcPct val="0"/>
        </a:spcBef>
        <a:spcAft>
          <a:spcPct val="40000"/>
        </a:spcAft>
        <a:buChar char="–"/>
        <a:defRPr kumimoji="1">
          <a:solidFill>
            <a:schemeClr val="tx1"/>
          </a:solidFill>
          <a:latin typeface="+mn-lt"/>
          <a:ea typeface="Arial" charset="0"/>
          <a:cs typeface="+mn-cs"/>
        </a:defRPr>
      </a:lvl4pPr>
      <a:lvl5pPr marL="1254125" indent="-265113" algn="l" rtl="0" eaLnBrk="0" fontAlgn="base" hangingPunct="0">
        <a:spcBef>
          <a:spcPct val="0"/>
        </a:spcBef>
        <a:spcAft>
          <a:spcPct val="40000"/>
        </a:spcAft>
        <a:buChar char="»"/>
        <a:defRPr kumimoji="1">
          <a:solidFill>
            <a:schemeClr val="tx1"/>
          </a:solidFill>
          <a:latin typeface="+mn-lt"/>
          <a:ea typeface="Arial" charset="0"/>
          <a:cs typeface="+mn-cs"/>
        </a:defRPr>
      </a:lvl5pPr>
      <a:lvl6pPr marL="17113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1685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26257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082925" indent="-265113" algn="l" rtl="0" fontAlgn="base">
        <a:spcBef>
          <a:spcPct val="0"/>
        </a:spcBef>
        <a:spcAft>
          <a:spcPct val="4000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hared_library" TargetMode="External"/><Relationship Id="rId7" Type="http://schemas.openxmlformats.org/officeDocument/2006/relationships/image" Target="../media/image7.emf"/><Relationship Id="rId2" Type="http://schemas.openxmlformats.org/officeDocument/2006/relationships/hyperlink" Target="https://en.wikipedia.org/wiki/Microsof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en.wikipedia.org/wiki/Microsoft_Window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5575" y="1279972"/>
            <a:ext cx="89884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CSC 49</a:t>
            </a:r>
            <a:r>
              <a:rPr lang="en-US" altLang="zh-CN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7</a:t>
            </a:r>
            <a:r>
              <a:rPr lang="en-US" altLang="en-U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/583 Advanced Topics in Computer Security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Modern Malware Analysis</a:t>
            </a:r>
          </a:p>
          <a:p>
            <a:pPr algn="ctr"/>
            <a:r>
              <a:rPr lang="en-US" altLang="zh-Hans" sz="32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Basic Analysis, DLL Injection</a:t>
            </a:r>
          </a:p>
          <a:p>
            <a:pPr algn="ctr"/>
            <a:endParaRPr lang="en-US" altLang="en-US" sz="2400" b="1" dirty="0">
              <a:solidFill>
                <a:schemeClr val="bg1"/>
              </a:solidFill>
              <a:latin typeface="Agency FB" panose="020B0503020202020204" pitchFamily="34" charset="0"/>
              <a:ea typeface="Calibri" charset="0"/>
              <a:cs typeface="Calibri" charset="0"/>
              <a:sym typeface="Arial" charset="0"/>
            </a:endParaRPr>
          </a:p>
          <a:p>
            <a:pPr algn="ctr"/>
            <a:r>
              <a:rPr lang="en-US" altLang="en-US" sz="2400" b="1" dirty="0">
                <a:solidFill>
                  <a:schemeClr val="bg1"/>
                </a:solidFill>
                <a:latin typeface="Agency FB" panose="020B0503020202020204" pitchFamily="34" charset="0"/>
                <a:ea typeface="Calibri" charset="0"/>
                <a:cs typeface="Calibri" charset="0"/>
                <a:sym typeface="Arial" charset="0"/>
              </a:rPr>
              <a:t>Si Chen (schen@wcupa.edu)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96167" y="-144463"/>
            <a:ext cx="14478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spc="-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Medium" panose="020B0603020102020204"/>
              </a:rPr>
              <a:t>Class</a:t>
            </a:r>
            <a:r>
              <a:rPr lang="en-US" altLang="zh-CN" sz="7200" b="1" dirty="0">
                <a:solidFill>
                  <a:srgbClr val="247793">
                    <a:lumMod val="60000"/>
                    <a:lumOff val="40000"/>
                  </a:srgbClr>
                </a:solidFill>
                <a:latin typeface="Franklin Gothic Book" panose="020B0503020102020204"/>
              </a:rPr>
              <a:t>3</a:t>
            </a:r>
            <a:endParaRPr lang="zh-CN" altLang="en-US" sz="2800" dirty="0"/>
          </a:p>
        </p:txBody>
      </p:sp>
      <p:sp>
        <p:nvSpPr>
          <p:cNvPr id="3" name="AutoShape 8" descr="Image result for programming langu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Picture 6" descr="A picture containing rain, clock, nature, object&#13;&#10;&#13;&#10;Description automatically generated">
            <a:extLst>
              <a:ext uri="{FF2B5EF4-FFF2-40B4-BE49-F238E27FC236}">
                <a16:creationId xmlns:a16="http://schemas.microsoft.com/office/drawing/2014/main" id="{BC0292AE-5682-D341-B3F7-F6CF886DE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00" y="3716402"/>
            <a:ext cx="3290400" cy="219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46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B597E-4D4F-1548-9704-5FF3EAF4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our first “Malware”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CA1B1-25A3-6842-8115-BEE316875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and run XP VM image</a:t>
            </a:r>
          </a:p>
          <a:p>
            <a:r>
              <a:rPr lang="en-US" dirty="0"/>
              <a:t>Open command line terminal and go to C:\Work</a:t>
            </a:r>
          </a:p>
          <a:p>
            <a:r>
              <a:rPr lang="en-US" dirty="0"/>
              <a:t>Open a Notepad</a:t>
            </a:r>
          </a:p>
          <a:p>
            <a:r>
              <a:rPr lang="en-US" dirty="0"/>
              <a:t>Open </a:t>
            </a:r>
            <a:r>
              <a:rPr lang="en-US" dirty="0" err="1"/>
              <a:t>DebugView</a:t>
            </a:r>
            <a:endParaRPr lang="en-US" dirty="0"/>
          </a:p>
          <a:p>
            <a:r>
              <a:rPr lang="en-US" dirty="0"/>
              <a:t>Open Process Explorer and find the PID of Notepad</a:t>
            </a:r>
          </a:p>
          <a:p>
            <a:r>
              <a:rPr lang="en-US" dirty="0"/>
              <a:t>In command line, type </a:t>
            </a:r>
          </a:p>
          <a:p>
            <a:pPr lvl="1"/>
            <a:r>
              <a:rPr lang="en-US" dirty="0" err="1"/>
              <a:t>InjectDll.exe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&lt;PID OF NOTEPAD</a:t>
            </a:r>
            <a:r>
              <a:rPr lang="en-US" dirty="0"/>
              <a:t>&gt; </a:t>
            </a:r>
            <a:r>
              <a:rPr lang="en-US" dirty="0" err="1"/>
              <a:t>myhack.dll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3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10B43-57B6-4944-81CF-C1A7729AB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118131-F802-C549-A915-4923386A4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5080000" cy="533400"/>
          </a:xfrm>
        </p:spPr>
      </p:pic>
      <p:pic>
        <p:nvPicPr>
          <p:cNvPr id="7" name="Picture 6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B31D5C9-00A3-F048-B0E7-07C642645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1452501"/>
            <a:ext cx="5275106" cy="868222"/>
          </a:xfrm>
          <a:prstGeom prst="rect">
            <a:avLst/>
          </a:prstGeom>
        </p:spPr>
      </p:pic>
      <p:pic>
        <p:nvPicPr>
          <p:cNvPr id="13" name="Picture 12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C0846FA-CC07-434C-9358-3ED015CAC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00" y="2411810"/>
            <a:ext cx="5911200" cy="44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31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5791-ABA3-5D4B-B735-2FBC8B43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D9AA5-B461-DD4E-8D40-BD65F0A05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AABE751-23CE-D045-BCDB-3E54EEFAF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749300"/>
            <a:ext cx="7561818" cy="54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0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6FCE-428A-9C45-948C-98F494BB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DllMain</a:t>
            </a:r>
            <a:r>
              <a:rPr lang="en-US" dirty="0"/>
              <a:t>()</a:t>
            </a:r>
          </a:p>
        </p:txBody>
      </p:sp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57D109BC-635B-3243-B451-599A280DB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5" y="1336061"/>
            <a:ext cx="8524875" cy="23584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CA9D2-68C9-DF49-AEE6-66258A347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0" y="3754290"/>
            <a:ext cx="6283550" cy="28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0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3DD79-1555-EC48-BA8B-ADD2E6E68996}"/>
              </a:ext>
            </a:extLst>
          </p:cNvPr>
          <p:cNvSpPr/>
          <p:nvPr/>
        </p:nvSpPr>
        <p:spPr bwMode="auto">
          <a:xfrm>
            <a:off x="2282400" y="4557600"/>
            <a:ext cx="5147099" cy="2271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72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13DD79-1555-EC48-BA8B-ADD2E6E68996}"/>
              </a:ext>
            </a:extLst>
          </p:cNvPr>
          <p:cNvSpPr/>
          <p:nvPr/>
        </p:nvSpPr>
        <p:spPr bwMode="auto">
          <a:xfrm>
            <a:off x="2282400" y="4557600"/>
            <a:ext cx="5147099" cy="22716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82515D6-B1CC-DB4A-8194-0E8DE17E8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749300"/>
            <a:ext cx="8364750" cy="37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3AC2E-5A7C-484F-A655-CF46E4F8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</p:txBody>
      </p:sp>
      <p:pic>
        <p:nvPicPr>
          <p:cNvPr id="5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DF1A1FAB-156C-FA47-94DC-343F6BF4E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22" y="749300"/>
            <a:ext cx="5448377" cy="61246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E770E-5184-584B-92E5-A2E4F3568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39EB11-96C5-0041-9BB6-68E180FA977A}"/>
              </a:ext>
            </a:extLst>
          </p:cNvPr>
          <p:cNvSpPr/>
          <p:nvPr/>
        </p:nvSpPr>
        <p:spPr bwMode="auto">
          <a:xfrm>
            <a:off x="4572000" y="5909912"/>
            <a:ext cx="664143" cy="1987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40DDD2-53F0-0C43-9DBF-6D850F7D7965}"/>
              </a:ext>
            </a:extLst>
          </p:cNvPr>
          <p:cNvSpPr/>
          <p:nvPr/>
        </p:nvSpPr>
        <p:spPr bwMode="auto">
          <a:xfrm>
            <a:off x="3030353" y="2231457"/>
            <a:ext cx="664143" cy="1987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DB9B66-24EF-454D-BDEA-044B1A0D8FE3}"/>
              </a:ext>
            </a:extLst>
          </p:cNvPr>
          <p:cNvSpPr/>
          <p:nvPr/>
        </p:nvSpPr>
        <p:spPr bwMode="auto">
          <a:xfrm>
            <a:off x="2518610" y="3912402"/>
            <a:ext cx="2938914" cy="1987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96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9CA4-9E92-0C4D-8DDF-C1CA79C74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1F61B-4765-464E-B1C7-FDC9FD181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597" y="2903989"/>
            <a:ext cx="8524875" cy="43132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Static Analysis</a:t>
            </a:r>
          </a:p>
        </p:txBody>
      </p:sp>
    </p:spTree>
    <p:extLst>
      <p:ext uri="{BB962C8B-B14F-4D97-AF65-F5344CB8AC3E}">
        <p14:creationId xmlns:p14="http://schemas.microsoft.com/office/powerpoint/2010/main" val="2597082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94DE4-215E-7343-BF71-9356BBC75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Fingerprinting the Malware -- Cryptographic Hash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B98B7-688F-9A40-9D20-F7015EC18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8A2DE-4080-A941-B90B-7A251BE41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43" y="747579"/>
            <a:ext cx="8144932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14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004B-6D9E-E147-B47D-62A6CC33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Fingerprinting the Malware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E3263-CB0F-2142-B45E-EB7E3D27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Fingerprinting involves generating the </a:t>
            </a:r>
            <a:r>
              <a:rPr lang="en-US" b="1" dirty="0"/>
              <a:t>cryptographic hash </a:t>
            </a:r>
            <a:r>
              <a:rPr lang="en-US" dirty="0"/>
              <a:t>values for the suspect binary based on its file content.</a:t>
            </a:r>
          </a:p>
          <a:p>
            <a:r>
              <a:rPr lang="en-US" dirty="0"/>
              <a:t>Same cryptographic hashing algorithms:</a:t>
            </a:r>
          </a:p>
          <a:p>
            <a:pPr lvl="1"/>
            <a:r>
              <a:rPr lang="en-US" dirty="0"/>
              <a:t>MD5</a:t>
            </a:r>
          </a:p>
          <a:p>
            <a:pPr lvl="1"/>
            <a:r>
              <a:rPr lang="en-US" dirty="0"/>
              <a:t>SHA1</a:t>
            </a:r>
          </a:p>
          <a:p>
            <a:pPr lvl="1"/>
            <a:r>
              <a:rPr lang="en-US" dirty="0"/>
              <a:t>SHA256</a:t>
            </a:r>
          </a:p>
          <a:p>
            <a:r>
              <a:rPr lang="en-US" b="1" dirty="0"/>
              <a:t>Why not just use the file name?</a:t>
            </a:r>
          </a:p>
          <a:p>
            <a:pPr lvl="1"/>
            <a:r>
              <a:rPr lang="en-US" b="1" dirty="0"/>
              <a:t>Ineffective, </a:t>
            </a:r>
            <a:r>
              <a:rPr lang="en-US" dirty="0"/>
              <a:t>same malware sample can use different filenames, cryptographic hash is </a:t>
            </a:r>
            <a:r>
              <a:rPr lang="en-US" dirty="0">
                <a:solidFill>
                  <a:srgbClr val="FF0000"/>
                </a:solidFill>
              </a:rPr>
              <a:t>calculated based on the file content</a:t>
            </a:r>
            <a:r>
              <a:rPr lang="en-US" dirty="0"/>
              <a:t>.</a:t>
            </a:r>
          </a:p>
          <a:p>
            <a:r>
              <a:rPr lang="en-US" dirty="0"/>
              <a:t>File hash is frequently used as an indicator to share with other security researchers to help them identify the sample. </a:t>
            </a:r>
          </a:p>
          <a:p>
            <a:pPr marL="182562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DE078-0E13-D648-8B18-D3DD607F1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032" y="0"/>
            <a:ext cx="1557968" cy="140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869D-A87D-5A4D-A4D8-55D4242A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43C96-A08D-8A44-8992-7247B13E0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272381"/>
            <a:ext cx="8524875" cy="4313238"/>
          </a:xfrm>
        </p:spPr>
        <p:txBody>
          <a:bodyPr/>
          <a:lstStyle/>
          <a:p>
            <a:r>
              <a:rPr lang="en-US" dirty="0"/>
              <a:t>DLL Injection</a:t>
            </a:r>
          </a:p>
          <a:p>
            <a:pPr lvl="1"/>
            <a:r>
              <a:rPr lang="en-US" dirty="0"/>
              <a:t>Dynamic-link library</a:t>
            </a:r>
          </a:p>
          <a:p>
            <a:pPr lvl="1"/>
            <a:r>
              <a:rPr lang="en-US" dirty="0"/>
              <a:t>DLL Injection example</a:t>
            </a:r>
          </a:p>
          <a:p>
            <a:pPr lvl="1"/>
            <a:r>
              <a:rPr lang="en-US" dirty="0"/>
              <a:t>Source code of </a:t>
            </a:r>
            <a:r>
              <a:rPr lang="en-US" dirty="0" err="1"/>
              <a:t>myhack.dll</a:t>
            </a:r>
            <a:endParaRPr lang="en-US" dirty="0"/>
          </a:p>
          <a:p>
            <a:r>
              <a:rPr lang="en-US" dirty="0"/>
              <a:t>Static Analysis</a:t>
            </a:r>
          </a:p>
          <a:p>
            <a:pPr lvl="1"/>
            <a:r>
              <a:rPr lang="en-US" dirty="0"/>
              <a:t>Cryptographic Hash</a:t>
            </a:r>
          </a:p>
          <a:p>
            <a:pPr lvl="1"/>
            <a:r>
              <a:rPr lang="en-US" dirty="0"/>
              <a:t>Anti-Virus Scanning</a:t>
            </a:r>
          </a:p>
          <a:p>
            <a:pPr lvl="1"/>
            <a:r>
              <a:rPr lang="en-US" dirty="0"/>
              <a:t>Strings</a:t>
            </a:r>
          </a:p>
          <a:p>
            <a:pPr lvl="1"/>
            <a:r>
              <a:rPr lang="en-US" dirty="0"/>
              <a:t>PE file</a:t>
            </a:r>
          </a:p>
          <a:p>
            <a:pPr lvl="1"/>
            <a:r>
              <a:rPr lang="en-US" dirty="0"/>
              <a:t>Packer and Cryptor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128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AD40-7C12-F640-A62C-AF79AA8D8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Python code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17624A5-AE22-D545-835F-7FFAECE2B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2" y="2255044"/>
            <a:ext cx="6464300" cy="27813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77E92-9DD7-084D-B24D-0A084A0FCB2E}"/>
              </a:ext>
            </a:extLst>
          </p:cNvPr>
          <p:cNvSpPr txBox="1"/>
          <p:nvPr/>
        </p:nvSpPr>
        <p:spPr>
          <a:xfrm>
            <a:off x="1325562" y="885525"/>
            <a:ext cx="1582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md5sum</a:t>
            </a:r>
          </a:p>
          <a:p>
            <a:r>
              <a:rPr lang="en-US" altLang="zh-CN" b="1" dirty="0"/>
              <a:t>sha256sum</a:t>
            </a:r>
          </a:p>
          <a:p>
            <a:r>
              <a:rPr lang="en-US" altLang="zh-CN" b="1" dirty="0"/>
              <a:t>sha1sum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5460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29B7-DCCB-584D-819C-3227621D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Querying Hash Values Using </a:t>
            </a:r>
            <a:r>
              <a:rPr lang="en-US" dirty="0" err="1"/>
              <a:t>VirusTotal</a:t>
            </a:r>
            <a:r>
              <a:rPr lang="en-US" dirty="0"/>
              <a:t> Public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1188A-1F9B-E14C-9ECF-9E983BC45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VirusTotal</a:t>
            </a:r>
            <a:r>
              <a:rPr lang="en-US" dirty="0"/>
              <a:t> Public API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www.virustotal.com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/documentation/public-</a:t>
            </a:r>
            <a:r>
              <a:rPr lang="en-US" dirty="0" err="1"/>
              <a:t>api</a:t>
            </a:r>
            <a:r>
              <a:rPr lang="en-US" dirty="0"/>
              <a:t>/</a:t>
            </a:r>
          </a:p>
          <a:p>
            <a:r>
              <a:rPr lang="en-US" dirty="0" err="1"/>
              <a:t>VirusTotal</a:t>
            </a:r>
            <a:r>
              <a:rPr lang="en-US" dirty="0"/>
              <a:t> </a:t>
            </a:r>
            <a:r>
              <a:rPr lang="en-US" dirty="0" err="1"/>
              <a:t>Commandline</a:t>
            </a:r>
            <a:r>
              <a:rPr lang="en-US" dirty="0"/>
              <a:t> Tool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C1D72-65A2-904E-8EA2-3B7CE87F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6" y="941387"/>
            <a:ext cx="1981200" cy="355600"/>
          </a:xfrm>
          <a:prstGeom prst="rect">
            <a:avLst/>
          </a:prstGeom>
        </p:spPr>
      </p:pic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D277AC0-CE94-354B-9CCB-DD0C98F3E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35" y="2759144"/>
            <a:ext cx="7517330" cy="35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63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3586-2A31-E941-AA17-8CFDDCB8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0566D-4F31-6947-9134-408064D49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Finding Strings</a:t>
            </a:r>
            <a:r>
              <a:rPr lang="en-US" baseline="30000" dirty="0"/>
              <a:t> [1]</a:t>
            </a:r>
          </a:p>
          <a:p>
            <a:pPr lvl="1"/>
            <a:r>
              <a:rPr lang="en-US" dirty="0"/>
              <a:t>A string in a program is a sequence of characters such as “the.” </a:t>
            </a:r>
          </a:p>
          <a:p>
            <a:pPr lvl="1"/>
            <a:r>
              <a:rPr lang="en-US" dirty="0"/>
              <a:t>A program contains strings if it prints a message, connects to a URL, or copies a file to a specific location. </a:t>
            </a:r>
          </a:p>
          <a:p>
            <a:pPr lvl="1"/>
            <a:r>
              <a:rPr lang="en-US" dirty="0"/>
              <a:t>Searching through the strings can be </a:t>
            </a:r>
            <a:r>
              <a:rPr lang="en-US" b="1" dirty="0"/>
              <a:t>a simple way to get hints about the functionality of a program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For example, if the program accesses a URL, then you will see the URL accessed stored as a string in the program. </a:t>
            </a:r>
          </a:p>
          <a:p>
            <a:pPr lvl="1"/>
            <a:r>
              <a:rPr lang="en-US" dirty="0"/>
              <a:t>You can use the </a:t>
            </a:r>
            <a:r>
              <a:rPr lang="en-US" b="1" dirty="0"/>
              <a:t>Strings</a:t>
            </a:r>
            <a:r>
              <a:rPr lang="en-US" dirty="0"/>
              <a:t> program to search an executable for strings, which are typically stored in either ASCII or Unicode format.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0EE897-229D-B743-A6CB-7B7B8930523A}"/>
              </a:ext>
            </a:extLst>
          </p:cNvPr>
          <p:cNvSpPr/>
          <p:nvPr/>
        </p:nvSpPr>
        <p:spPr>
          <a:xfrm>
            <a:off x="5706000" y="6494790"/>
            <a:ext cx="563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[1]. Practical Malware Analysis, page 11</a:t>
            </a:r>
          </a:p>
        </p:txBody>
      </p:sp>
    </p:spTree>
    <p:extLst>
      <p:ext uri="{BB962C8B-B14F-4D97-AF65-F5344CB8AC3E}">
        <p14:creationId xmlns:p14="http://schemas.microsoft.com/office/powerpoint/2010/main" val="1337897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422B-1DD1-D34E-AE08-35B72B64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 (</a:t>
            </a:r>
            <a:r>
              <a:rPr lang="en-US" dirty="0" err="1"/>
              <a:t>myhack.dll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3CACEE-9013-CE40-986D-EF93E8127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869544"/>
            <a:ext cx="3175000" cy="368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2621D-88D0-A842-8D3F-486061793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303950"/>
            <a:ext cx="8140700" cy="2781300"/>
          </a:xfrm>
          <a:prstGeom prst="rect">
            <a:avLst/>
          </a:prstGeom>
        </p:spPr>
      </p:pic>
      <p:pic>
        <p:nvPicPr>
          <p:cNvPr id="9" name="Picture 8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3D3876C-85C1-7740-99D5-D4C9B4E20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0" y="4151356"/>
            <a:ext cx="5565600" cy="25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89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422B-1DD1-D34E-AE08-35B72B64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analysis (</a:t>
            </a:r>
            <a:r>
              <a:rPr lang="en-US" dirty="0" err="1"/>
              <a:t>myhack.dll</a:t>
            </a:r>
            <a:r>
              <a:rPr lang="en-US" dirty="0"/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08D88-543F-6C4B-81CD-5127D9C0A97C}"/>
              </a:ext>
            </a:extLst>
          </p:cNvPr>
          <p:cNvSpPr/>
          <p:nvPr/>
        </p:nvSpPr>
        <p:spPr>
          <a:xfrm>
            <a:off x="3020400" y="548705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Sometimes the strings detected by the Strings program are not actual strings. </a:t>
            </a:r>
          </a:p>
        </p:txBody>
      </p:sp>
      <p:pic>
        <p:nvPicPr>
          <p:cNvPr id="8" name="Content Placeholder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9A48D3C7-5D92-544A-94E7-8F2F613B9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12" y="1492250"/>
            <a:ext cx="4394200" cy="3873500"/>
          </a:xfrm>
        </p:spPr>
      </p:pic>
    </p:spTree>
    <p:extLst>
      <p:ext uri="{BB962C8B-B14F-4D97-AF65-F5344CB8AC3E}">
        <p14:creationId xmlns:p14="http://schemas.microsoft.com/office/powerpoint/2010/main" val="2512524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8262-025D-4541-8598-5F7CCA4C4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Portable Executable (PE) 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28732-EB9B-914E-80F8-E7DA6C5EC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" y="1270800"/>
            <a:ext cx="8524875" cy="4313238"/>
          </a:xfrm>
        </p:spPr>
        <p:txBody>
          <a:bodyPr/>
          <a:lstStyle/>
          <a:p>
            <a:r>
              <a:rPr lang="en-US" dirty="0"/>
              <a:t>A Portable Executable (</a:t>
            </a:r>
            <a:r>
              <a:rPr lang="en-US" b="1" dirty="0"/>
              <a:t>PE</a:t>
            </a:r>
            <a:r>
              <a:rPr lang="en-US" dirty="0"/>
              <a:t>) </a:t>
            </a:r>
            <a:r>
              <a:rPr lang="en-US" b="1" dirty="0"/>
              <a:t>file</a:t>
            </a:r>
            <a:r>
              <a:rPr lang="en-US" dirty="0"/>
              <a:t> is the standard binary </a:t>
            </a:r>
            <a:r>
              <a:rPr lang="en-US" b="1" dirty="0"/>
              <a:t>file</a:t>
            </a:r>
            <a:r>
              <a:rPr lang="en-US" dirty="0"/>
              <a:t> format for an </a:t>
            </a:r>
            <a:r>
              <a:rPr lang="en-US" b="1" dirty="0">
                <a:solidFill>
                  <a:srgbClr val="FF0000"/>
                </a:solidFill>
              </a:rPr>
              <a:t>Executable (.exe) or DLL</a:t>
            </a:r>
            <a:r>
              <a:rPr lang="en-US" dirty="0"/>
              <a:t> under Windows NT, Windows 95, and Win32.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9BBDD-E2CB-1943-AE83-004DF005D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560" y="2238583"/>
            <a:ext cx="812800" cy="10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DAB77-F38E-7A45-937C-6977EFF3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500" y="2297577"/>
            <a:ext cx="1235349" cy="1020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F8F39-0B97-D843-B139-BBD03E909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088" y="2365200"/>
            <a:ext cx="2398600" cy="322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78BE74D-A38D-5B47-84B1-AE1D1C312F66}"/>
              </a:ext>
            </a:extLst>
          </p:cNvPr>
          <p:cNvSpPr/>
          <p:nvPr/>
        </p:nvSpPr>
        <p:spPr bwMode="auto">
          <a:xfrm>
            <a:off x="914399" y="2238583"/>
            <a:ext cx="3218401" cy="364381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8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B229D-CF6A-804B-BA04-EA2DA729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and Obfuscated Malware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DE37D5A-D2EA-AA4D-A17C-96087839B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23" y="3653592"/>
            <a:ext cx="5730645" cy="2754407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49FD0B-A4F2-C34D-8BB7-6008ED7F4F05}"/>
              </a:ext>
            </a:extLst>
          </p:cNvPr>
          <p:cNvSpPr/>
          <p:nvPr/>
        </p:nvSpPr>
        <p:spPr>
          <a:xfrm>
            <a:off x="300038" y="874455"/>
            <a:ext cx="8290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Malware writers often use </a:t>
            </a:r>
            <a:r>
              <a:rPr lang="en-US" b="1" dirty="0"/>
              <a:t>packing or obfuscation </a:t>
            </a:r>
            <a:r>
              <a:rPr lang="en-US" dirty="0"/>
              <a:t>to make their files more difficult to detect or analyze.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Obfuscated</a:t>
            </a:r>
            <a:r>
              <a:rPr lang="en-US" dirty="0"/>
              <a:t> programs are ones whose execution the malware author has attempted to hide.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Packed</a:t>
            </a:r>
            <a:r>
              <a:rPr lang="en-US" dirty="0"/>
              <a:t> programs are a subset of obfuscated programs in which the malicious program is compressed and cannot be analyzed.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Both techniques will severely limit your attempts to statically analyze the malware.</a:t>
            </a:r>
          </a:p>
        </p:txBody>
      </p:sp>
    </p:spTree>
    <p:extLst>
      <p:ext uri="{BB962C8B-B14F-4D97-AF65-F5344CB8AC3E}">
        <p14:creationId xmlns:p14="http://schemas.microsoft.com/office/powerpoint/2010/main" val="4080478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DE3F-5FEE-7242-8F23-A3B3327A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Packers and Cryptos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D1143CCA-9444-B243-A986-CF16D8D96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4" y="1514366"/>
            <a:ext cx="8140700" cy="2260600"/>
          </a:xfrm>
        </p:spPr>
      </p:pic>
    </p:spTree>
    <p:extLst>
      <p:ext uri="{BB962C8B-B14F-4D97-AF65-F5344CB8AC3E}">
        <p14:creationId xmlns:p14="http://schemas.microsoft.com/office/powerpoint/2010/main" val="1120632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08806-8507-014D-BF16-EF9F589F5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Packed and Obfuscated Malware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8F38DD2F-CE83-D54C-BB58-BF4DB84C8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12" y="1355544"/>
            <a:ext cx="5461000" cy="3111500"/>
          </a:xfrm>
        </p:spPr>
      </p:pic>
    </p:spTree>
    <p:extLst>
      <p:ext uri="{BB962C8B-B14F-4D97-AF65-F5344CB8AC3E}">
        <p14:creationId xmlns:p14="http://schemas.microsoft.com/office/powerpoint/2010/main" val="81271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A3AA-1804-2E40-AD6D-3A2C9610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sz="2000" dirty="0"/>
              <a:t>Exploring Dynamically Linked Functions with Dependency Walker</a:t>
            </a:r>
          </a:p>
        </p:txBody>
      </p:sp>
      <p:pic>
        <p:nvPicPr>
          <p:cNvPr id="6" name="Content Placeholder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10200004-3B6C-0348-86F6-130C2E9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8" y="1035474"/>
            <a:ext cx="6331165" cy="450867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B3014-F6F0-134A-8162-1AA0AC9E7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612" y="861194"/>
            <a:ext cx="2066756" cy="27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Dynamic-link library (DLL)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687D-1D4A-5B45-8CBD-8536CE46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1013214"/>
            <a:ext cx="8524875" cy="4313238"/>
          </a:xfrm>
        </p:spPr>
        <p:txBody>
          <a:bodyPr/>
          <a:lstStyle/>
          <a:p>
            <a:r>
              <a:rPr lang="en-US" b="1" dirty="0"/>
              <a:t>Dynamic-link library</a:t>
            </a:r>
            <a:r>
              <a:rPr lang="en-US" dirty="0"/>
              <a:t> (or </a:t>
            </a:r>
            <a:r>
              <a:rPr lang="en-US" b="1" dirty="0"/>
              <a:t>DLL</a:t>
            </a:r>
            <a:r>
              <a:rPr lang="en-US" dirty="0"/>
              <a:t>) is </a:t>
            </a:r>
            <a:r>
              <a:rPr lang="en-US" dirty="0">
                <a:hlinkClick r:id="rId2" tooltip="Microsoft"/>
              </a:rPr>
              <a:t>Microsoft</a:t>
            </a:r>
            <a:r>
              <a:rPr lang="en-US" dirty="0"/>
              <a:t>'s implementation of the </a:t>
            </a:r>
            <a:r>
              <a:rPr lang="en-US" dirty="0">
                <a:hlinkClick r:id="rId3" tooltip="Shared library"/>
              </a:rPr>
              <a:t>shared library</a:t>
            </a:r>
            <a:r>
              <a:rPr lang="en-US" dirty="0"/>
              <a:t> concept in the </a:t>
            </a:r>
            <a:r>
              <a:rPr lang="en-US" dirty="0">
                <a:hlinkClick r:id="rId4" tooltip="Microsoft Windows"/>
              </a:rPr>
              <a:t>Microsoft Windows</a:t>
            </a:r>
            <a:r>
              <a:rPr lang="en-US" dirty="0"/>
              <a:t> </a:t>
            </a:r>
          </a:p>
          <a:p>
            <a:r>
              <a:rPr lang="en-US" dirty="0"/>
              <a:t>A DLL is a module that </a:t>
            </a:r>
            <a:r>
              <a:rPr lang="en-US" b="1" dirty="0"/>
              <a:t>contains functions </a:t>
            </a:r>
            <a:r>
              <a:rPr lang="en-US" dirty="0"/>
              <a:t>(called exported functions or exports) that can be used by another program.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11EA61-10A3-654D-A9EC-72DB7F817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161" y="2597033"/>
            <a:ext cx="812800" cy="107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0C0CE4-0F97-D34A-97BD-A6DD8B13E1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160" y="2724033"/>
            <a:ext cx="9525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C1685B-BA97-6E4C-8C9D-DCE9CCC75E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412" y="2377900"/>
            <a:ext cx="30353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4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5C910-324D-2A47-849F-7E0012C23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DLLs</a:t>
            </a:r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B96868D4-60AA-254E-85CA-71F1229B9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096393"/>
            <a:ext cx="8133936" cy="516002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A33EB-687E-8645-8272-2E939C2FA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753" y="-45089"/>
            <a:ext cx="1179247" cy="15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38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0A3AA-1804-2E40-AD6D-3A2C9610E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01600"/>
            <a:ext cx="8520112" cy="647700"/>
          </a:xfrm>
        </p:spPr>
        <p:txBody>
          <a:bodyPr/>
          <a:lstStyle/>
          <a:p>
            <a:r>
              <a:rPr lang="en-US" sz="2000" dirty="0"/>
              <a:t>Exploring Dynamically Linked Functions with Dependency Walker</a:t>
            </a:r>
          </a:p>
        </p:txBody>
      </p:sp>
      <p:pic>
        <p:nvPicPr>
          <p:cNvPr id="6" name="Content Placeholder 5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10200004-3B6C-0348-86F6-130C2E99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9" y="1035475"/>
            <a:ext cx="6056726" cy="4313238"/>
          </a:xfrm>
        </p:spPr>
      </p:pic>
      <p:pic>
        <p:nvPicPr>
          <p:cNvPr id="7" name="Content Placeholder 4" descr="A screenshot of a social media post&#13;&#10;&#13;&#10;Description automatically generated">
            <a:extLst>
              <a:ext uri="{FF2B5EF4-FFF2-40B4-BE49-F238E27FC236}">
                <a16:creationId xmlns:a16="http://schemas.microsoft.com/office/drawing/2014/main" id="{0C9D6C69-4EDE-0C4A-82A9-AF014693D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3922" y="749300"/>
            <a:ext cx="5448377" cy="612462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A2C7DC6-F313-1A47-976A-320ABB67755C}"/>
              </a:ext>
            </a:extLst>
          </p:cNvPr>
          <p:cNvSpPr/>
          <p:nvPr/>
        </p:nvSpPr>
        <p:spPr bwMode="auto">
          <a:xfrm>
            <a:off x="3384560" y="1288800"/>
            <a:ext cx="5147099" cy="22048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331C0793-D6A5-E24C-A703-55FC1A895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6" y="1762611"/>
            <a:ext cx="8638626" cy="2010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8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20CF8-9695-6844-8F79-E3AA359F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Inspecting file imports with </a:t>
            </a:r>
            <a:r>
              <a:rPr lang="en-US" dirty="0" err="1"/>
              <a:t>pefile</a:t>
            </a:r>
            <a:r>
              <a:rPr lang="en-US" dirty="0"/>
              <a:t> library</a:t>
            </a:r>
          </a:p>
        </p:txBody>
      </p:sp>
      <p:pic>
        <p:nvPicPr>
          <p:cNvPr id="5" name="Content Placeholder 4" descr="A screen shot of a computer&#13;&#10;&#13;&#10;Description automatically generated">
            <a:extLst>
              <a:ext uri="{FF2B5EF4-FFF2-40B4-BE49-F238E27FC236}">
                <a16:creationId xmlns:a16="http://schemas.microsoft.com/office/drawing/2014/main" id="{394803C2-FDF8-0A41-92C5-2E9FE5FCA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83" y="1489075"/>
            <a:ext cx="7810458" cy="4313238"/>
          </a:xfrm>
        </p:spPr>
      </p:pic>
    </p:spTree>
    <p:extLst>
      <p:ext uri="{BB962C8B-B14F-4D97-AF65-F5344CB8AC3E}">
        <p14:creationId xmlns:p14="http://schemas.microsoft.com/office/powerpoint/2010/main" val="1053437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20CF8-9695-6844-8F79-E3AA359F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Inspecting file export with </a:t>
            </a:r>
            <a:r>
              <a:rPr lang="en-US" dirty="0" err="1"/>
              <a:t>pefile</a:t>
            </a:r>
            <a:r>
              <a:rPr lang="en-US" dirty="0"/>
              <a:t> library</a:t>
            </a:r>
          </a:p>
        </p:txBody>
      </p:sp>
      <p:pic>
        <p:nvPicPr>
          <p:cNvPr id="6" name="Content Placeholder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2A9E6A04-1EDE-5B40-A62D-A5F46485E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2" y="2216944"/>
            <a:ext cx="7950200" cy="2857500"/>
          </a:xfrm>
        </p:spPr>
      </p:pic>
    </p:spTree>
    <p:extLst>
      <p:ext uri="{BB962C8B-B14F-4D97-AF65-F5344CB8AC3E}">
        <p14:creationId xmlns:p14="http://schemas.microsoft.com/office/powerpoint/2010/main" val="1851076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5B5E8-AE23-2E46-B91C-A95691642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88080-CDDE-7745-8D7B-530F3124D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0B78E-10C3-894B-AFCF-57FC4243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322" y="749300"/>
            <a:ext cx="4661477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08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TextBox 5"/>
          <p:cNvSpPr txBox="1"/>
          <p:nvPr/>
        </p:nvSpPr>
        <p:spPr>
          <a:xfrm>
            <a:off x="3307988" y="2373119"/>
            <a:ext cx="2420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 &amp; A</a:t>
            </a:r>
          </a:p>
        </p:txBody>
      </p:sp>
      <p:pic>
        <p:nvPicPr>
          <p:cNvPr id="5" name="Picture 9" descr="imgres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11" y="3385498"/>
            <a:ext cx="1662089" cy="165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4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F9FC-2661-C648-BA1B-921CA695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05D6B9-AFD5-254E-BCF1-8275CBECAA2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95276" y="1743075"/>
          <a:ext cx="1818338" cy="73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8F180EA4-34A4-3144-9321-48FC5FFDAE0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5276" y="3080531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AA32748-529E-ED43-8F56-3F0DB74BE0F6}"/>
              </a:ext>
            </a:extLst>
          </p:cNvPr>
          <p:cNvSpPr/>
          <p:nvPr/>
        </p:nvSpPr>
        <p:spPr bwMode="auto">
          <a:xfrm>
            <a:off x="3987383" y="946056"/>
            <a:ext cx="2743200" cy="53814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B2C430F-2327-CC4E-A35F-27F0C1265A2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65040" y="3977686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Program2.obj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92E1C9B4-117B-914E-9827-227BBA2CF86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465040" y="5188584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Program1.obj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E4B3CB-AE5F-9B4A-ACE4-3BAEA334443B}"/>
              </a:ext>
            </a:extLst>
          </p:cNvPr>
          <p:cNvCxnSpPr/>
          <p:nvPr/>
        </p:nvCxnSpPr>
        <p:spPr bwMode="auto">
          <a:xfrm>
            <a:off x="2113614" y="2045335"/>
            <a:ext cx="2351426" cy="24886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70AC17-DD7A-2540-95E9-849A6A9D6FC2}"/>
              </a:ext>
            </a:extLst>
          </p:cNvPr>
          <p:cNvCxnSpPr>
            <a:cxnSpLocks/>
            <a:endCxn id="8" idx="1"/>
          </p:cNvCxnSpPr>
          <p:nvPr/>
        </p:nvCxnSpPr>
        <p:spPr bwMode="auto">
          <a:xfrm>
            <a:off x="2113616" y="3700874"/>
            <a:ext cx="2351424" cy="18585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A4680277-80ED-7949-B807-7B40A4AEEAF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5276" y="4383424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Lib.dll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graphicFrame>
        <p:nvGraphicFramePr>
          <p:cNvPr id="14" name="Content Placeholder 3">
            <a:extLst>
              <a:ext uri="{FF2B5EF4-FFF2-40B4-BE49-F238E27FC236}">
                <a16:creationId xmlns:a16="http://schemas.microsoft.com/office/drawing/2014/main" id="{8CCC7154-F02C-8E48-9ACB-35A86A37BD4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17155" y="1555115"/>
          <a:ext cx="1818338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8338">
                  <a:extLst>
                    <a:ext uri="{9D8B030D-6E8A-4147-A177-3AD203B41FA5}">
                      <a16:colId xmlns:a16="http://schemas.microsoft.com/office/drawing/2014/main" val="396375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Lib.dll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1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Lib.obj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051607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780D6B-FE2F-BA45-BBE8-1D6549917E53}"/>
              </a:ext>
            </a:extLst>
          </p:cNvPr>
          <p:cNvCxnSpPr/>
          <p:nvPr/>
        </p:nvCxnSpPr>
        <p:spPr bwMode="auto">
          <a:xfrm flipV="1">
            <a:off x="2113614" y="2111375"/>
            <a:ext cx="2351426" cy="26428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4130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AAEDC-1F87-6449-A739-6E15F7D3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Dynamic</a:t>
            </a:r>
            <a:r>
              <a:rPr lang="zh-CN" altLang="en-US" dirty="0"/>
              <a:t> </a:t>
            </a:r>
            <a:r>
              <a:rPr lang="en-US" altLang="zh-CN" dirty="0"/>
              <a:t>Linking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Linux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A448C-7F92-A547-8731-79804F24D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26B8E6-E2F2-E64F-9E8D-1501AA7F12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8740" y="1898041"/>
          <a:ext cx="588772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Linux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Windows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ELF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.exe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(PE)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.so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(Shared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object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file)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.</a:t>
                      </a:r>
                      <a:r>
                        <a:rPr lang="en-US" altLang="zh-CN" b="1" dirty="0" err="1"/>
                        <a:t>dll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(Dynamic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Linking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Library)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.lib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(static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library)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.o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(intermediate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between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complication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and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linking,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object</a:t>
                      </a:r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file)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.</a:t>
                      </a:r>
                      <a:r>
                        <a:rPr lang="en-US" altLang="zh-CN" dirty="0" err="1"/>
                        <a:t>obj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14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687D-1D4A-5B45-8CBD-8536CE460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1078675"/>
            <a:ext cx="8524875" cy="4313238"/>
          </a:xfrm>
        </p:spPr>
        <p:txBody>
          <a:bodyPr/>
          <a:lstStyle/>
          <a:p>
            <a:r>
              <a:rPr lang="en-US" dirty="0"/>
              <a:t>DLL injection is method of </a:t>
            </a:r>
            <a:r>
              <a:rPr lang="en-US" b="1" dirty="0"/>
              <a:t>injecting code </a:t>
            </a:r>
            <a:r>
              <a:rPr lang="en-US" dirty="0"/>
              <a:t>to some other </a:t>
            </a:r>
            <a:r>
              <a:rPr lang="en-US" dirty="0" err="1"/>
              <a:t>processe’s</a:t>
            </a:r>
            <a:r>
              <a:rPr lang="en-US" dirty="0"/>
              <a:t> address space and </a:t>
            </a:r>
            <a:r>
              <a:rPr lang="en-US" b="1" dirty="0"/>
              <a:t>executing that piece of code on behalf of that process</a:t>
            </a:r>
            <a:r>
              <a:rPr lang="en-US" dirty="0"/>
              <a:t>.</a:t>
            </a:r>
          </a:p>
          <a:p>
            <a:r>
              <a:rPr lang="en-US" dirty="0"/>
              <a:t>DLL injection provides a platform for </a:t>
            </a:r>
            <a:r>
              <a:rPr lang="en-US" b="1" dirty="0"/>
              <a:t>manipulating the execution of a running process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It's very commonly used for logging information while reverse engineering.</a:t>
            </a:r>
          </a:p>
          <a:p>
            <a:pPr lvl="1"/>
            <a:r>
              <a:rPr lang="en-US" dirty="0"/>
              <a:t>It has gained bad name for itself since it’s mostly used by </a:t>
            </a:r>
            <a:r>
              <a:rPr lang="en-US" b="1" dirty="0">
                <a:solidFill>
                  <a:srgbClr val="FF0000"/>
                </a:solidFill>
              </a:rPr>
              <a:t>malware</a:t>
            </a:r>
            <a:r>
              <a:rPr lang="en-US" dirty="0"/>
              <a:t> for stealth purposes:</a:t>
            </a:r>
          </a:p>
          <a:p>
            <a:pPr lvl="2"/>
            <a:r>
              <a:rPr lang="en-US" dirty="0"/>
              <a:t>Hiding malicious code into system process</a:t>
            </a:r>
          </a:p>
          <a:p>
            <a:pPr lvl="3"/>
            <a:r>
              <a:rPr lang="en-US" dirty="0" err="1"/>
              <a:t>Winlogon.exe</a:t>
            </a:r>
            <a:r>
              <a:rPr lang="en-US" dirty="0"/>
              <a:t>, </a:t>
            </a:r>
            <a:r>
              <a:rPr lang="en-US" dirty="0" err="1"/>
              <a:t>services.exe</a:t>
            </a:r>
            <a:r>
              <a:rPr lang="en-US" dirty="0"/>
              <a:t>, </a:t>
            </a:r>
            <a:r>
              <a:rPr lang="en-US" dirty="0" err="1"/>
              <a:t>svchost.exe</a:t>
            </a:r>
            <a:r>
              <a:rPr lang="en-US" dirty="0"/>
              <a:t> </a:t>
            </a:r>
            <a:r>
              <a:rPr lang="en-US" dirty="0" err="1"/>
              <a:t>explorer.exe</a:t>
            </a:r>
            <a:endParaRPr lang="en-US" dirty="0"/>
          </a:p>
          <a:p>
            <a:pPr lvl="2"/>
            <a:r>
              <a:rPr lang="en-US" dirty="0"/>
              <a:t>Open backdoor port</a:t>
            </a:r>
          </a:p>
          <a:p>
            <a:pPr lvl="2"/>
            <a:r>
              <a:rPr lang="en-US" dirty="0"/>
              <a:t>Connect remote server</a:t>
            </a:r>
          </a:p>
          <a:p>
            <a:pPr lvl="2"/>
            <a:r>
              <a:rPr lang="en-US" dirty="0"/>
              <a:t>Keylogging…</a:t>
            </a:r>
          </a:p>
          <a:p>
            <a:pPr lvl="1"/>
            <a:r>
              <a:rPr lang="en-US" dirty="0"/>
              <a:t>It’s also frequently used within the game hacking world to code bots</a:t>
            </a:r>
          </a:p>
        </p:txBody>
      </p:sp>
    </p:spTree>
    <p:extLst>
      <p:ext uri="{BB962C8B-B14F-4D97-AF65-F5344CB8AC3E}">
        <p14:creationId xmlns:p14="http://schemas.microsoft.com/office/powerpoint/2010/main" val="297525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6FCE-428A-9C45-948C-98F494BB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4ED08-4A16-A54D-8EB5-5D4BCA1D0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5D427-BB04-7444-B04A-C45E5589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390650"/>
            <a:ext cx="6959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4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84170-BE6D-FA41-8E67-CAD105A8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99" y="749300"/>
            <a:ext cx="7704000" cy="58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1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9F32-49EE-B049-BE36-0571A68F8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DLL Injection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85CE1-2B17-794A-836B-221CDFAB6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141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4C7013"/>
        </a:dk2>
        <a:lt2>
          <a:srgbClr val="0061B2"/>
        </a:lt2>
        <a:accent1>
          <a:srgbClr val="FEA501"/>
        </a:accent1>
        <a:accent2>
          <a:srgbClr val="C8A058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B5914F"/>
        </a:accent6>
        <a:hlink>
          <a:srgbClr val="C40505"/>
        </a:hlink>
        <a:folHlink>
          <a:srgbClr val="91919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42913</TotalTime>
  <Words>731</Words>
  <Application>Microsoft Macintosh PowerPoint</Application>
  <PresentationFormat>On-screen Show (4:3)</PresentationFormat>
  <Paragraphs>129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Agency FB</vt:lpstr>
      <vt:lpstr>Arial</vt:lpstr>
      <vt:lpstr>Franklin Gothic Book</vt:lpstr>
      <vt:lpstr>Franklin Gothic Medium</vt:lpstr>
      <vt:lpstr>Wingdings</vt:lpstr>
      <vt:lpstr>Standarddesign</vt:lpstr>
      <vt:lpstr>PowerPoint Presentation</vt:lpstr>
      <vt:lpstr>Course Outline</vt:lpstr>
      <vt:lpstr>Dynamic-link library (DLL)   </vt:lpstr>
      <vt:lpstr>Dynamic Linking</vt:lpstr>
      <vt:lpstr>Dynamic Linking in Linux and Windows</vt:lpstr>
      <vt:lpstr>DLL Injection</vt:lpstr>
      <vt:lpstr>DLL Injection</vt:lpstr>
      <vt:lpstr>DLL Injection</vt:lpstr>
      <vt:lpstr>DLL Injection</vt:lpstr>
      <vt:lpstr>Let’s try our first “Malware”</vt:lpstr>
      <vt:lpstr>Screenshots</vt:lpstr>
      <vt:lpstr>Screenshots</vt:lpstr>
      <vt:lpstr>DllMain()</vt:lpstr>
      <vt:lpstr>Source Code of myhack.dll</vt:lpstr>
      <vt:lpstr>Source Code of myhack.dll</vt:lpstr>
      <vt:lpstr>Source Code of myhack.dll</vt:lpstr>
      <vt:lpstr>PowerPoint Presentation</vt:lpstr>
      <vt:lpstr>Fingerprinting the Malware -- Cryptographic Hash</vt:lpstr>
      <vt:lpstr>Fingerprinting the Malware</vt:lpstr>
      <vt:lpstr>Tools and Python code</vt:lpstr>
      <vt:lpstr>Querying Hash Values Using VirusTotal Public API</vt:lpstr>
      <vt:lpstr>Strings</vt:lpstr>
      <vt:lpstr>Static analysis (myhack.dll)</vt:lpstr>
      <vt:lpstr>Static analysis (myhack.dll)</vt:lpstr>
      <vt:lpstr>Portable Executable (PE) file</vt:lpstr>
      <vt:lpstr>Packed and Obfuscated Malware</vt:lpstr>
      <vt:lpstr>Packers and Cryptos</vt:lpstr>
      <vt:lpstr>Packed and Obfuscated Malware</vt:lpstr>
      <vt:lpstr>Exploring Dynamically Linked Functions with Dependency Walker</vt:lpstr>
      <vt:lpstr>Common DLLs</vt:lpstr>
      <vt:lpstr>Exploring Dynamically Linked Functions with Dependency Walker</vt:lpstr>
      <vt:lpstr>Inspecting file imports with pefile library</vt:lpstr>
      <vt:lpstr>Inspecting file export with pefile library</vt:lpstr>
      <vt:lpstr>DLL Injection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quake0day</dc:creator>
  <dc:description>PresentationLoad.com</dc:description>
  <cp:lastModifiedBy>Chen, Si</cp:lastModifiedBy>
  <cp:revision>970</cp:revision>
  <dcterms:created xsi:type="dcterms:W3CDTF">2011-12-10T02:50:46Z</dcterms:created>
  <dcterms:modified xsi:type="dcterms:W3CDTF">2019-01-29T04:57:52Z</dcterms:modified>
</cp:coreProperties>
</file>